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  <p:sldId id="266" r:id="rId7"/>
    <p:sldId id="281" r:id="rId8"/>
    <p:sldId id="274" r:id="rId9"/>
    <p:sldId id="271" r:id="rId10"/>
    <p:sldId id="269" r:id="rId11"/>
    <p:sldId id="277" r:id="rId12"/>
    <p:sldId id="270" r:id="rId13"/>
    <p:sldId id="268" r:id="rId14"/>
    <p:sldId id="276" r:id="rId15"/>
    <p:sldId id="27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8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7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2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30AC-5845-4EC7-A61A-F93C1B1E6DA4}" type="datetimeFigureOut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D133-49B6-4DA6-8041-A1A1A4399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1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an initial </a:t>
            </a:r>
            <a:r>
              <a:rPr lang="en-US" dirty="0"/>
              <a:t>model </a:t>
            </a:r>
            <a:r>
              <a:rPr lang="en-US" dirty="0" smtClean="0"/>
              <a:t>on U.S. </a:t>
            </a:r>
            <a:r>
              <a:rPr lang="en-US" dirty="0"/>
              <a:t>incarceration rates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Tschida</a:t>
            </a:r>
          </a:p>
          <a:p>
            <a:r>
              <a:rPr lang="en-US" dirty="0" smtClean="0"/>
              <a:t>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model diagnostics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66" y="1825625"/>
            <a:ext cx="7416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2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 of predicted vs actual for a few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diagnostics:  Adjusting for the time autocorrelation helped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66" y="1825625"/>
            <a:ext cx="7416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9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of the final variables </a:t>
            </a:r>
            <a:br>
              <a:rPr lang="en-US" dirty="0" smtClean="0"/>
            </a:br>
            <a:r>
              <a:rPr lang="en-US" sz="2800" dirty="0" smtClean="0"/>
              <a:t>+ median income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689" y="1587500"/>
            <a:ext cx="7303611" cy="52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vs Predicted incarceration rates </a:t>
            </a:r>
            <a:br>
              <a:rPr lang="en-US" dirty="0" smtClean="0"/>
            </a:br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years 1980 and 2012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966" y="1825625"/>
            <a:ext cx="7416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2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percent of people living in poverty in a state was a better predictor of incarceration rates than crime rate.</a:t>
            </a:r>
          </a:p>
          <a:p>
            <a:r>
              <a:rPr lang="en-US" dirty="0" smtClean="0"/>
              <a:t>Given that R^2 ~ 60% with these few variables, it would be interesting to get more data and develop the model even further.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 Executions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executions by state from 1987 to 2012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4217"/>
            <a:ext cx="5157787" cy="302630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Total executions by year from 1987 to 2012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6765"/>
            <a:ext cx="5183188" cy="3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961991"/>
            <a:ext cx="5181600" cy="3571875"/>
          </a:xfrm>
        </p:spPr>
        <p:txBody>
          <a:bodyPr/>
          <a:lstStyle/>
          <a:p>
            <a:r>
              <a:rPr lang="en-US" sz="2000" dirty="0" smtClean="0"/>
              <a:t>The Incarceration rate is the number of people in prison per 100,000 people.</a:t>
            </a:r>
          </a:p>
          <a:p>
            <a:r>
              <a:rPr lang="en-US" sz="2000" dirty="0" smtClean="0"/>
              <a:t>There </a:t>
            </a:r>
            <a:r>
              <a:rPr lang="en-US" sz="2000" dirty="0"/>
              <a:t>is state to state variability in incarceration rates.  </a:t>
            </a:r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states seem are more (or less) ‘tough on crime’.  </a:t>
            </a:r>
            <a:r>
              <a:rPr lang="en-US" sz="2000" dirty="0" smtClean="0"/>
              <a:t> Texas is a classic example.</a:t>
            </a:r>
          </a:p>
          <a:p>
            <a:r>
              <a:rPr lang="en-US" sz="2000" dirty="0" smtClean="0"/>
              <a:t>Are they tougher on crime or do they just have </a:t>
            </a:r>
            <a:r>
              <a:rPr lang="en-US" sz="2000" dirty="0"/>
              <a:t>different circumstances.   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66510" y="2468721"/>
            <a:ext cx="5224780" cy="3065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6832" y="1895038"/>
            <a:ext cx="486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U.S</a:t>
            </a:r>
            <a:r>
              <a:rPr lang="en-US" dirty="0"/>
              <a:t>. incarceration rates by state for the year 2000.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5656420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Goal: Model U.S. state and year incarceration rates with the non-regional variables.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199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was scraped from several sources on the web</a:t>
            </a:r>
          </a:p>
          <a:p>
            <a:pPr lvl="1"/>
            <a:r>
              <a:rPr lang="en-US" dirty="0"/>
              <a:t>Code </a:t>
            </a:r>
            <a:r>
              <a:rPr lang="en-US" dirty="0" smtClean="0"/>
              <a:t>is </a:t>
            </a:r>
            <a:r>
              <a:rPr lang="en-US" dirty="0"/>
              <a:t>in R program </a:t>
            </a:r>
            <a:r>
              <a:rPr lang="en-US" dirty="0" smtClean="0"/>
              <a:t>called </a:t>
            </a:r>
            <a:r>
              <a:rPr lang="en-US" dirty="0"/>
              <a:t>“Importing US incarceration and execution data .</a:t>
            </a:r>
            <a:r>
              <a:rPr lang="en-US" dirty="0" err="1"/>
              <a:t>Rmd</a:t>
            </a:r>
            <a:r>
              <a:rPr lang="en-US" dirty="0" smtClean="0"/>
              <a:t>”.  The author is Michelle Tschida.</a:t>
            </a:r>
          </a:p>
          <a:p>
            <a:r>
              <a:rPr lang="en-US" dirty="0" smtClean="0"/>
              <a:t>The final data set: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Frame with 1750 rows </a:t>
            </a:r>
            <a:r>
              <a:rPr lang="en-US" dirty="0" smtClean="0"/>
              <a:t>and 80columns.</a:t>
            </a:r>
          </a:p>
          <a:p>
            <a:pPr lvl="2"/>
            <a:r>
              <a:rPr lang="en-US" dirty="0" smtClean="0"/>
              <a:t>1750 = 50 states * 34 years</a:t>
            </a:r>
          </a:p>
          <a:p>
            <a:pPr lvl="2"/>
            <a:r>
              <a:rPr lang="en-US" dirty="0" smtClean="0"/>
              <a:t>34 years from 1978 – 2012</a:t>
            </a:r>
          </a:p>
          <a:p>
            <a:pPr lvl="1"/>
            <a:r>
              <a:rPr lang="en-US" dirty="0" smtClean="0"/>
              <a:t>Data by year and state</a:t>
            </a:r>
            <a:endParaRPr lang="en-US" dirty="0"/>
          </a:p>
          <a:p>
            <a:pPr lvl="2"/>
            <a:r>
              <a:rPr lang="en-US" dirty="0"/>
              <a:t>Incarceration </a:t>
            </a:r>
            <a:r>
              <a:rPr lang="en-US" dirty="0" smtClean="0"/>
              <a:t>rates  </a:t>
            </a:r>
            <a:r>
              <a:rPr lang="en-US" dirty="0"/>
              <a:t>(rate per 100,000 people)</a:t>
            </a:r>
          </a:p>
          <a:p>
            <a:pPr lvl="2"/>
            <a:r>
              <a:rPr lang="en-US" dirty="0" smtClean="0"/>
              <a:t>Executions </a:t>
            </a:r>
          </a:p>
          <a:p>
            <a:pPr lvl="2"/>
            <a:r>
              <a:rPr lang="en-US" dirty="0" smtClean="0"/>
              <a:t>Crime Rates </a:t>
            </a:r>
            <a:endParaRPr lang="en-US" dirty="0"/>
          </a:p>
          <a:p>
            <a:pPr lvl="1"/>
            <a:r>
              <a:rPr lang="en-US" dirty="0" smtClean="0"/>
              <a:t>State Demographics (snapshot in time)</a:t>
            </a:r>
          </a:p>
          <a:p>
            <a:pPr lvl="2"/>
            <a:r>
              <a:rPr lang="en-US" dirty="0" smtClean="0"/>
              <a:t>U.S</a:t>
            </a:r>
            <a:r>
              <a:rPr lang="en-US" dirty="0"/>
              <a:t>. census bureau </a:t>
            </a:r>
            <a:r>
              <a:rPr lang="en-US" dirty="0" smtClean="0"/>
              <a:t>data “quick facts”, mostly around 2010.</a:t>
            </a:r>
          </a:p>
          <a:p>
            <a:pPr lvl="2"/>
            <a:r>
              <a:rPr lang="en-US" dirty="0" smtClean="0"/>
              <a:t>R state data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1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data, slide 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Crime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The violent crime rate </a:t>
            </a:r>
            <a:endParaRPr lang="en-US" sz="2000" dirty="0" smtClean="0"/>
          </a:p>
          <a:p>
            <a:pPr lvl="2"/>
            <a:r>
              <a:rPr lang="en-US" dirty="0" smtClean="0"/>
              <a:t>murder and non-negligent manslaughter rate</a:t>
            </a:r>
            <a:endParaRPr lang="en-US" sz="1800" dirty="0" smtClean="0"/>
          </a:p>
          <a:p>
            <a:pPr lvl="2"/>
            <a:r>
              <a:rPr lang="en-US" dirty="0" smtClean="0"/>
              <a:t>forcible rape rate</a:t>
            </a:r>
            <a:endParaRPr lang="en-US" sz="1800" dirty="0" smtClean="0"/>
          </a:p>
          <a:p>
            <a:pPr lvl="2"/>
            <a:r>
              <a:rPr lang="en-US" dirty="0" smtClean="0"/>
              <a:t>robbery rate</a:t>
            </a:r>
            <a:endParaRPr lang="en-US" sz="1800" dirty="0" smtClean="0"/>
          </a:p>
          <a:p>
            <a:pPr lvl="2"/>
            <a:r>
              <a:rPr lang="en-US" dirty="0" smtClean="0"/>
              <a:t>aggravated assault rate</a:t>
            </a:r>
            <a:endParaRPr lang="en-US" sz="1800" dirty="0" smtClean="0"/>
          </a:p>
          <a:p>
            <a:pPr lvl="1"/>
            <a:r>
              <a:rPr lang="en-US" dirty="0" smtClean="0"/>
              <a:t>The property crime rate</a:t>
            </a:r>
            <a:endParaRPr lang="en-US" sz="2000" dirty="0" smtClean="0"/>
          </a:p>
          <a:p>
            <a:pPr lvl="2"/>
            <a:r>
              <a:rPr lang="en-US" dirty="0" smtClean="0"/>
              <a:t> burglary rate</a:t>
            </a:r>
            <a:endParaRPr lang="en-US" sz="1800" dirty="0" smtClean="0"/>
          </a:p>
          <a:p>
            <a:pPr lvl="2"/>
            <a:r>
              <a:rPr lang="en-US" dirty="0" smtClean="0"/>
              <a:t>larceny theft rate</a:t>
            </a:r>
            <a:endParaRPr lang="en-US" sz="1800" dirty="0" smtClean="0"/>
          </a:p>
          <a:p>
            <a:pPr lvl="2"/>
            <a:r>
              <a:rPr lang="en-US" dirty="0" smtClean="0"/>
              <a:t>motor vehicle theft rates</a:t>
            </a:r>
            <a:endParaRPr lang="en-US" sz="1800" dirty="0" smtClean="0"/>
          </a:p>
          <a:p>
            <a:pPr lvl="1"/>
            <a:r>
              <a:rPr lang="en-US" dirty="0" smtClean="0"/>
              <a:t>The crime rates are based on reported crimes in the U.S.</a:t>
            </a:r>
            <a:endParaRPr lang="en-US" sz="2000" dirty="0" smtClean="0"/>
          </a:p>
          <a:p>
            <a:pPr lvl="1"/>
            <a:r>
              <a:rPr lang="en-US" dirty="0" smtClean="0"/>
              <a:t>The crime rates are considered representative of the crime in the area. </a:t>
            </a:r>
            <a:endParaRPr lang="en-US" sz="2000" dirty="0" smtClean="0"/>
          </a:p>
          <a:p>
            <a:pPr lvl="1"/>
            <a:r>
              <a:rPr lang="en-US" dirty="0" smtClean="0"/>
              <a:t>Rates are the number of reported offenses per 100,000 population.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U.S. incarceration rates from 1978 to 2012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826910"/>
            <a:ext cx="5183188" cy="30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reduction and data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1.  Reduce independent variables from 79 to 16.  The main techniques were:</a:t>
            </a:r>
            <a:endParaRPr lang="en-US" sz="2000" dirty="0"/>
          </a:p>
          <a:p>
            <a:pPr lvl="1"/>
            <a:r>
              <a:rPr lang="en-US" dirty="0"/>
              <a:t>Remove all state and regional variables </a:t>
            </a:r>
            <a:endParaRPr lang="en-US" sz="1600" dirty="0"/>
          </a:p>
          <a:p>
            <a:pPr lvl="1"/>
            <a:r>
              <a:rPr lang="en-US" dirty="0"/>
              <a:t>Reduce redundant and highly correlated variables</a:t>
            </a:r>
            <a:endParaRPr lang="en-US" sz="1600" dirty="0"/>
          </a:p>
          <a:p>
            <a:pPr lvl="1"/>
            <a:r>
              <a:rPr lang="en-US" dirty="0"/>
              <a:t>Remove variables with a low correlation with incarceration rate.</a:t>
            </a:r>
            <a:endParaRPr lang="en-US" sz="1600" dirty="0"/>
          </a:p>
          <a:p>
            <a:pPr lvl="1"/>
            <a:r>
              <a:rPr lang="en-US" dirty="0"/>
              <a:t>Choose initial crime variables</a:t>
            </a:r>
            <a:endParaRPr lang="en-US" sz="1600" dirty="0"/>
          </a:p>
          <a:p>
            <a:r>
              <a:rPr lang="en-US" dirty="0"/>
              <a:t>Step 2.  Data Prep</a:t>
            </a:r>
            <a:endParaRPr lang="en-US" sz="2000" dirty="0"/>
          </a:p>
          <a:p>
            <a:pPr lvl="1"/>
            <a:r>
              <a:rPr lang="en-US" dirty="0"/>
              <a:t>ln(incarceration rate) </a:t>
            </a:r>
            <a:endParaRPr lang="en-US" sz="1600" dirty="0"/>
          </a:p>
          <a:p>
            <a:pPr lvl="2"/>
            <a:r>
              <a:rPr lang="en-US" dirty="0" smtClean="0"/>
              <a:t>heteroscedasticity </a:t>
            </a:r>
            <a:r>
              <a:rPr lang="en-US" dirty="0"/>
              <a:t>– the residual ploy against y was funnel shaped</a:t>
            </a:r>
            <a:endParaRPr lang="en-US" sz="1000" dirty="0"/>
          </a:p>
          <a:p>
            <a:pPr lvl="1"/>
            <a:r>
              <a:rPr lang="en-US" dirty="0"/>
              <a:t>All Independent (x) variables except for year were standardized.  </a:t>
            </a:r>
            <a:endParaRPr lang="en-US" sz="1600" dirty="0"/>
          </a:p>
          <a:p>
            <a:pPr lvl="2"/>
            <a:r>
              <a:rPr lang="en-US" dirty="0"/>
              <a:t>To compare the relative importance of variables on different scales.</a:t>
            </a:r>
            <a:endParaRPr lang="en-US" sz="1400" dirty="0"/>
          </a:p>
          <a:p>
            <a:pPr lvl="2"/>
            <a:r>
              <a:rPr lang="en-US" dirty="0"/>
              <a:t>Log Y and X -- a one unit increase in X would lead to a β∗100  % increase/decrease in Y</a:t>
            </a:r>
            <a:endParaRPr lang="en-US" sz="1400" dirty="0"/>
          </a:p>
          <a:p>
            <a:pPr lvl="2"/>
            <a:r>
              <a:rPr lang="en-US" dirty="0"/>
              <a:t>Log Y and standardized X -- a one standard deviation increase in X would lead to a β∗100  % increase/decrease in </a:t>
            </a:r>
            <a:r>
              <a:rPr lang="en-US" dirty="0" smtClean="0"/>
              <a:t>Y</a:t>
            </a:r>
          </a:p>
          <a:p>
            <a:pPr lvl="2"/>
            <a:endParaRPr lang="en-US" dirty="0" smtClean="0"/>
          </a:p>
          <a:p>
            <a:pPr lvl="2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 Step 3.  </a:t>
            </a:r>
            <a:r>
              <a:rPr lang="en-US" dirty="0"/>
              <a:t>M</a:t>
            </a:r>
            <a:r>
              <a:rPr lang="en-US" dirty="0" smtClean="0"/>
              <a:t>odel selection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dirty="0" smtClean="0"/>
              <a:t>Generalized </a:t>
            </a:r>
            <a:r>
              <a:rPr lang="en-US" sz="2600" dirty="0"/>
              <a:t>Additive Mixed </a:t>
            </a:r>
            <a:r>
              <a:rPr lang="en-US" sz="2600" dirty="0" smtClean="0"/>
              <a:t>Model (R </a:t>
            </a:r>
            <a:r>
              <a:rPr lang="en-US" sz="2600" dirty="0"/>
              <a:t>package mgcv::</a:t>
            </a:r>
            <a:r>
              <a:rPr lang="en-US" sz="2600" dirty="0" smtClean="0"/>
              <a:t>gamm).  </a:t>
            </a:r>
            <a:endParaRPr lang="en-US" sz="2600" dirty="0"/>
          </a:p>
          <a:p>
            <a:pPr lvl="0"/>
            <a:r>
              <a:rPr lang="en-US" sz="2600" dirty="0" smtClean="0"/>
              <a:t>The 16 independent </a:t>
            </a:r>
            <a:r>
              <a:rPr lang="en-US" sz="2600" dirty="0"/>
              <a:t>v</a:t>
            </a:r>
            <a:r>
              <a:rPr lang="en-US" sz="2600" dirty="0" smtClean="0"/>
              <a:t>ariables </a:t>
            </a:r>
            <a:r>
              <a:rPr lang="en-US" sz="2600" dirty="0"/>
              <a:t>were kept and eliminated was based on </a:t>
            </a:r>
          </a:p>
          <a:p>
            <a:pPr lvl="1"/>
            <a:r>
              <a:rPr lang="en-US" sz="2600" dirty="0" smtClean="0"/>
              <a:t>p-values, the AIC, the </a:t>
            </a:r>
            <a:r>
              <a:rPr lang="en-US" sz="2600" dirty="0"/>
              <a:t>BIC </a:t>
            </a:r>
            <a:r>
              <a:rPr lang="en-US" sz="2600" dirty="0" smtClean="0"/>
              <a:t>, my </a:t>
            </a:r>
            <a:r>
              <a:rPr lang="en-US" sz="2600" dirty="0"/>
              <a:t>understanding of the data/ what made </a:t>
            </a:r>
            <a:r>
              <a:rPr lang="en-US" sz="2600" dirty="0" smtClean="0"/>
              <a:t>sense (the art)</a:t>
            </a:r>
          </a:p>
          <a:p>
            <a:pPr lvl="1"/>
            <a:r>
              <a:rPr lang="en-US" sz="2600" dirty="0" smtClean="0"/>
              <a:t>Something like backward selection was used</a:t>
            </a:r>
            <a:endParaRPr lang="en-US" sz="2600" dirty="0"/>
          </a:p>
          <a:p>
            <a:r>
              <a:rPr lang="en-US" sz="2600" dirty="0" smtClean="0"/>
              <a:t>The final model</a:t>
            </a:r>
          </a:p>
          <a:p>
            <a:pPr lvl="1"/>
            <a:r>
              <a:rPr lang="en-US" sz="2600" dirty="0" smtClean="0"/>
              <a:t>4 final Variables:   year, violent crime rate, property crime rate, % living below the poverty level</a:t>
            </a:r>
          </a:p>
          <a:p>
            <a:pPr lvl="1"/>
            <a:r>
              <a:rPr lang="en-US" sz="2600" dirty="0" smtClean="0">
                <a:solidFill>
                  <a:srgbClr val="0070C0"/>
                </a:solidFill>
              </a:rPr>
              <a:t>ln(incarceration rate)~ 5.5093153 + f(year) + 0.023* violent.crime.rate  - 0.043* property.crime.rate + 0.234* (% below poverty) - 0.017</a:t>
            </a:r>
            <a:r>
              <a:rPr lang="en-US" sz="2600" i="1" dirty="0" smtClean="0">
                <a:solidFill>
                  <a:srgbClr val="0070C0"/>
                </a:solidFill>
              </a:rPr>
              <a:t>(poverty* </a:t>
            </a:r>
            <a:r>
              <a:rPr lang="en-US" sz="2600" dirty="0" smtClean="0">
                <a:solidFill>
                  <a:srgbClr val="0070C0"/>
                </a:solidFill>
              </a:rPr>
              <a:t>violent.crime.rate) + AR(1)</a:t>
            </a:r>
          </a:p>
          <a:p>
            <a:pPr lvl="2"/>
            <a:r>
              <a:rPr lang="en-US" sz="2200" dirty="0" smtClean="0"/>
              <a:t>state is a random variable</a:t>
            </a:r>
          </a:p>
          <a:p>
            <a:pPr lvl="2"/>
            <a:r>
              <a:rPr lang="en-US" sz="2200" dirty="0" smtClean="0"/>
              <a:t>There is a time autocorrelation with lag 1 AR(1)</a:t>
            </a:r>
          </a:p>
          <a:p>
            <a:pPr lvl="2"/>
            <a:r>
              <a:rPr lang="en-US" sz="2200" dirty="0" smtClean="0"/>
              <a:t>Year is a spline function</a:t>
            </a:r>
          </a:p>
          <a:p>
            <a:pPr lvl="1"/>
            <a:endParaRPr lang="en-US" sz="26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2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model: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774" y="1690688"/>
            <a:ext cx="10530626" cy="28297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R^2 = 60% </a:t>
            </a:r>
          </a:p>
          <a:p>
            <a:pPr lvl="1"/>
            <a:r>
              <a:rPr lang="en-US" dirty="0" smtClean="0"/>
              <a:t>About 60% of the variation in state incarceration rates can be explained with my model of 4 variables (year, violent crime rate, property crime rate, % below the poverty level).</a:t>
            </a:r>
          </a:p>
          <a:p>
            <a:r>
              <a:rPr lang="en-US" dirty="0" smtClean="0"/>
              <a:t>States with higher violent crimes tend to have higher incarceration rates.</a:t>
            </a:r>
          </a:p>
          <a:p>
            <a:r>
              <a:rPr lang="en-US" dirty="0" smtClean="0"/>
              <a:t>The % of people living below the poverty level is a stronger predictor of incarceration rates than the reported crime rate.</a:t>
            </a:r>
          </a:p>
          <a:p>
            <a:r>
              <a:rPr lang="en-US" dirty="0" smtClean="0"/>
              <a:t>The property crime rate has a negative coefficient in this model. 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4520485"/>
            <a:ext cx="6194738" cy="19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Actual vs Predicted incarceration rates for the</a:t>
            </a:r>
            <a:br>
              <a:rPr lang="en-US" smtClean="0"/>
            </a:br>
            <a:r>
              <a:rPr lang="en-US" smtClean="0"/>
              <a:t>year 2000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34217"/>
            <a:ext cx="5157787" cy="3026303"/>
          </a:xfr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26765"/>
            <a:ext cx="5183188" cy="3041207"/>
          </a:xfrm>
        </p:spPr>
      </p:pic>
      <p:sp>
        <p:nvSpPr>
          <p:cNvPr id="11" name="TextBox 10"/>
          <p:cNvSpPr txBox="1"/>
          <p:nvPr/>
        </p:nvSpPr>
        <p:spPr>
          <a:xfrm>
            <a:off x="1068946" y="5537915"/>
            <a:ext cx="1079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model was inaccurate for some states such as Virginia, West Virginia, Kentucky, Idaho, California and Nevada.  </a:t>
            </a:r>
          </a:p>
          <a:p>
            <a:r>
              <a:rPr lang="en-US" dirty="0"/>
              <a:t>T</a:t>
            </a:r>
            <a:r>
              <a:rPr lang="en-US" dirty="0" smtClean="0"/>
              <a:t>he model under predicted incarceration rates for Texas, which still seems ‘special’.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the results.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755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Summary of an initial model on U.S. incarceration rates  </vt:lpstr>
      <vt:lpstr> Overview </vt:lpstr>
      <vt:lpstr>The data </vt:lpstr>
      <vt:lpstr>The data, slide 2</vt:lpstr>
      <vt:lpstr>Variable reduction and data prep</vt:lpstr>
      <vt:lpstr>Modeling:  Step 3.  Model selection </vt:lpstr>
      <vt:lpstr>The final model: observations</vt:lpstr>
      <vt:lpstr>Actual vs Predicted incarceration rates for the year 2000</vt:lpstr>
      <vt:lpstr>Validating the results.</vt:lpstr>
      <vt:lpstr>Some model diagnostics</vt:lpstr>
      <vt:lpstr>Plots of predicted vs actual for a few states</vt:lpstr>
      <vt:lpstr>Model diagnostics:  Adjusting for the time autocorrelation helped</vt:lpstr>
      <vt:lpstr>Correlations of the final variables  + median income</vt:lpstr>
      <vt:lpstr>Actual vs Predicted incarceration rates  for years 1980 and 2012</vt:lpstr>
      <vt:lpstr>Summary</vt:lpstr>
      <vt:lpstr>Appendix:  Executions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on incarceration rates</dc:title>
  <dc:creator>michelle tschida</dc:creator>
  <cp:lastModifiedBy>michelle tschida</cp:lastModifiedBy>
  <cp:revision>43</cp:revision>
  <dcterms:created xsi:type="dcterms:W3CDTF">2015-07-08T15:25:02Z</dcterms:created>
  <dcterms:modified xsi:type="dcterms:W3CDTF">2015-08-19T23:19:10Z</dcterms:modified>
</cp:coreProperties>
</file>