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70" r:id="rId13"/>
    <p:sldId id="263" r:id="rId14"/>
    <p:sldId id="274" r:id="rId15"/>
    <p:sldId id="275" r:id="rId16"/>
    <p:sldId id="272" r:id="rId17"/>
    <p:sldId id="277" r:id="rId18"/>
    <p:sldId id="276" r:id="rId19"/>
    <p:sldId id="278" r:id="rId20"/>
    <p:sldId id="281" r:id="rId21"/>
    <p:sldId id="271" r:id="rId22"/>
    <p:sldId id="273" r:id="rId23"/>
    <p:sldId id="282" r:id="rId24"/>
    <p:sldId id="280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784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9E6F-6737-0744-A10B-6F064135DB2B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A0B9-B445-8144-B83C-AE9B8218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8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">
    <p:bg>
      <p:bgPr>
        <a:blipFill>
          <a:blip r:embed="rId2">
            <a:alphaModFix amt="3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45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Smith</a:t>
            </a:r>
          </a:p>
          <a:p>
            <a:r>
              <a:rPr lang="en-US" dirty="0" smtClean="0"/>
              <a:t>February 7,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&amp;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WebDriver</a:t>
            </a:r>
            <a:r>
              <a:rPr lang="en-US" dirty="0" smtClean="0"/>
              <a:t> will retrieve any DOM element you want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dirty="0" smtClean="0"/>
              <a:t>The elements are marshaled from the browser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Raily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4724400" cy="3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9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Class Name</a:t>
            </a:r>
          </a:p>
          <a:p>
            <a:r>
              <a:rPr lang="en-US" dirty="0"/>
              <a:t>Tag 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Link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CSS Selector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(ick!)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In Serenity there is </a:t>
            </a:r>
            <a:r>
              <a:rPr lang="en-US" dirty="0" err="1" smtClean="0"/>
              <a:t>By.jQuery</a:t>
            </a:r>
            <a:r>
              <a:rPr lang="en-US" dirty="0" smtClean="0"/>
              <a:t> now! (As of last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 this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Driver.FindElements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(".class-name"))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x.FindElement</a:t>
            </a:r>
            <a:r>
              <a:rPr lang="en-US" sz="2000" dirty="0"/>
              <a:t>(</a:t>
            </a:r>
            <a:r>
              <a:rPr lang="en-US" sz="2000" dirty="0" err="1"/>
              <a:t>By.TagName</a:t>
            </a:r>
            <a:r>
              <a:rPr lang="en-US" sz="2000" dirty="0"/>
              <a:t>("input")))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ToArray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x.GetAttribute</a:t>
            </a:r>
            <a:r>
              <a:rPr lang="en-US" sz="2000" dirty="0"/>
              <a:t>("name"))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ToList</a:t>
            </a:r>
            <a:r>
              <a:rPr lang="en-US" sz="2000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8700" y="1555750"/>
            <a:ext cx="63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1981200"/>
            <a:ext cx="102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</a:t>
            </a:r>
            <a:r>
              <a:rPr lang="en-US" dirty="0" smtClean="0"/>
              <a:t>(1 +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457200" y="1600200"/>
            <a:ext cx="6324600" cy="1828800"/>
          </a:xfrm>
          <a:prstGeom prst="borderCallout1">
            <a:avLst>
              <a:gd name="adj1" fmla="val 52084"/>
              <a:gd name="adj2" fmla="val 100000"/>
              <a:gd name="adj3" fmla="val 51936"/>
              <a:gd name="adj4" fmla="val 109242"/>
            </a:avLst>
          </a:prstGeom>
          <a:solidFill>
            <a:schemeClr val="accent1">
              <a:tint val="95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457200" y="1600200"/>
            <a:ext cx="6172200" cy="1066800"/>
          </a:xfrm>
          <a:prstGeom prst="borderCallout1">
            <a:avLst>
              <a:gd name="adj1" fmla="val 52084"/>
              <a:gd name="adj2" fmla="val 100000"/>
              <a:gd name="adj3" fmla="val 51787"/>
              <a:gd name="adj4" fmla="val 112056"/>
            </a:avLst>
          </a:prstGeom>
          <a:solidFill>
            <a:schemeClr val="accent1">
              <a:tint val="95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457200" y="1600200"/>
            <a:ext cx="5943600" cy="304800"/>
          </a:xfrm>
          <a:prstGeom prst="borderCallout1">
            <a:avLst>
              <a:gd name="adj1" fmla="val 52084"/>
              <a:gd name="adj2" fmla="val 100000"/>
              <a:gd name="adj3" fmla="val 54167"/>
              <a:gd name="adj4" fmla="val 116582"/>
            </a:avLst>
          </a:prstGeom>
          <a:solidFill>
            <a:schemeClr val="accent1">
              <a:tint val="95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91400" y="2343150"/>
            <a:ext cx="142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</a:t>
            </a:r>
            <a:r>
              <a:rPr lang="en-US" dirty="0" smtClean="0"/>
              <a:t>(1 +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3733800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/>
              <a:t>O</a:t>
            </a:r>
            <a:r>
              <a:rPr lang="en-US" sz="6600" dirty="0" smtClean="0"/>
              <a:t>(2</a:t>
            </a:r>
            <a:r>
              <a:rPr lang="en-US" sz="6600" i="1" dirty="0" smtClean="0"/>
              <a:t>n</a:t>
            </a:r>
            <a:r>
              <a:rPr lang="en-US" sz="6600" dirty="0" smtClean="0"/>
              <a:t> +1)</a:t>
            </a:r>
            <a:endParaRPr lang="en-US" sz="6600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" y="5221069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much does </a:t>
            </a:r>
            <a:r>
              <a:rPr lang="en-US" sz="4000" i="1" dirty="0" smtClean="0"/>
              <a:t>n</a:t>
            </a:r>
            <a:r>
              <a:rPr lang="en-US" sz="4000" dirty="0" smtClean="0"/>
              <a:t> cost?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202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 animBg="1"/>
      <p:bldP spid="16" grpId="0" animBg="1"/>
      <p:bldP spid="14" grpId="0" animBg="1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refactor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Driver.FindElements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(".class-name"))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x.FindElement</a:t>
            </a:r>
            <a:r>
              <a:rPr lang="en-US" sz="2000" dirty="0"/>
              <a:t>(</a:t>
            </a:r>
            <a:r>
              <a:rPr lang="en-US" sz="2000" dirty="0" err="1"/>
              <a:t>By.TagName</a:t>
            </a:r>
            <a:r>
              <a:rPr lang="en-US" sz="2000" dirty="0"/>
              <a:t>("input")))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ToArray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x.GetAttribute</a:t>
            </a:r>
            <a:r>
              <a:rPr lang="en-US" sz="2000" dirty="0"/>
              <a:t>("name"))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ToList</a:t>
            </a:r>
            <a:r>
              <a:rPr lang="en-US" sz="2000" dirty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733800"/>
            <a:ext cx="623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Driver.FindElements</a:t>
            </a:r>
            <a:r>
              <a:rPr lang="en-US" dirty="0"/>
              <a:t>(</a:t>
            </a:r>
            <a:r>
              <a:rPr lang="en-US" dirty="0" err="1"/>
              <a:t>By.CssSelector</a:t>
            </a:r>
            <a:r>
              <a:rPr lang="en-US" dirty="0"/>
              <a:t>(".class-</a:t>
            </a:r>
            <a:r>
              <a:rPr lang="en-US" dirty="0" smtClean="0"/>
              <a:t>name input"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.Select(x =&gt; </a:t>
            </a:r>
            <a:r>
              <a:rPr lang="en-US" dirty="0" err="1"/>
              <a:t>x.GetAttribute</a:t>
            </a:r>
            <a:r>
              <a:rPr lang="en-US" dirty="0"/>
              <a:t>("name"))</a:t>
            </a:r>
          </a:p>
          <a:p>
            <a:r>
              <a:rPr lang="en-US" dirty="0" smtClean="0"/>
              <a:t>     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989493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Filter the elements you want before you marshal </a:t>
            </a:r>
            <a:r>
              <a:rPr lang="en-US" sz="2800" dirty="0" smtClean="0"/>
              <a:t>them; </a:t>
            </a:r>
            <a:r>
              <a:rPr lang="en-US" sz="2800" dirty="0" smtClean="0"/>
              <a:t>as much as you reasonably can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1981200"/>
            <a:ext cx="1691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O</a:t>
            </a:r>
            <a:r>
              <a:rPr lang="en-US" sz="2800" dirty="0" smtClean="0"/>
              <a:t>(2</a:t>
            </a:r>
            <a:r>
              <a:rPr lang="en-US" sz="2800" i="1" dirty="0" smtClean="0"/>
              <a:t>n</a:t>
            </a:r>
            <a:r>
              <a:rPr lang="en-US" sz="2800" dirty="0" smtClean="0"/>
              <a:t> + 1)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3886200"/>
            <a:ext cx="150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O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 + 1)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53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used JavaScript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Driver.ExecuteScript</a:t>
            </a:r>
            <a:r>
              <a:rPr lang="en-US" sz="2000" dirty="0" smtClean="0"/>
              <a:t>(“return $(‘.class-name input’)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.map(function() { return $(this).</a:t>
            </a:r>
            <a:r>
              <a:rPr lang="en-US" sz="2000" dirty="0" err="1" smtClean="0"/>
              <a:t>attr</a:t>
            </a:r>
            <a:r>
              <a:rPr lang="en-US" sz="2000" dirty="0" smtClean="0"/>
              <a:t>(‘name’) })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.get();”);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O</a:t>
            </a:r>
            <a:r>
              <a:rPr lang="en-US" sz="4400" dirty="0" smtClean="0"/>
              <a:t>(1)</a:t>
            </a:r>
            <a:endParaRPr lang="en-US" sz="4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191000"/>
            <a:ext cx="83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this approach can be brittle depending on different browser JavaScript capabilities and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7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Content Placeholder 10" descr="Cost Analysis 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53" r="-5853"/>
          <a:stretch>
            <a:fillRect/>
          </a:stretch>
        </p:blipFill>
        <p:spPr>
          <a:xfrm>
            <a:off x="304800" y="1600200"/>
            <a:ext cx="8503920" cy="4419600"/>
          </a:xfrm>
        </p:spPr>
      </p:pic>
      <p:sp>
        <p:nvSpPr>
          <p:cNvPr id="8" name="TextBox 7"/>
          <p:cNvSpPr txBox="1"/>
          <p:nvPr/>
        </p:nvSpPr>
        <p:spPr>
          <a:xfrm>
            <a:off x="4572000" y="1600200"/>
            <a:ext cx="121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(2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+ 1)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1981200"/>
            <a:ext cx="108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i="1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+ 1)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5334000"/>
            <a:ext cx="68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(1)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0" y="6019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720333" y="3625334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Calls to </a:t>
            </a:r>
            <a:r>
              <a:rPr lang="en-US" dirty="0" err="1" smtClean="0"/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6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5 Elements at about 300ms per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 smtClean="0"/>
              <a:t>O</a:t>
            </a:r>
            <a:r>
              <a:rPr lang="en-US" dirty="0" smtClean="0"/>
              <a:t>(2</a:t>
            </a:r>
            <a:r>
              <a:rPr lang="en-US" i="1" dirty="0" smtClean="0"/>
              <a:t>n </a:t>
            </a:r>
            <a:r>
              <a:rPr lang="en-US" dirty="0" smtClean="0"/>
              <a:t>+ 1)		3300 </a:t>
            </a:r>
            <a:r>
              <a:rPr lang="en-US" dirty="0" err="1" smtClean="0"/>
              <a:t>ms</a:t>
            </a:r>
            <a:r>
              <a:rPr lang="en-US" dirty="0"/>
              <a:t>	</a:t>
            </a:r>
            <a:r>
              <a:rPr lang="en-US" dirty="0" smtClean="0"/>
              <a:t>	3.3 seconds</a:t>
            </a:r>
          </a:p>
          <a:p>
            <a:r>
              <a:rPr lang="en-US" i="1" dirty="0"/>
              <a:t>O</a:t>
            </a:r>
            <a:r>
              <a:rPr lang="en-US" dirty="0" smtClean="0"/>
              <a:t>(</a:t>
            </a:r>
            <a:r>
              <a:rPr lang="en-US" i="1" dirty="0" smtClean="0"/>
              <a:t>n </a:t>
            </a:r>
            <a:r>
              <a:rPr lang="en-US" dirty="0"/>
              <a:t>+ 1</a:t>
            </a:r>
            <a:r>
              <a:rPr lang="en-US" dirty="0" smtClean="0"/>
              <a:t>)		1800 </a:t>
            </a:r>
            <a:r>
              <a:rPr lang="en-US" dirty="0" err="1" smtClean="0"/>
              <a:t>ms</a:t>
            </a:r>
            <a:r>
              <a:rPr lang="en-US" dirty="0" smtClean="0"/>
              <a:t>		1.8 </a:t>
            </a:r>
            <a:r>
              <a:rPr lang="en-US" dirty="0"/>
              <a:t>seconds</a:t>
            </a:r>
          </a:p>
          <a:p>
            <a:r>
              <a:rPr lang="en-US" i="1" dirty="0"/>
              <a:t>O</a:t>
            </a:r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 smtClean="0"/>
              <a:t> 		300 </a:t>
            </a:r>
            <a:r>
              <a:rPr lang="en-US" dirty="0" err="1" smtClean="0"/>
              <a:t>ms</a:t>
            </a:r>
            <a:r>
              <a:rPr lang="en-US" dirty="0" smtClean="0"/>
              <a:t>		0.3 </a:t>
            </a:r>
            <a:r>
              <a:rPr lang="en-US" dirty="0"/>
              <a:t>seconds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34502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can go wrong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WebDriver - B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19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Jason Huggins started Selenium in 2004</a:t>
            </a:r>
          </a:p>
          <a:p>
            <a:pPr lvl="1"/>
            <a:r>
              <a:rPr lang="en-US" dirty="0" smtClean="0"/>
              <a:t>JavaScript library that would drive a web page</a:t>
            </a:r>
          </a:p>
          <a:p>
            <a:pPr lvl="2"/>
            <a:r>
              <a:rPr lang="en-US" dirty="0" smtClean="0"/>
              <a:t>Had limitations due to different browser restrictions on JavaScript</a:t>
            </a:r>
          </a:p>
          <a:p>
            <a:r>
              <a:rPr lang="en-US" dirty="0" smtClean="0"/>
              <a:t>Simon Stewart started </a:t>
            </a:r>
            <a:r>
              <a:rPr lang="en-US" dirty="0" err="1" smtClean="0"/>
              <a:t>WebDriver</a:t>
            </a:r>
            <a:r>
              <a:rPr lang="en-US" dirty="0" smtClean="0"/>
              <a:t> in 2006 at Google</a:t>
            </a:r>
          </a:p>
          <a:p>
            <a:pPr lvl="1"/>
            <a:r>
              <a:rPr lang="en-US" dirty="0" smtClean="0"/>
              <a:t>Got tired of doing workarounds for the pitfalls with Selenium</a:t>
            </a:r>
          </a:p>
          <a:p>
            <a:pPr lvl="1"/>
            <a:r>
              <a:rPr lang="en-US" dirty="0" smtClean="0"/>
              <a:t>He wanted native communication with the browser, thus bypassing JavaScript restrictions</a:t>
            </a:r>
          </a:p>
          <a:p>
            <a:r>
              <a:rPr lang="en-US" dirty="0"/>
              <a:t>The two projects merged in 2008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both address shortcomings in each other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Navigation – Page loading strategies</a:t>
            </a:r>
          </a:p>
          <a:p>
            <a:pPr lvl="1"/>
            <a:r>
              <a:rPr lang="en-US" dirty="0" smtClean="0"/>
              <a:t>Conservative</a:t>
            </a:r>
          </a:p>
          <a:p>
            <a:pPr lvl="2"/>
            <a:r>
              <a:rPr lang="en-US" dirty="0" smtClean="0"/>
              <a:t>The remote end must wait until all </a:t>
            </a:r>
            <a:r>
              <a:rPr lang="en-US" dirty="0" err="1" smtClean="0"/>
              <a:t>i</a:t>
            </a:r>
            <a:r>
              <a:rPr lang="en-US" dirty="0" err="1"/>
              <a:t>f</a:t>
            </a:r>
            <a:r>
              <a:rPr lang="en-US" dirty="0" err="1" smtClean="0"/>
              <a:t>rames</a:t>
            </a:r>
            <a:r>
              <a:rPr lang="en-US" dirty="0" smtClean="0"/>
              <a:t> in the current window are in a </a:t>
            </a:r>
            <a:r>
              <a:rPr lang="en-US" dirty="0" err="1" smtClean="0"/>
              <a:t>document.readyState</a:t>
            </a:r>
            <a:r>
              <a:rPr lang="en-US" dirty="0" smtClean="0"/>
              <a:t> equal to ‘complete’. There are no outstanding HTTP requests, other than those caused by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Normal (default)</a:t>
            </a:r>
          </a:p>
          <a:p>
            <a:pPr lvl="2"/>
            <a:r>
              <a:rPr lang="en-US" dirty="0" smtClean="0"/>
              <a:t>Remote end must wait until the </a:t>
            </a:r>
            <a:r>
              <a:rPr lang="en-US" dirty="0" err="1" smtClean="0"/>
              <a:t>document.readyState</a:t>
            </a:r>
            <a:r>
              <a:rPr lang="en-US" dirty="0" smtClean="0"/>
              <a:t> of the frame currently being handled equals ‘complete’, or there are not more outstanding network requests other than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Eager</a:t>
            </a:r>
          </a:p>
          <a:p>
            <a:pPr lvl="2"/>
            <a:r>
              <a:rPr lang="en-US" dirty="0" smtClean="0"/>
              <a:t>Remote end must wait until the </a:t>
            </a:r>
            <a:r>
              <a:rPr lang="en-US" dirty="0" err="1" smtClean="0"/>
              <a:t>document.readyState</a:t>
            </a:r>
            <a:r>
              <a:rPr lang="en-US" dirty="0" smtClean="0"/>
              <a:t> of the frame currently being handled equals ‘interactive’ or ‘complete’, or there are no more outstanding network requests other than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None</a:t>
            </a:r>
          </a:p>
          <a:p>
            <a:pPr lvl="2"/>
            <a:r>
              <a:rPr lang="en-US" dirty="0" smtClean="0"/>
              <a:t>The remote end does not do any checks to see if the page load is currently active.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Mouse Click</a:t>
            </a:r>
          </a:p>
          <a:p>
            <a:pPr lvl="1"/>
            <a:r>
              <a:rPr lang="en-US" dirty="0" smtClean="0"/>
              <a:t>Will attempt to scroll the element into view if it is not within the viewport.</a:t>
            </a:r>
          </a:p>
          <a:p>
            <a:pPr lvl="1"/>
            <a:r>
              <a:rPr lang="en-US" dirty="0" smtClean="0"/>
              <a:t>Does not always work, you’ll have to scroll it yourself.</a:t>
            </a:r>
          </a:p>
          <a:p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Will set focus on the element you send text to</a:t>
            </a:r>
          </a:p>
          <a:p>
            <a:pPr lvl="1"/>
            <a:r>
              <a:rPr lang="en-US" dirty="0" smtClean="0"/>
              <a:t>Will not leave focus; other then the result of the interaction itself, </a:t>
            </a:r>
            <a:r>
              <a:rPr lang="en-US" dirty="0" err="1" smtClean="0"/>
              <a:t>ie</a:t>
            </a:r>
            <a:r>
              <a:rPr lang="en-US" dirty="0" smtClean="0"/>
              <a:t>.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NoSuchElementException</a:t>
            </a:r>
            <a:r>
              <a:rPr lang="en-US" dirty="0" smtClean="0"/>
              <a:t> – The element wasn’t there when you asked for it; </a:t>
            </a:r>
            <a:r>
              <a:rPr lang="en-US" dirty="0"/>
              <a:t>d</a:t>
            </a:r>
            <a:r>
              <a:rPr lang="en-US" dirty="0" smtClean="0"/>
              <a:t>oes not mean its not “there”</a:t>
            </a:r>
          </a:p>
          <a:p>
            <a:pPr lvl="1"/>
            <a:r>
              <a:rPr lang="en-US" sz="2000" dirty="0" err="1" smtClean="0"/>
              <a:t>InvalidElementStateException</a:t>
            </a:r>
            <a:r>
              <a:rPr lang="en-US" sz="2000" dirty="0" smtClean="0"/>
              <a:t>, </a:t>
            </a:r>
            <a:r>
              <a:rPr lang="en-US" sz="2000" dirty="0" err="1" smtClean="0"/>
              <a:t>StaleElementReferenceException</a:t>
            </a:r>
            <a:r>
              <a:rPr lang="en-US" sz="2000" dirty="0" smtClean="0"/>
              <a:t> </a:t>
            </a:r>
            <a:r>
              <a:rPr lang="en-US" dirty="0" smtClean="0"/>
              <a:t>– The element was there now it’s not; or it wasn’t when you tried to work with it.</a:t>
            </a:r>
          </a:p>
          <a:p>
            <a:pPr lvl="1"/>
            <a:r>
              <a:rPr lang="en-US" dirty="0" err="1" smtClean="0"/>
              <a:t>ElementNotVisibleException</a:t>
            </a:r>
            <a:r>
              <a:rPr lang="en-US" dirty="0" smtClean="0"/>
              <a:t> – It’s there, but was not visible when you tried to work with it.</a:t>
            </a:r>
          </a:p>
          <a:p>
            <a:pPr lvl="1"/>
            <a:r>
              <a:rPr lang="en-US" dirty="0" smtClean="0"/>
              <a:t>Plus more…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1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can go wrong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WebDriver - B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polling interval is too high, the browser will not have time to do its work.</a:t>
            </a:r>
          </a:p>
          <a:p>
            <a:r>
              <a:rPr lang="en-US" dirty="0" smtClean="0"/>
              <a:t>Be cautious of </a:t>
            </a:r>
            <a:r>
              <a:rPr lang="en-US" dirty="0" err="1" smtClean="0"/>
              <a:t>WebDriver</a:t>
            </a:r>
            <a:r>
              <a:rPr lang="en-US" dirty="0" smtClean="0"/>
              <a:t> exceptions</a:t>
            </a:r>
          </a:p>
          <a:p>
            <a:pPr lvl="1"/>
            <a:r>
              <a:rPr lang="en-US" dirty="0" err="1" smtClean="0"/>
              <a:t>NoSuchElementException</a:t>
            </a:r>
            <a:endParaRPr lang="en-US" dirty="0" smtClean="0"/>
          </a:p>
          <a:p>
            <a:pPr lvl="1"/>
            <a:r>
              <a:rPr lang="en-US" dirty="0" err="1" smtClean="0"/>
              <a:t>InvalidElementStateException</a:t>
            </a:r>
            <a:endParaRPr lang="en-US" dirty="0" smtClean="0"/>
          </a:p>
          <a:p>
            <a:r>
              <a:rPr lang="en-US" dirty="0" smtClean="0"/>
              <a:t>Avoid waits on things that are not specific.</a:t>
            </a:r>
          </a:p>
          <a:p>
            <a:pPr lvl="1"/>
            <a:r>
              <a:rPr lang="en-US" dirty="0" smtClean="0"/>
              <a:t>Ajax requests complete, how can you be sure it was the </a:t>
            </a:r>
            <a:r>
              <a:rPr lang="en-US" dirty="0"/>
              <a:t>A</a:t>
            </a:r>
            <a:r>
              <a:rPr lang="en-US" dirty="0" smtClean="0"/>
              <a:t>jax request you care about?</a:t>
            </a:r>
          </a:p>
        </p:txBody>
      </p:sp>
    </p:spTree>
    <p:extLst>
      <p:ext uri="{BB962C8B-B14F-4D97-AF65-F5344CB8AC3E}">
        <p14:creationId xmlns:p14="http://schemas.microsoft.com/office/powerpoint/2010/main" val="192164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Content Placeholder 6" descr="Question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1" b="9141"/>
          <a:stretch>
            <a:fillRect/>
          </a:stretch>
        </p:blipFill>
        <p:spPr>
          <a:xfrm>
            <a:off x="301752" y="1676400"/>
            <a:ext cx="8503920" cy="4572000"/>
          </a:xfrm>
        </p:spPr>
      </p:pic>
    </p:spTree>
    <p:extLst>
      <p:ext uri="{BB962C8B-B14F-4D97-AF65-F5344CB8AC3E}">
        <p14:creationId xmlns:p14="http://schemas.microsoft.com/office/powerpoint/2010/main" val="360985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2013 Started submissions to the W3C for a </a:t>
            </a:r>
            <a:r>
              <a:rPr lang="en-US" dirty="0" err="1" smtClean="0"/>
              <a:t>WebDriver</a:t>
            </a:r>
            <a:r>
              <a:rPr lang="en-US" dirty="0" smtClean="0"/>
              <a:t> API standard</a:t>
            </a:r>
          </a:p>
          <a:p>
            <a:pPr lvl="1"/>
            <a:r>
              <a:rPr lang="en-US" dirty="0" smtClean="0"/>
              <a:t>Attempting to offload the native communication work to the browser’s original authors following a standard API</a:t>
            </a:r>
          </a:p>
          <a:p>
            <a:pPr lvl="1"/>
            <a:r>
              <a:rPr lang="en-US" dirty="0" smtClean="0"/>
              <a:t>Authors:</a:t>
            </a:r>
          </a:p>
          <a:p>
            <a:pPr lvl="2"/>
            <a:r>
              <a:rPr lang="en-US" dirty="0" smtClean="0"/>
              <a:t>Simon Stewart – Google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David Burns – Mozilla</a:t>
            </a:r>
          </a:p>
          <a:p>
            <a:pPr lvl="1"/>
            <a:r>
              <a:rPr lang="en-US" dirty="0" smtClean="0"/>
              <a:t>Firefox already does this</a:t>
            </a:r>
          </a:p>
          <a:p>
            <a:pPr lvl="2"/>
            <a:r>
              <a:rPr lang="en-US" dirty="0" smtClean="0"/>
              <a:t>Notice there is </a:t>
            </a:r>
            <a:r>
              <a:rPr lang="en-US" dirty="0" smtClean="0"/>
              <a:t>no </a:t>
            </a:r>
            <a:r>
              <a:rPr lang="en-US" dirty="0" smtClean="0"/>
              <a:t>console window launched when testing with Firefox</a:t>
            </a:r>
          </a:p>
        </p:txBody>
      </p:sp>
    </p:spTree>
    <p:extLst>
      <p:ext uri="{BB962C8B-B14F-4D97-AF65-F5344CB8AC3E}">
        <p14:creationId xmlns:p14="http://schemas.microsoft.com/office/powerpoint/2010/main" val="158188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Community Connections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Page Navigation</a:t>
            </a:r>
          </a:p>
          <a:p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Ctrl</a:t>
            </a:r>
          </a:p>
          <a:p>
            <a:pPr lvl="2"/>
            <a:r>
              <a:rPr lang="en-US" dirty="0" smtClean="0"/>
              <a:t>Alt</a:t>
            </a:r>
          </a:p>
          <a:p>
            <a:pPr lvl="2"/>
            <a:r>
              <a:rPr lang="en-US" dirty="0" smtClean="0"/>
              <a:t>Shift</a:t>
            </a:r>
          </a:p>
          <a:p>
            <a:pPr lvl="2"/>
            <a:r>
              <a:rPr lang="en-US" dirty="0" smtClean="0"/>
              <a:t>Any key you can press on the keyboard, and even some you can’t</a:t>
            </a:r>
          </a:p>
          <a:p>
            <a:pPr lvl="1"/>
            <a:r>
              <a:rPr lang="en-US" dirty="0" smtClean="0"/>
              <a:t>Mouse</a:t>
            </a:r>
          </a:p>
          <a:p>
            <a:pPr lvl="2"/>
            <a:r>
              <a:rPr lang="en-US" dirty="0" smtClean="0"/>
              <a:t>Click</a:t>
            </a:r>
          </a:p>
          <a:p>
            <a:pPr lvl="2"/>
            <a:r>
              <a:rPr lang="en-US" dirty="0" smtClean="0"/>
              <a:t>Double Click</a:t>
            </a:r>
          </a:p>
          <a:p>
            <a:pPr lvl="2"/>
            <a:r>
              <a:rPr lang="en-US" dirty="0" smtClean="0"/>
              <a:t>Right Click</a:t>
            </a:r>
          </a:p>
          <a:p>
            <a:pPr lvl="2"/>
            <a:r>
              <a:rPr lang="en-US" dirty="0" smtClean="0"/>
              <a:t>Scroll</a:t>
            </a:r>
            <a:endParaRPr lang="en-US" dirty="0"/>
          </a:p>
          <a:p>
            <a:pPr lvl="2"/>
            <a:r>
              <a:rPr lang="en-US" dirty="0" smtClean="0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2724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 multiple Windows (Tabs) and Frames</a:t>
            </a:r>
          </a:p>
          <a:p>
            <a:r>
              <a:rPr lang="en-US" dirty="0" smtClean="0"/>
              <a:t>Popup Dialogs</a:t>
            </a:r>
          </a:p>
          <a:p>
            <a:r>
              <a:rPr lang="en-US" dirty="0" smtClean="0"/>
              <a:t>Navigation History and Location</a:t>
            </a:r>
          </a:p>
          <a:p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Must be on the domain that the cookie will be valid for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Manage browsers on remote machines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3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</a:t>
            </a:r>
            <a:r>
              <a:rPr lang="en-US" sz="1400" i="1" dirty="0" smtClean="0"/>
              <a:t>(Headless browser)</a:t>
            </a:r>
          </a:p>
          <a:p>
            <a:pPr lvl="1"/>
            <a:r>
              <a:rPr lang="en-US" dirty="0" smtClean="0"/>
              <a:t>Fastest and most light weight driver. </a:t>
            </a:r>
          </a:p>
          <a:p>
            <a:pPr lvl="1"/>
            <a:r>
              <a:rPr lang="en-US" dirty="0" smtClean="0"/>
              <a:t>Does not run JavaScript by default</a:t>
            </a:r>
          </a:p>
          <a:p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Targeted Versions</a:t>
            </a:r>
          </a:p>
          <a:p>
            <a:pPr lvl="2"/>
            <a:r>
              <a:rPr lang="en-US" dirty="0" smtClean="0"/>
              <a:t>3.6</a:t>
            </a:r>
          </a:p>
          <a:p>
            <a:pPr lvl="2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latest – 1</a:t>
            </a:r>
          </a:p>
          <a:p>
            <a:pPr lvl="2"/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Windows, Mac, Linux</a:t>
            </a:r>
          </a:p>
          <a:p>
            <a:pPr lvl="1"/>
            <a:r>
              <a:rPr lang="en-US" dirty="0" smtClean="0"/>
              <a:t>Runs with no installed </a:t>
            </a:r>
            <a:r>
              <a:rPr lang="en-US" dirty="0" smtClean="0"/>
              <a:t>plugins by default</a:t>
            </a:r>
            <a:endParaRPr lang="en-US" dirty="0" smtClean="0"/>
          </a:p>
          <a:p>
            <a:r>
              <a:rPr lang="en-US" dirty="0" smtClean="0"/>
              <a:t>IE</a:t>
            </a:r>
          </a:p>
          <a:p>
            <a:pPr lvl="1"/>
            <a:r>
              <a:rPr lang="en-US" dirty="0" smtClean="0"/>
              <a:t>Targeted Versions: 6, 7, 8, 9, 10, (Not 11 yet) on appropriate combinations of XP, Vista, and Windows 7</a:t>
            </a:r>
          </a:p>
          <a:p>
            <a:pPr lvl="1"/>
            <a:r>
              <a:rPr lang="en-US" dirty="0" smtClean="0"/>
              <a:t>Be cautious of 32 </a:t>
            </a:r>
            <a:r>
              <a:rPr lang="en-US" dirty="0" smtClean="0"/>
              <a:t>vs. </a:t>
            </a:r>
            <a:r>
              <a:rPr lang="en-US" dirty="0" smtClean="0"/>
              <a:t>64 bit machines</a:t>
            </a:r>
          </a:p>
          <a:p>
            <a:pPr lvl="1"/>
            <a:r>
              <a:rPr lang="en-US" i="1" dirty="0" smtClean="0"/>
              <a:t>Some setup required…. read the docs</a:t>
            </a:r>
          </a:p>
          <a:p>
            <a:pPr lvl="1"/>
            <a:r>
              <a:rPr lang="en-US" dirty="0" smtClean="0"/>
              <a:t>XPath selector does not work</a:t>
            </a:r>
          </a:p>
          <a:p>
            <a:pPr lvl="1"/>
            <a:r>
              <a:rPr lang="en-US" dirty="0" smtClean="0"/>
              <a:t>CSS Selectors not support in 6 and 7, Sizzle is injected instead</a:t>
            </a:r>
          </a:p>
          <a:p>
            <a:pPr lvl="1"/>
            <a:r>
              <a:rPr lang="en-US" dirty="0" smtClean="0"/>
              <a:t>CSS Selectors in 8 and 9 are native, but those browsers don’t fully support CSS3</a:t>
            </a:r>
          </a:p>
        </p:txBody>
      </p:sp>
    </p:spTree>
    <p:extLst>
      <p:ext uri="{BB962C8B-B14F-4D97-AF65-F5344CB8AC3E}">
        <p14:creationId xmlns:p14="http://schemas.microsoft.com/office/powerpoint/2010/main" val="247456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Maintained by Chromium</a:t>
            </a:r>
          </a:p>
          <a:p>
            <a:pPr lvl="1"/>
            <a:r>
              <a:rPr lang="en-US" dirty="0" smtClean="0"/>
              <a:t>Like IE the driver is a process outside the browser</a:t>
            </a:r>
          </a:p>
          <a:p>
            <a:pPr lvl="1"/>
            <a:r>
              <a:rPr lang="en-US" dirty="0" smtClean="0"/>
              <a:t>Since Chrome is a </a:t>
            </a:r>
            <a:r>
              <a:rPr lang="en-US" dirty="0" err="1" smtClean="0"/>
              <a:t>Webkit</a:t>
            </a:r>
            <a:r>
              <a:rPr lang="en-US" dirty="0" smtClean="0"/>
              <a:t>-based browser, the </a:t>
            </a:r>
            <a:r>
              <a:rPr lang="en-US" dirty="0" err="1" smtClean="0"/>
              <a:t>ChromeDriver</a:t>
            </a:r>
            <a:r>
              <a:rPr lang="en-US" dirty="0" smtClean="0"/>
              <a:t> may allow you to run Safari, but JavaScript may differ.</a:t>
            </a:r>
          </a:p>
          <a:p>
            <a:r>
              <a:rPr lang="en-US" dirty="0" smtClean="0"/>
              <a:t>Opera – </a:t>
            </a:r>
            <a:r>
              <a:rPr lang="en-US" i="1" dirty="0" smtClean="0"/>
              <a:t>See the docs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i="1" dirty="0" smtClean="0"/>
              <a:t>See the docs</a:t>
            </a:r>
          </a:p>
          <a:p>
            <a:r>
              <a:rPr lang="en-US" dirty="0" smtClean="0"/>
              <a:t>Android – </a:t>
            </a:r>
            <a:r>
              <a:rPr lang="en-US" i="1" dirty="0" smtClean="0"/>
              <a:t>See the </a:t>
            </a:r>
            <a:r>
              <a:rPr lang="en-US" i="1" dirty="0" smtClean="0"/>
              <a:t>docs</a:t>
            </a:r>
          </a:p>
          <a:p>
            <a:r>
              <a:rPr lang="en-US" dirty="0" smtClean="0"/>
              <a:t>Phantom </a:t>
            </a:r>
            <a:r>
              <a:rPr lang="en-US" sz="1000" i="1" dirty="0"/>
              <a:t>(Headless browser)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8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2202119990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DA7E88-9BD7-4B4D-BD17-5C3458D47A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1416</Words>
  <Application>Microsoft Macintosh PowerPoint</Application>
  <PresentationFormat>On-screen Show (4:3)</PresentationFormat>
  <Paragraphs>249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TC102202119990</vt:lpstr>
      <vt:lpstr>WebDriver &amp; Selenium</vt:lpstr>
      <vt:lpstr>History</vt:lpstr>
      <vt:lpstr>History</vt:lpstr>
      <vt:lpstr>Broad Community Connections</vt:lpstr>
      <vt:lpstr>Supported Operations</vt:lpstr>
      <vt:lpstr>Supported Operations</vt:lpstr>
      <vt:lpstr>Supported Browsers</vt:lpstr>
      <vt:lpstr>Supported Browsers</vt:lpstr>
      <vt:lpstr>Basic Flow</vt:lpstr>
      <vt:lpstr>Element Location</vt:lpstr>
      <vt:lpstr>Basic Flow</vt:lpstr>
      <vt:lpstr>Element Location</vt:lpstr>
      <vt:lpstr>Let’s analyze this</vt:lpstr>
      <vt:lpstr>Basic Flow</vt:lpstr>
      <vt:lpstr>Let’s refactor</vt:lpstr>
      <vt:lpstr>If you used JavaScript</vt:lpstr>
      <vt:lpstr>PowerPoint Presentation</vt:lpstr>
      <vt:lpstr>For 5 Elements at about 300ms per call</vt:lpstr>
      <vt:lpstr>Where things can go wrong</vt:lpstr>
      <vt:lpstr>WebDriver tries to help</vt:lpstr>
      <vt:lpstr>WebDriver tries to help</vt:lpstr>
      <vt:lpstr>WebDriver tries to help</vt:lpstr>
      <vt:lpstr>Where things can go wrong</vt:lpstr>
      <vt:lpstr>Waits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background presentation</dc:title>
  <dc:creator/>
  <cp:keywords/>
  <cp:lastModifiedBy/>
  <cp:revision>1</cp:revision>
  <dcterms:modified xsi:type="dcterms:W3CDTF">2014-02-06T18:43:04Z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