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59" r:id="rId11"/>
    <p:sldId id="267" r:id="rId12"/>
    <p:sldId id="263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A9E6F-6737-0744-A10B-6F064135DB2B}" type="datetimeFigureOut">
              <a:rPr lang="en-US" smtClean="0"/>
              <a:t>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3A0B9-B445-8144-B83C-AE9B8218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8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t>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0" cap="all" spc="250" baseline="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ight">
    <p:bg>
      <p:bgPr>
        <a:blipFill>
          <a:blip r:embed="rId2">
            <a:alphaModFix amt="3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7458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2"/>
        </a:buClr>
        <a:buSzPct val="75000"/>
        <a:buFont typeface="Wingdings 2"/>
        <a:buChar char="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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2"/>
        </a:buClr>
        <a:buFontTx/>
        <a:buChar char="•"/>
        <a:defRPr kumimoji="0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Smith</a:t>
            </a:r>
          </a:p>
          <a:p>
            <a:r>
              <a:rPr lang="en-US" dirty="0" smtClean="0"/>
              <a:t>February 7,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&amp; Selenium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Location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Location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Class Name</a:t>
            </a:r>
          </a:p>
          <a:p>
            <a:r>
              <a:rPr lang="en-US" dirty="0"/>
              <a:t>Tag 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Link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CSS Selector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(ick!)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In Serenity there is </a:t>
            </a:r>
            <a:r>
              <a:rPr lang="en-US" dirty="0" err="1" smtClean="0"/>
              <a:t>By.jQuery</a:t>
            </a:r>
            <a:r>
              <a:rPr lang="en-US" dirty="0" smtClean="0"/>
              <a:t> now! (As of last week)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5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things can go wrong</a:t>
            </a:r>
            <a:endParaRPr lang="en-US" dirty="0"/>
          </a:p>
        </p:txBody>
      </p:sp>
      <p:pic>
        <p:nvPicPr>
          <p:cNvPr id="3" name="Picture 2" descr="WebDriver - Ba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528621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Jason Huggins started Selenium in 2004</a:t>
            </a:r>
          </a:p>
          <a:p>
            <a:pPr lvl="1"/>
            <a:r>
              <a:rPr lang="en-US" dirty="0" smtClean="0"/>
              <a:t>JavaScript library that would drive a web page</a:t>
            </a:r>
          </a:p>
          <a:p>
            <a:pPr lvl="2"/>
            <a:r>
              <a:rPr lang="en-US" dirty="0" smtClean="0"/>
              <a:t>Had limitations due to different browser restrictions on JavaScript</a:t>
            </a:r>
          </a:p>
          <a:p>
            <a:r>
              <a:rPr lang="en-US" dirty="0" smtClean="0"/>
              <a:t>Simon Stewart started </a:t>
            </a:r>
            <a:r>
              <a:rPr lang="en-US" dirty="0" err="1" smtClean="0"/>
              <a:t>WebDriver</a:t>
            </a:r>
            <a:r>
              <a:rPr lang="en-US" dirty="0" smtClean="0"/>
              <a:t> in 2006 at Google</a:t>
            </a:r>
          </a:p>
          <a:p>
            <a:pPr lvl="1"/>
            <a:r>
              <a:rPr lang="en-US" dirty="0" smtClean="0"/>
              <a:t>Got tired of doing workarounds for the pitfalls with Selenium</a:t>
            </a:r>
          </a:p>
          <a:p>
            <a:pPr lvl="1"/>
            <a:r>
              <a:rPr lang="en-US" dirty="0" smtClean="0"/>
              <a:t>He wanted native communication with the browser, thus bypassing JavaScript restrictions</a:t>
            </a:r>
          </a:p>
          <a:p>
            <a:r>
              <a:rPr lang="en-US" dirty="0"/>
              <a:t>The two projects merged in 2008</a:t>
            </a:r>
          </a:p>
          <a:p>
            <a:pPr lvl="1"/>
            <a:r>
              <a:rPr lang="en-US" dirty="0"/>
              <a:t>The both address shortcomings in each other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8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2013 Started submissions to the W3C for a </a:t>
            </a:r>
            <a:r>
              <a:rPr lang="en-US" dirty="0" err="1" smtClean="0"/>
              <a:t>WebDriver</a:t>
            </a:r>
            <a:r>
              <a:rPr lang="en-US" dirty="0" smtClean="0"/>
              <a:t> API standard</a:t>
            </a:r>
          </a:p>
          <a:p>
            <a:pPr lvl="1"/>
            <a:r>
              <a:rPr lang="en-US" dirty="0" smtClean="0"/>
              <a:t>Attempting to offload the native communication work to the browser’s original authors following a standard API</a:t>
            </a:r>
          </a:p>
          <a:p>
            <a:pPr lvl="1"/>
            <a:r>
              <a:rPr lang="en-US" dirty="0" smtClean="0"/>
              <a:t>Authors:</a:t>
            </a:r>
          </a:p>
          <a:p>
            <a:pPr lvl="2"/>
            <a:r>
              <a:rPr lang="en-US" dirty="0" smtClean="0"/>
              <a:t>Simon Stewart – Google</a:t>
            </a:r>
          </a:p>
          <a:p>
            <a:pPr lvl="2"/>
            <a:r>
              <a:rPr lang="en-US" dirty="0" smtClean="0"/>
              <a:t>Facebook</a:t>
            </a:r>
          </a:p>
          <a:p>
            <a:pPr lvl="2"/>
            <a:r>
              <a:rPr lang="en-US" dirty="0" smtClean="0"/>
              <a:t>David Burns – </a:t>
            </a:r>
            <a:r>
              <a:rPr lang="en-US" dirty="0" smtClean="0"/>
              <a:t>Mozilla</a:t>
            </a:r>
          </a:p>
          <a:p>
            <a:pPr lvl="1"/>
            <a:r>
              <a:rPr lang="en-US" dirty="0" smtClean="0"/>
              <a:t>Firefox already does this</a:t>
            </a:r>
          </a:p>
          <a:p>
            <a:pPr lvl="2"/>
            <a:r>
              <a:rPr lang="en-US" dirty="0" smtClean="0"/>
              <a:t>Notice there is not console window launched when testing with Firefox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8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Community Connections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6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Page Navigation</a:t>
            </a:r>
          </a:p>
          <a:p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Keyboard</a:t>
            </a:r>
          </a:p>
          <a:p>
            <a:pPr lvl="2"/>
            <a:r>
              <a:rPr lang="en-US" dirty="0" smtClean="0"/>
              <a:t>Ctrl</a:t>
            </a:r>
          </a:p>
          <a:p>
            <a:pPr lvl="2"/>
            <a:r>
              <a:rPr lang="en-US" dirty="0" smtClean="0"/>
              <a:t>Alt</a:t>
            </a:r>
          </a:p>
          <a:p>
            <a:pPr lvl="2"/>
            <a:r>
              <a:rPr lang="en-US" dirty="0" smtClean="0"/>
              <a:t>Shift</a:t>
            </a:r>
          </a:p>
          <a:p>
            <a:pPr lvl="2"/>
            <a:r>
              <a:rPr lang="en-US" dirty="0" smtClean="0"/>
              <a:t>Any key you can press on the keyboard, and even some you can’t</a:t>
            </a:r>
          </a:p>
          <a:p>
            <a:pPr lvl="1"/>
            <a:r>
              <a:rPr lang="en-US" dirty="0" smtClean="0"/>
              <a:t>Mouse</a:t>
            </a:r>
          </a:p>
          <a:p>
            <a:pPr lvl="2"/>
            <a:r>
              <a:rPr lang="en-US" dirty="0" smtClean="0"/>
              <a:t>Click</a:t>
            </a:r>
          </a:p>
          <a:p>
            <a:pPr lvl="2"/>
            <a:r>
              <a:rPr lang="en-US" dirty="0" smtClean="0"/>
              <a:t>Double Click</a:t>
            </a:r>
          </a:p>
          <a:p>
            <a:pPr lvl="2"/>
            <a:r>
              <a:rPr lang="en-US" dirty="0" smtClean="0"/>
              <a:t>Right Click</a:t>
            </a:r>
          </a:p>
          <a:p>
            <a:pPr lvl="2"/>
            <a:r>
              <a:rPr lang="en-US" dirty="0" smtClean="0"/>
              <a:t>Scroll</a:t>
            </a:r>
            <a:endParaRPr lang="en-US" dirty="0"/>
          </a:p>
          <a:p>
            <a:pPr lvl="2"/>
            <a:r>
              <a:rPr lang="en-US" dirty="0" smtClean="0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27248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Manage multiple Windows (Tabs) and Frames</a:t>
            </a:r>
          </a:p>
          <a:p>
            <a:r>
              <a:rPr lang="en-US" dirty="0" smtClean="0"/>
              <a:t>Popup Dialogs</a:t>
            </a:r>
          </a:p>
          <a:p>
            <a:r>
              <a:rPr lang="en-US" dirty="0" smtClean="0"/>
              <a:t>Navigation History and Location</a:t>
            </a:r>
          </a:p>
          <a:p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Must be on the domain that the cookie will be valid for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0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Browsers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</a:t>
            </a:r>
            <a:r>
              <a:rPr lang="en-US" sz="1400" i="1" dirty="0" smtClean="0"/>
              <a:t>(Headless browser)</a:t>
            </a:r>
          </a:p>
          <a:p>
            <a:pPr lvl="1"/>
            <a:r>
              <a:rPr lang="en-US" dirty="0" smtClean="0"/>
              <a:t>Fastest and most light weight driver. </a:t>
            </a:r>
          </a:p>
          <a:p>
            <a:pPr lvl="1"/>
            <a:r>
              <a:rPr lang="en-US" dirty="0" smtClean="0"/>
              <a:t>Does not run JavaScript by default</a:t>
            </a:r>
          </a:p>
          <a:p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Targeted Versions</a:t>
            </a:r>
          </a:p>
          <a:p>
            <a:pPr lvl="2"/>
            <a:r>
              <a:rPr lang="en-US" dirty="0" smtClean="0"/>
              <a:t>3.6</a:t>
            </a:r>
          </a:p>
          <a:p>
            <a:pPr lvl="2"/>
            <a:r>
              <a:rPr lang="en-US" dirty="0" smtClean="0"/>
              <a:t>10</a:t>
            </a:r>
          </a:p>
          <a:p>
            <a:pPr lvl="2"/>
            <a:r>
              <a:rPr lang="en-US" dirty="0" smtClean="0"/>
              <a:t>latest – 1</a:t>
            </a:r>
          </a:p>
          <a:p>
            <a:pPr lvl="2"/>
            <a:r>
              <a:rPr lang="en-US" dirty="0" smtClean="0"/>
              <a:t>latest</a:t>
            </a:r>
          </a:p>
          <a:p>
            <a:pPr lvl="1"/>
            <a:r>
              <a:rPr lang="en-US" dirty="0" smtClean="0"/>
              <a:t>Windows, Mac, Linux</a:t>
            </a:r>
          </a:p>
          <a:p>
            <a:pPr lvl="1"/>
            <a:r>
              <a:rPr lang="en-US" dirty="0" smtClean="0"/>
              <a:t>Runs with no installed plugins</a:t>
            </a:r>
          </a:p>
          <a:p>
            <a:r>
              <a:rPr lang="en-US" dirty="0" smtClean="0"/>
              <a:t>IE</a:t>
            </a:r>
          </a:p>
          <a:p>
            <a:pPr lvl="1"/>
            <a:r>
              <a:rPr lang="en-US" dirty="0" smtClean="0"/>
              <a:t>Targeted Versions: 6, 7, 8, 9, 10, (Not 11) on appropriate combinations of XP, Vista, and Windows 7</a:t>
            </a:r>
          </a:p>
          <a:p>
            <a:pPr lvl="1"/>
            <a:r>
              <a:rPr lang="en-US" dirty="0" smtClean="0"/>
              <a:t>Be cautious of 32 </a:t>
            </a:r>
            <a:r>
              <a:rPr lang="en-US" dirty="0" err="1" smtClean="0"/>
              <a:t>vs</a:t>
            </a:r>
            <a:r>
              <a:rPr lang="en-US" dirty="0" smtClean="0"/>
              <a:t> 64 bit machines</a:t>
            </a:r>
          </a:p>
          <a:p>
            <a:pPr lvl="1"/>
            <a:r>
              <a:rPr lang="en-US" i="1" dirty="0" smtClean="0"/>
              <a:t>Some setup required…. read the docs</a:t>
            </a:r>
          </a:p>
          <a:p>
            <a:pPr lvl="1"/>
            <a:r>
              <a:rPr lang="en-US" dirty="0" smtClean="0"/>
              <a:t>XPath selector does not work</a:t>
            </a:r>
          </a:p>
          <a:p>
            <a:pPr lvl="1"/>
            <a:r>
              <a:rPr lang="en-US" dirty="0" smtClean="0"/>
              <a:t>CSS Selectors not support in 6 and 7, Sizzle is injected instead</a:t>
            </a:r>
          </a:p>
          <a:p>
            <a:pPr lvl="1"/>
            <a:r>
              <a:rPr lang="en-US" dirty="0" smtClean="0"/>
              <a:t>CSS Selectors in 8 and 9 are native, but those browsers don’t fully support CSS3</a:t>
            </a:r>
          </a:p>
        </p:txBody>
      </p:sp>
    </p:spTree>
    <p:extLst>
      <p:ext uri="{BB962C8B-B14F-4D97-AF65-F5344CB8AC3E}">
        <p14:creationId xmlns:p14="http://schemas.microsoft.com/office/powerpoint/2010/main" val="247456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Browsers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Maintained by Chromium</a:t>
            </a:r>
          </a:p>
          <a:p>
            <a:pPr lvl="1"/>
            <a:r>
              <a:rPr lang="en-US" dirty="0" smtClean="0"/>
              <a:t>Like IE the driver is a process outside the browser</a:t>
            </a:r>
          </a:p>
          <a:p>
            <a:pPr lvl="1"/>
            <a:r>
              <a:rPr lang="en-US" dirty="0" smtClean="0"/>
              <a:t>Since Chrome is a </a:t>
            </a:r>
            <a:r>
              <a:rPr lang="en-US" dirty="0" err="1" smtClean="0"/>
              <a:t>Webkit</a:t>
            </a:r>
            <a:r>
              <a:rPr lang="en-US" dirty="0" smtClean="0"/>
              <a:t>-based browser, the </a:t>
            </a:r>
            <a:r>
              <a:rPr lang="en-US" dirty="0" err="1" smtClean="0"/>
              <a:t>ChromeDriver</a:t>
            </a:r>
            <a:r>
              <a:rPr lang="en-US" dirty="0" smtClean="0"/>
              <a:t> may allow you to run Safari, but JavaScript may differ.</a:t>
            </a:r>
          </a:p>
          <a:p>
            <a:r>
              <a:rPr lang="en-US" dirty="0" smtClean="0"/>
              <a:t>Opera – </a:t>
            </a:r>
            <a:r>
              <a:rPr lang="en-US" i="1" dirty="0" smtClean="0"/>
              <a:t>See the docs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i="1" dirty="0" smtClean="0"/>
              <a:t>See the docs</a:t>
            </a:r>
          </a:p>
          <a:p>
            <a:r>
              <a:rPr lang="en-US" dirty="0" smtClean="0"/>
              <a:t>Android – </a:t>
            </a:r>
            <a:r>
              <a:rPr lang="en-US" i="1" dirty="0" smtClean="0"/>
              <a:t>See the docs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064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pic>
        <p:nvPicPr>
          <p:cNvPr id="7" name="Picture 6" descr="WebDriver - Simple Flo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144000" cy="52184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996950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2877" y="5334000"/>
            <a:ext cx="3815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Firefox runs both of these in the same process</a:t>
            </a: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Chrome and IE run in separate processes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1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2202119990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DA7E88-9BD7-4B4D-BD17-5C3458D47A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TC102202119990</Template>
  <TotalTime>0</TotalTime>
  <Words>564</Words>
  <Application>Microsoft Macintosh PowerPoint</Application>
  <PresentationFormat>On-screen Show (4:3)</PresentationFormat>
  <Paragraphs>125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TC102202119990</vt:lpstr>
      <vt:lpstr>WebDriver &amp; Selenium</vt:lpstr>
      <vt:lpstr>History</vt:lpstr>
      <vt:lpstr>History</vt:lpstr>
      <vt:lpstr>Broad Community Connections</vt:lpstr>
      <vt:lpstr>Supported Operations</vt:lpstr>
      <vt:lpstr>Supported Operations</vt:lpstr>
      <vt:lpstr>Supported Browsers</vt:lpstr>
      <vt:lpstr>Supported Browsers</vt:lpstr>
      <vt:lpstr>Basic Flow</vt:lpstr>
      <vt:lpstr>Element Location</vt:lpstr>
      <vt:lpstr>Element Location</vt:lpstr>
      <vt:lpstr>Where things can go wrong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background presentation</dc:title>
  <dc:creator/>
  <cp:keywords/>
  <cp:lastModifiedBy/>
  <cp:revision>1</cp:revision>
  <dcterms:modified xsi:type="dcterms:W3CDTF">2014-02-04T16:40:43Z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