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739" r:id="rId4"/>
  </p:sldMasterIdLst>
  <p:notesMasterIdLst>
    <p:notesMasterId r:id="rId42"/>
  </p:notesMasterIdLst>
  <p:sldIdLst>
    <p:sldId id="267" r:id="rId5"/>
    <p:sldId id="258" r:id="rId6"/>
    <p:sldId id="259" r:id="rId7"/>
    <p:sldId id="263" r:id="rId8"/>
    <p:sldId id="264" r:id="rId9"/>
    <p:sldId id="372" r:id="rId10"/>
    <p:sldId id="359" r:id="rId11"/>
    <p:sldId id="275" r:id="rId12"/>
    <p:sldId id="373" r:id="rId13"/>
    <p:sldId id="269" r:id="rId14"/>
    <p:sldId id="276" r:id="rId15"/>
    <p:sldId id="272" r:id="rId16"/>
    <p:sldId id="273" r:id="rId17"/>
    <p:sldId id="381" r:id="rId18"/>
    <p:sldId id="374" r:id="rId19"/>
    <p:sldId id="375" r:id="rId20"/>
    <p:sldId id="376" r:id="rId21"/>
    <p:sldId id="274" r:id="rId22"/>
    <p:sldId id="266" r:id="rId23"/>
    <p:sldId id="377" r:id="rId24"/>
    <p:sldId id="382" r:id="rId25"/>
    <p:sldId id="378" r:id="rId26"/>
    <p:sldId id="379" r:id="rId27"/>
    <p:sldId id="361" r:id="rId28"/>
    <p:sldId id="362" r:id="rId29"/>
    <p:sldId id="270" r:id="rId30"/>
    <p:sldId id="363" r:id="rId31"/>
    <p:sldId id="365" r:id="rId32"/>
    <p:sldId id="370" r:id="rId33"/>
    <p:sldId id="367" r:id="rId34"/>
    <p:sldId id="371" r:id="rId35"/>
    <p:sldId id="278" r:id="rId36"/>
    <p:sldId id="369" r:id="rId37"/>
    <p:sldId id="360" r:id="rId38"/>
    <p:sldId id="347" r:id="rId39"/>
    <p:sldId id="358" r:id="rId40"/>
    <p:sldId id="265" r:id="rId41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603881A-BAC3-4B3C-8A1D-C8AB04643B6E}">
          <p14:sldIdLst>
            <p14:sldId id="267"/>
            <p14:sldId id="258"/>
            <p14:sldId id="259"/>
            <p14:sldId id="263"/>
            <p14:sldId id="264"/>
            <p14:sldId id="372"/>
            <p14:sldId id="359"/>
            <p14:sldId id="275"/>
            <p14:sldId id="373"/>
            <p14:sldId id="269"/>
            <p14:sldId id="276"/>
            <p14:sldId id="272"/>
            <p14:sldId id="273"/>
          </p14:sldIdLst>
        </p14:section>
        <p14:section name="Seção sem Título" id="{357C3FB8-DF23-491C-BC46-D73DF095581F}">
          <p14:sldIdLst>
            <p14:sldId id="381"/>
            <p14:sldId id="374"/>
            <p14:sldId id="375"/>
            <p14:sldId id="376"/>
            <p14:sldId id="274"/>
            <p14:sldId id="266"/>
            <p14:sldId id="377"/>
            <p14:sldId id="382"/>
            <p14:sldId id="378"/>
            <p14:sldId id="379"/>
            <p14:sldId id="361"/>
            <p14:sldId id="362"/>
            <p14:sldId id="270"/>
            <p14:sldId id="363"/>
            <p14:sldId id="365"/>
            <p14:sldId id="370"/>
            <p14:sldId id="367"/>
            <p14:sldId id="371"/>
            <p14:sldId id="278"/>
            <p14:sldId id="369"/>
            <p14:sldId id="360"/>
            <p14:sldId id="347"/>
            <p14:sldId id="35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ícia Magna" initials="PM" lastIdx="3" clrIdx="0">
    <p:extLst>
      <p:ext uri="{19B8F6BF-5375-455C-9EA6-DF929625EA0E}">
        <p15:presenceInfo xmlns:p15="http://schemas.microsoft.com/office/powerpoint/2012/main" userId="395f9738c1350c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  <a:srgbClr val="0000CC"/>
    <a:srgbClr val="360EE2"/>
    <a:srgbClr val="292929"/>
    <a:srgbClr val="020000"/>
    <a:srgbClr val="FFFF99"/>
    <a:srgbClr val="FC0404"/>
    <a:srgbClr val="D96709"/>
    <a:srgbClr val="144DDC"/>
    <a:srgbClr val="F4D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5" autoAdjust="0"/>
    <p:restoredTop sz="99419" autoAdjust="0"/>
  </p:normalViewPr>
  <p:slideViewPr>
    <p:cSldViewPr snapToGrid="0" snapToObjects="1">
      <p:cViewPr varScale="1">
        <p:scale>
          <a:sx n="68" d="100"/>
          <a:sy n="68" d="100"/>
        </p:scale>
        <p:origin x="15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F498697-E7EB-B84D-9726-13965ED94444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01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71234" y="6356350"/>
            <a:ext cx="2459865" cy="365125"/>
          </a:xfrm>
        </p:spPr>
        <p:txBody>
          <a:bodyPr/>
          <a:lstStyle/>
          <a:p>
            <a:r>
              <a:rPr lang="pt-BR"/>
              <a:t>Códigos de Alta Perfomance  -  Profa Patrícia Magna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 -  Profa Patrícia Magna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70478" y="6356350"/>
            <a:ext cx="2349321" cy="365125"/>
          </a:xfrm>
        </p:spPr>
        <p:txBody>
          <a:bodyPr/>
          <a:lstStyle/>
          <a:p>
            <a:r>
              <a:rPr lang="pt-BR"/>
              <a:t>Códigos de Alta Perfomance  -  Profa Patrícia Magna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68708" y="6356350"/>
            <a:ext cx="2133601" cy="365125"/>
          </a:xfrm>
        </p:spPr>
        <p:txBody>
          <a:bodyPr/>
          <a:lstStyle/>
          <a:p>
            <a:r>
              <a:rPr lang="pt-BR"/>
              <a:t>Códigos de Alta Perfomance  -  Profa Patrícia Magna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 -  Profa Patrícia Magna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 -  Profa Patrícia Magna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6" descr="logo fiap nov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7775" y="214313"/>
            <a:ext cx="15462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72320" cy="1143000"/>
          </a:xfrm>
        </p:spPr>
        <p:txBody>
          <a:bodyPr/>
          <a:lstStyle>
            <a:lvl1pPr>
              <a:defRPr>
                <a:solidFill>
                  <a:srgbClr val="082AB8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400023" y="6197600"/>
            <a:ext cx="2279560" cy="571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en-US"/>
              <a:t>Códigos de Alta Perfomance  -  Profa Patrícia Magna</a:t>
            </a:r>
            <a:endParaRPr lang="pt-BR" altLang="en-US" dirty="0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CEA31-3BC2-41BB-9AE4-3F48CFF5CB6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/>
          <p:cNvSpPr>
            <a:spLocks noGrp="1"/>
          </p:cNvSpPr>
          <p:nvPr>
            <p:ph type="body" sz="quarter" idx="13"/>
          </p:nvPr>
        </p:nvSpPr>
        <p:spPr>
          <a:xfrm>
            <a:off x="3868103" y="1421810"/>
            <a:ext cx="4380748" cy="4873112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1pPr>
            <a:lvl2pPr marL="8001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2pPr>
            <a:lvl3pPr marL="12573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3pPr>
            <a:lvl4pPr marL="17145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4pPr>
            <a:lvl5pPr marL="2171700" indent="-342900">
              <a:buFont typeface="Wingdings" panose="05000000000000000000" pitchFamily="2" charset="2"/>
              <a:buChar char="§"/>
              <a:defRPr sz="1600">
                <a:latin typeface="Gotham-Book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" name="Picture 3" descr="caomputado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11" name="Picture 4" descr="chicara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pic>
        <p:nvPicPr>
          <p:cNvPr id="12" name="Picture 6" descr="livros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47123" y="73604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03030"/>
                </a:solidFill>
                <a:latin typeface="Gotham HTF" pitchFamily="2" charset="0"/>
                <a:cs typeface="Gotham-Bold"/>
              </a:rPr>
              <a:t>REFERÊNCIAS</a:t>
            </a:r>
            <a:endParaRPr lang="en-US" sz="2800" b="1" dirty="0">
              <a:solidFill>
                <a:srgbClr val="303030"/>
              </a:solidFill>
              <a:latin typeface="Gotham HTF" pitchFamily="2" charset="0"/>
              <a:cs typeface="Gotham-Book"/>
            </a:endParaRPr>
          </a:p>
        </p:txBody>
      </p:sp>
      <p:sp>
        <p:nvSpPr>
          <p:cNvPr id="8" name="Rectangle 20"/>
          <p:cNvSpPr/>
          <p:nvPr userDrawn="1"/>
        </p:nvSpPr>
        <p:spPr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9E2ED-7DB2-481E-A321-DBCBA837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F31C4C-1CEB-4F48-92DE-C0B4173EFB2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8374C0-9AC9-4843-83F4-6129575CB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A4DE22-BEA0-4D8F-B1C9-BCD45989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6579C8-1E2B-454A-9249-7C91215C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/>
              <a:t>Códigos de Alta Perfomance  -  Profa Patrícia Magna</a:t>
            </a:r>
            <a:endParaRPr lang="en-US" alt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479ED2-2E64-4610-9A8F-D2C41B47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F57B9E3-0891-4C90-9BA9-FC866A6924A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98905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3B43F-1102-4671-A57E-EA950423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513F0B-0604-4D44-A47D-E1021D8C7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D01C40-4E8E-46AE-9C8D-7D91F825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FBF1A4-8313-4E51-9A22-64E08572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pt-BR"/>
              <a:t>Códigos de Alta Perfomance  -  Profa Patrícia Magna</a:t>
            </a:r>
            <a:endParaRPr lang="en-US" alt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4C9473-A60F-4CB3-AEE5-0CEE8D86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78719-FDF8-47EA-AAA5-7E112FCAEB3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5182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1D23E-EE0E-4A05-AF1C-442AFE1C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abela 2">
            <a:extLst>
              <a:ext uri="{FF2B5EF4-FFF2-40B4-BE49-F238E27FC236}">
                <a16:creationId xmlns:a16="http://schemas.microsoft.com/office/drawing/2014/main" id="{B1B56426-7192-471C-82F5-306ABFE736A5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0333ED-441A-49B7-BD7F-12E43EA7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F87C0-2E0D-45A2-B0F7-D02EB575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pt-BR" altLang="pt-BR"/>
              <a:t>Códigos de Alta Perfomance  -  Profa Patrícia Magna</a:t>
            </a:r>
            <a:endParaRPr lang="en-US" alt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D58240-8E35-4985-A5DB-571E4B04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8792304-BDE6-4930-ABDD-A3A229387EE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4058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Códigos de Alta Perfomance  -  Profa Patrícia Magna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/>
          <p:nvPr userDrawn="1"/>
        </p:nvSpPr>
        <p:spPr>
          <a:xfrm>
            <a:off x="8044249" y="6343992"/>
            <a:ext cx="1176708" cy="36512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57" y="328709"/>
            <a:ext cx="8229600" cy="466767"/>
          </a:xfrm>
        </p:spPr>
        <p:txBody>
          <a:bodyPr>
            <a:noAutofit/>
          </a:bodyPr>
          <a:lstStyle>
            <a:lvl1pPr algn="l">
              <a:defRPr sz="250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810000" cy="365125"/>
          </a:xfrm>
        </p:spPr>
        <p:txBody>
          <a:bodyPr/>
          <a:lstStyle/>
          <a:p>
            <a:r>
              <a:rPr lang="pt-BR" dirty="0"/>
              <a:t>Códigos de Alta </a:t>
            </a:r>
            <a:r>
              <a:rPr lang="pt-BR" dirty="0" err="1"/>
              <a:t>Perfomance</a:t>
            </a:r>
            <a:r>
              <a:rPr lang="pt-BR" dirty="0"/>
              <a:t>  -  </a:t>
            </a:r>
            <a:r>
              <a:rPr lang="pt-BR" dirty="0" err="1"/>
              <a:t>Profa</a:t>
            </a:r>
            <a:r>
              <a:rPr lang="pt-BR" dirty="0"/>
              <a:t> Patrícia Magna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457200" y="741405"/>
            <a:ext cx="8229600" cy="0"/>
          </a:xfrm>
          <a:prstGeom prst="line">
            <a:avLst/>
          </a:prstGeom>
          <a:ln w="31750">
            <a:solidFill>
              <a:srgbClr val="F026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1" name="Rectangle 18"/>
          <p:cNvSpPr/>
          <p:nvPr userDrawn="1"/>
        </p:nvSpPr>
        <p:spPr>
          <a:xfrm>
            <a:off x="397557" y="364111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1386" y="6356350"/>
            <a:ext cx="2343955" cy="365125"/>
          </a:xfrm>
        </p:spPr>
        <p:txBody>
          <a:bodyPr/>
          <a:lstStyle/>
          <a:p>
            <a:r>
              <a:rPr lang="pt-BR"/>
              <a:t>Códigos de Alta Perfomance  -  Profa Patrícia Magna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387958" cy="365125"/>
          </a:xfrm>
        </p:spPr>
        <p:txBody>
          <a:bodyPr/>
          <a:lstStyle/>
          <a:p>
            <a:r>
              <a:rPr lang="pt-BR"/>
              <a:t>Códigos de Alta Perfomance  -  Profa Patrícia Magna</a:t>
            </a: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22749" y="6356350"/>
            <a:ext cx="2459866" cy="365125"/>
          </a:xfrm>
        </p:spPr>
        <p:txBody>
          <a:bodyPr/>
          <a:lstStyle/>
          <a:p>
            <a:r>
              <a:rPr lang="pt-BR"/>
              <a:t>Códigos de Alta Perfomance  -  Profa Patrícia Magna</a:t>
            </a: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Códigos de Alta Perfomance  -  Profa Patrícia Magna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Códigos de Alta Perfomance  -  Profa Patrícia Magna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Códigos de Alta Perfomance  -  Profa Patrícia Magna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Códigos de Alta Perfomance  -  Profa Patrícia Magna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4" r:id="rId13"/>
    <p:sldLayoutId id="2147483756" r:id="rId14"/>
    <p:sldLayoutId id="2147483757" r:id="rId15"/>
    <p:sldLayoutId id="2147483758" r:id="rId1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mT3XUBoxiQ" TargetMode="External"/><Relationship Id="rId2" Type="http://schemas.openxmlformats.org/officeDocument/2006/relationships/hyperlink" Target="https://www.treinaweb.com.br/blog/conheca-os-principais-algoritmos-de-ordenacao/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21776" r="21705"/>
          <a:stretch/>
        </p:blipFill>
        <p:spPr>
          <a:xfrm>
            <a:off x="0" y="2608031"/>
            <a:ext cx="9155651" cy="27898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1881" y="3084723"/>
            <a:ext cx="7814243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3200" dirty="0">
                <a:solidFill>
                  <a:srgbClr val="FFFF00"/>
                </a:solidFill>
                <a:latin typeface="Gotham-Bold"/>
                <a:cs typeface="Gotham-Bold"/>
              </a:rPr>
              <a:t>Métodos de Ordenação de Arquivos:</a:t>
            </a:r>
          </a:p>
          <a:p>
            <a:pPr>
              <a:lnSpc>
                <a:spcPct val="90000"/>
              </a:lnSpc>
            </a:pPr>
            <a:r>
              <a:rPr lang="pt-BR" sz="3200" dirty="0" err="1">
                <a:solidFill>
                  <a:srgbClr val="FFFF00"/>
                </a:solidFill>
                <a:latin typeface="Gotham-Bold"/>
                <a:cs typeface="Gotham-Bold"/>
              </a:rPr>
              <a:t>BubbleSort</a:t>
            </a:r>
            <a:r>
              <a:rPr lang="pt-BR" sz="3200" dirty="0">
                <a:solidFill>
                  <a:srgbClr val="FFFF00"/>
                </a:solidFill>
                <a:latin typeface="Gotham-Bold"/>
                <a:cs typeface="Gotham-Bold"/>
              </a:rPr>
              <a:t> - </a:t>
            </a:r>
            <a:r>
              <a:rPr lang="pt-BR" sz="3200" dirty="0" err="1">
                <a:solidFill>
                  <a:srgbClr val="FFFF00"/>
                </a:solidFill>
                <a:latin typeface="Gotham-Bold"/>
                <a:cs typeface="Gotham-Bold"/>
              </a:rPr>
              <a:t>QuickSort</a:t>
            </a:r>
            <a:r>
              <a:rPr lang="pt-BR" sz="3200" dirty="0">
                <a:solidFill>
                  <a:srgbClr val="FFFF00"/>
                </a:solidFill>
                <a:latin typeface="Gotham-Bold"/>
                <a:cs typeface="Gotham-Bold"/>
              </a:rPr>
              <a:t> - </a:t>
            </a:r>
            <a:r>
              <a:rPr lang="pt-BR" sz="3200" dirty="0" err="1">
                <a:solidFill>
                  <a:srgbClr val="FFFF00"/>
                </a:solidFill>
                <a:latin typeface="Gotham-Bold"/>
                <a:cs typeface="Gotham-Bold"/>
              </a:rPr>
              <a:t>InsertionSort</a:t>
            </a:r>
            <a:endParaRPr lang="en-US" sz="3200" dirty="0">
              <a:solidFill>
                <a:srgbClr val="FFFF00"/>
              </a:solidFill>
              <a:latin typeface="Gotham-Bold"/>
              <a:cs typeface="Gotham-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1882" y="4043999"/>
            <a:ext cx="5541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2"/>
                </a:solidFill>
                <a:latin typeface="Gotham-Bold"/>
              </a:rPr>
              <a:t>Códigos de Alta Performance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1882" y="4444109"/>
            <a:ext cx="681713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FFFF"/>
                </a:solidFill>
                <a:latin typeface="Gotham-Bold"/>
                <a:cs typeface="Gotham-Bold"/>
              </a:rPr>
              <a:t>PROFa</a:t>
            </a: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. PATRÍCIA MAGNA  - profpatricia.magna@fiap.com.br</a:t>
            </a:r>
          </a:p>
        </p:txBody>
      </p:sp>
      <p:sp>
        <p:nvSpPr>
          <p:cNvPr id="23" name="Rectangle 22"/>
          <p:cNvSpPr/>
          <p:nvPr/>
        </p:nvSpPr>
        <p:spPr>
          <a:xfrm flipH="1">
            <a:off x="759004" y="3423920"/>
            <a:ext cx="45719" cy="12903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6845E022-517B-4782-BC6D-AE0757F71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Bubble Sort</a:t>
            </a:r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135207E6-E676-40FB-A1A9-62B6FD43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B8009-ED26-4649-9B45-06F591B73AC6}" type="slidenum">
              <a:rPr lang="en-US" altLang="pt-BR"/>
              <a:pPr/>
              <a:t>10</a:t>
            </a:fld>
            <a:endParaRPr lang="en-US" altLang="pt-BR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1803EA9-08A2-490D-B503-8B018440C27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17499" y="1235799"/>
            <a:ext cx="8381657" cy="2671902"/>
          </a:xfrm>
        </p:spPr>
        <p:txBody>
          <a:bodyPr>
            <a:normAutofit/>
          </a:bodyPr>
          <a:lstStyle/>
          <a:p>
            <a:r>
              <a:rPr lang="pt-BR" altLang="pt-BR" sz="2400" dirty="0"/>
              <a:t>Algoritmo básico</a:t>
            </a:r>
          </a:p>
          <a:p>
            <a:endParaRPr lang="pt-BR" altLang="pt-BR" sz="2400" dirty="0"/>
          </a:p>
          <a:p>
            <a:endParaRPr lang="pt-BR" altLang="pt-BR" sz="2400" dirty="0"/>
          </a:p>
          <a:p>
            <a:endParaRPr lang="pt-BR" altLang="pt-BR" sz="2400" dirty="0"/>
          </a:p>
          <a:p>
            <a:r>
              <a:rPr lang="pt-BR" altLang="pt-BR" sz="2400" dirty="0"/>
              <a:t>Mas pode ser melhorado parando quando não há mais trocas</a:t>
            </a:r>
          </a:p>
          <a:p>
            <a:r>
              <a:rPr lang="pt-BR" altLang="pt-BR" sz="2400" dirty="0"/>
              <a:t>A melhoria exige uma variável sinalizador (</a:t>
            </a:r>
            <a:r>
              <a:rPr lang="pt-BR" altLang="pt-BR" sz="2400" b="1" i="1" dirty="0"/>
              <a:t>flag</a:t>
            </a:r>
            <a:r>
              <a:rPr lang="pt-BR" altLang="pt-BR" sz="2400" dirty="0"/>
              <a:t>)</a:t>
            </a:r>
          </a:p>
          <a:p>
            <a:endParaRPr lang="pt-BR" altLang="pt-BR" sz="2400" dirty="0"/>
          </a:p>
          <a:p>
            <a:endParaRPr lang="pt-BR" altLang="pt-BR" sz="2400" dirty="0"/>
          </a:p>
          <a:p>
            <a:endParaRPr lang="pt-BR" altLang="pt-BR" sz="2400" dirty="0"/>
          </a:p>
        </p:txBody>
      </p:sp>
      <p:sp>
        <p:nvSpPr>
          <p:cNvPr id="108548" name="Text Box 4">
            <a:extLst>
              <a:ext uri="{FF2B5EF4-FFF2-40B4-BE49-F238E27FC236}">
                <a16:creationId xmlns:a16="http://schemas.microsoft.com/office/drawing/2014/main" id="{82DE1030-BBB6-404F-AEE2-A11034C28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677695"/>
            <a:ext cx="7725192" cy="107721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sz="2000" b="1" dirty="0">
                <a:latin typeface="Courier New" panose="02070309020205020404" pitchFamily="49" charset="0"/>
              </a:rPr>
              <a:t>Repita </a:t>
            </a:r>
            <a:r>
              <a:rPr lang="pt-BR" altLang="pt-BR" sz="2200" b="1" dirty="0">
                <a:solidFill>
                  <a:srgbClr val="360EE2"/>
                </a:solidFill>
                <a:latin typeface="Courier New" panose="02070309020205020404" pitchFamily="49" charset="0"/>
              </a:rPr>
              <a:t>i</a:t>
            </a:r>
            <a:r>
              <a:rPr lang="pt-BR" altLang="pt-BR" sz="2000" b="1" dirty="0">
                <a:latin typeface="Courier New" panose="02070309020205020404" pitchFamily="49" charset="0"/>
              </a:rPr>
              <a:t>, de 0 até tamanho do arquivo</a:t>
            </a:r>
          </a:p>
          <a:p>
            <a:r>
              <a:rPr lang="pt-BR" altLang="pt-BR" sz="2000" b="1" dirty="0">
                <a:latin typeface="Courier New" panose="02070309020205020404" pitchFamily="49" charset="0"/>
              </a:rPr>
              <a:t>   Repita j, de 0 até (n-</a:t>
            </a:r>
            <a:r>
              <a:rPr lang="pt-BR" altLang="pt-BR" sz="2200" b="1" dirty="0">
                <a:solidFill>
                  <a:srgbClr val="360EE2"/>
                </a:solidFill>
                <a:latin typeface="Courier New" panose="02070309020205020404" pitchFamily="49" charset="0"/>
              </a:rPr>
              <a:t>i</a:t>
            </a:r>
            <a:r>
              <a:rPr lang="pt-BR" altLang="pt-BR" sz="2000" b="1" dirty="0">
                <a:latin typeface="Courier New" panose="02070309020205020404" pitchFamily="49" charset="0"/>
              </a:rPr>
              <a:t>-1)</a:t>
            </a:r>
          </a:p>
          <a:p>
            <a:r>
              <a:rPr lang="pt-BR" altLang="pt-BR" sz="2000" b="1" dirty="0">
                <a:latin typeface="Courier New" panose="02070309020205020404" pitchFamily="49" charset="0"/>
              </a:rPr>
              <a:t>      Se x[j] &gt; x[j+1] troca elementos de posição</a:t>
            </a:r>
          </a:p>
        </p:txBody>
      </p: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93E2915E-DD35-4A1B-AFB6-B9A58F39B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348024"/>
            <a:ext cx="3315472" cy="19892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00877A25-3DC6-492D-BEC2-386769152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Bubble Sort</a:t>
            </a:r>
            <a:endParaRPr lang="en-US" altLang="pt-BR"/>
          </a:p>
        </p:txBody>
      </p:sp>
      <p:sp>
        <p:nvSpPr>
          <p:cNvPr id="121" name="Espaço Reservado para Número de Slide 5">
            <a:extLst>
              <a:ext uri="{FF2B5EF4-FFF2-40B4-BE49-F238E27FC236}">
                <a16:creationId xmlns:a16="http://schemas.microsoft.com/office/drawing/2014/main" id="{BBA4F8B7-99D9-4561-920A-85A48D31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767-750B-42DB-9A5A-ED5ED788445C}" type="slidenum">
              <a:rPr lang="en-US" altLang="pt-BR"/>
              <a:pPr/>
              <a:t>11</a:t>
            </a:fld>
            <a:endParaRPr lang="en-US" altLang="pt-BR"/>
          </a:p>
        </p:txBody>
      </p:sp>
      <p:graphicFrame>
        <p:nvGraphicFramePr>
          <p:cNvPr id="126979" name="Group 3">
            <a:extLst>
              <a:ext uri="{FF2B5EF4-FFF2-40B4-BE49-F238E27FC236}">
                <a16:creationId xmlns:a16="http://schemas.microsoft.com/office/drawing/2014/main" id="{38214FC7-0103-4FD4-B19D-CE7238B8E42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02302589"/>
              </p:ext>
            </p:extLst>
          </p:nvPr>
        </p:nvGraphicFramePr>
        <p:xfrm>
          <a:off x="1371600" y="1484313"/>
          <a:ext cx="7772400" cy="4530728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411498799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4201022199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3384280960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178480047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160321787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55721053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648381280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1606579244"/>
                    </a:ext>
                  </a:extLst>
                </a:gridCol>
                <a:gridCol w="1887538">
                  <a:extLst>
                    <a:ext uri="{9D8B030D-6E8A-4147-A177-3AD203B41FA5}">
                      <a16:colId xmlns:a16="http://schemas.microsoft.com/office/drawing/2014/main" val="137954800"/>
                    </a:ext>
                  </a:extLst>
                </a:gridCol>
              </a:tblGrid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kumimoji="0" lang="pt-BR" altLang="pt-BR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1ª iteração 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717363"/>
                  </a:ext>
                </a:extLst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2ª iteração 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500089"/>
                  </a:ext>
                </a:extLst>
              </a:tr>
              <a:tr h="565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3ª iteração 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221816"/>
                  </a:ext>
                </a:extLst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4ª iteração 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36135"/>
                  </a:ext>
                </a:extLst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5ª iteração 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898239"/>
                  </a:ext>
                </a:extLst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6ª iteração 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522990"/>
                  </a:ext>
                </a:extLst>
              </a:tr>
              <a:tr h="565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7ª iteração 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52378"/>
                  </a:ext>
                </a:extLst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8ª iteração </a:t>
                      </a:r>
                      <a:endParaRPr kumimoji="0" lang="pt-BR" altLang="pt-BR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377393"/>
                  </a:ext>
                </a:extLst>
              </a:tr>
            </a:tbl>
          </a:graphicData>
        </a:graphic>
      </p:graphicFrame>
      <p:grpSp>
        <p:nvGrpSpPr>
          <p:cNvPr id="127096" name="Group 120">
            <a:extLst>
              <a:ext uri="{FF2B5EF4-FFF2-40B4-BE49-F238E27FC236}">
                <a16:creationId xmlns:a16="http://schemas.microsoft.com/office/drawing/2014/main" id="{14930A28-F1F1-4080-8B5E-F2AB9E7D71B7}"/>
              </a:ext>
            </a:extLst>
          </p:cNvPr>
          <p:cNvGrpSpPr>
            <a:grpSpLocks/>
          </p:cNvGrpSpPr>
          <p:nvPr/>
        </p:nvGrpSpPr>
        <p:grpSpPr bwMode="auto">
          <a:xfrm>
            <a:off x="503237" y="4276578"/>
            <a:ext cx="8640763" cy="2026412"/>
            <a:chOff x="204" y="2341"/>
            <a:chExt cx="5443" cy="1925"/>
          </a:xfrm>
        </p:grpSpPr>
        <p:sp>
          <p:nvSpPr>
            <p:cNvPr id="127094" name="AutoShape 118">
              <a:extLst>
                <a:ext uri="{FF2B5EF4-FFF2-40B4-BE49-F238E27FC236}">
                  <a16:creationId xmlns:a16="http://schemas.microsoft.com/office/drawing/2014/main" id="{8F8926BD-377A-443B-AC53-523506E24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341"/>
              <a:ext cx="4808" cy="1542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44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7095" name="Text Box 119">
              <a:extLst>
                <a:ext uri="{FF2B5EF4-FFF2-40B4-BE49-F238E27FC236}">
                  <a16:creationId xmlns:a16="http://schemas.microsoft.com/office/drawing/2014/main" id="{AC90C160-6715-4502-A509-013AEF358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3929"/>
              <a:ext cx="5443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altLang="pt-BR" sz="2200" dirty="0">
                  <a:solidFill>
                    <a:srgbClr val="C00000"/>
                  </a:solidFill>
                </a:rPr>
                <a:t>Já estava ordenado e não era necessário executar essas iterações</a:t>
              </a:r>
              <a:endParaRPr lang="en-US" altLang="pt-BR" sz="22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78F8072C-885F-46FB-9B24-7351A96ED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Bubble Sort</a:t>
            </a:r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FB9361DE-C1B7-4459-8698-ED4ADC36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EF1E-C605-4652-8DB8-5F443A9B012C}" type="slidenum">
              <a:rPr lang="en-US" altLang="pt-BR"/>
              <a:pPr/>
              <a:t>12</a:t>
            </a:fld>
            <a:endParaRPr lang="en-US" altLang="pt-BR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45D4940D-BCA0-4C2A-AA80-98FD7DD5E7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90513" y="1166018"/>
            <a:ext cx="8229600" cy="4525963"/>
          </a:xfrm>
        </p:spPr>
        <p:txBody>
          <a:bodyPr>
            <a:normAutofit/>
          </a:bodyPr>
          <a:lstStyle/>
          <a:p>
            <a:r>
              <a:rPr lang="pt-BR" altLang="pt-BR" sz="2400" dirty="0"/>
              <a:t>Algoritmo modificado</a:t>
            </a:r>
          </a:p>
          <a:p>
            <a:endParaRPr lang="pt-BR" altLang="pt-BR" sz="2800" dirty="0"/>
          </a:p>
          <a:p>
            <a:endParaRPr lang="pt-BR" altLang="pt-BR" sz="2800" dirty="0"/>
          </a:p>
          <a:p>
            <a:endParaRPr lang="pt-BR" altLang="pt-BR" sz="2800" dirty="0"/>
          </a:p>
          <a:p>
            <a:r>
              <a:rPr lang="pt-BR" altLang="pt-BR" sz="2400" dirty="0"/>
              <a:t>Vamos à implementação do método equivalente, tal que o protótipo seja</a:t>
            </a:r>
          </a:p>
          <a:p>
            <a:pPr lvl="2"/>
            <a:r>
              <a:rPr lang="pt-BR" altLang="pt-BR" sz="2000" dirty="0" err="1"/>
              <a:t>public</a:t>
            </a:r>
            <a:r>
              <a:rPr lang="pt-BR" altLang="pt-BR" sz="2000" dirty="0"/>
              <a:t> </a:t>
            </a:r>
            <a:r>
              <a:rPr lang="pt-BR" altLang="pt-BR" sz="2000" dirty="0" err="1"/>
              <a:t>void</a:t>
            </a:r>
            <a:r>
              <a:rPr lang="pt-BR" altLang="pt-BR" sz="2000" dirty="0"/>
              <a:t> </a:t>
            </a:r>
            <a:r>
              <a:rPr lang="pt-BR" altLang="pt-BR" sz="2000" dirty="0" err="1"/>
              <a:t>bubbleSort</a:t>
            </a:r>
            <a:r>
              <a:rPr lang="pt-BR" altLang="pt-BR" sz="2000" dirty="0"/>
              <a:t> (</a:t>
            </a:r>
            <a:r>
              <a:rPr lang="pt-BR" altLang="pt-BR" sz="2000" dirty="0" err="1"/>
              <a:t>int</a:t>
            </a:r>
            <a:r>
              <a:rPr lang="pt-BR" altLang="pt-BR" sz="2000" dirty="0"/>
              <a:t> vetor[], </a:t>
            </a:r>
            <a:r>
              <a:rPr lang="pt-BR" altLang="pt-BR" sz="2000" dirty="0" err="1"/>
              <a:t>int</a:t>
            </a:r>
            <a:r>
              <a:rPr lang="pt-BR" altLang="pt-BR" sz="2000" dirty="0"/>
              <a:t> n)</a:t>
            </a:r>
          </a:p>
        </p:txBody>
      </p:sp>
      <p:sp>
        <p:nvSpPr>
          <p:cNvPr id="112644" name="Text Box 4">
            <a:extLst>
              <a:ext uri="{FF2B5EF4-FFF2-40B4-BE49-F238E27FC236}">
                <a16:creationId xmlns:a16="http://schemas.microsoft.com/office/drawing/2014/main" id="{9710814F-0CCA-4787-82BB-265A4C2C2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25846"/>
            <a:ext cx="7693025" cy="91598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altLang="pt-BR" b="1" dirty="0">
                <a:latin typeface="Courier New" panose="02070309020205020404" pitchFamily="49" charset="0"/>
              </a:rPr>
              <a:t>Repita i, de 0 até tamanho do arquivo ou </a:t>
            </a:r>
            <a:r>
              <a:rPr lang="pt-BR" altLang="pt-BR" b="1" dirty="0">
                <a:solidFill>
                  <a:srgbClr val="360EE2"/>
                </a:solidFill>
                <a:latin typeface="Courier New" panose="02070309020205020404" pitchFamily="49" charset="0"/>
              </a:rPr>
              <a:t>não haja troca</a:t>
            </a:r>
          </a:p>
          <a:p>
            <a:r>
              <a:rPr lang="pt-BR" altLang="pt-BR" b="1" dirty="0">
                <a:latin typeface="Courier New" panose="02070309020205020404" pitchFamily="49" charset="0"/>
              </a:rPr>
              <a:t>   Repita j, de 0 até n-i-1</a:t>
            </a:r>
          </a:p>
          <a:p>
            <a:r>
              <a:rPr lang="pt-BR" altLang="pt-BR" b="1" dirty="0">
                <a:latin typeface="Courier New" panose="02070309020205020404" pitchFamily="49" charset="0"/>
              </a:rPr>
              <a:t>      Se x[j] &gt; x[j+1] troca elementos de posição</a:t>
            </a:r>
          </a:p>
        </p:txBody>
      </p:sp>
      <p:sp>
        <p:nvSpPr>
          <p:cNvPr id="2" name="Texto Explicativo: Linha 1">
            <a:extLst>
              <a:ext uri="{FF2B5EF4-FFF2-40B4-BE49-F238E27FC236}">
                <a16:creationId xmlns:a16="http://schemas.microsoft.com/office/drawing/2014/main" id="{5CB33337-9DEF-4AD5-B8EA-87764FAC4767}"/>
              </a:ext>
            </a:extLst>
          </p:cNvPr>
          <p:cNvSpPr/>
          <p:nvPr/>
        </p:nvSpPr>
        <p:spPr>
          <a:xfrm>
            <a:off x="6131280" y="4423343"/>
            <a:ext cx="2133600" cy="947224"/>
          </a:xfrm>
          <a:prstGeom prst="borderCallout1">
            <a:avLst>
              <a:gd name="adj1" fmla="val 47303"/>
              <a:gd name="adj2" fmla="val -2297"/>
              <a:gd name="adj3" fmla="val -22964"/>
              <a:gd name="adj4" fmla="val -2565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Quantidade de elementos no vetor a ser ordenado</a:t>
            </a:r>
          </a:p>
        </p:txBody>
      </p:sp>
      <p:sp>
        <p:nvSpPr>
          <p:cNvPr id="7" name="Texto Explicativo: Linha 6">
            <a:extLst>
              <a:ext uri="{FF2B5EF4-FFF2-40B4-BE49-F238E27FC236}">
                <a16:creationId xmlns:a16="http://schemas.microsoft.com/office/drawing/2014/main" id="{AF129F1A-90AE-4E86-9E26-3A9C4216E932}"/>
              </a:ext>
            </a:extLst>
          </p:cNvPr>
          <p:cNvSpPr/>
          <p:nvPr/>
        </p:nvSpPr>
        <p:spPr>
          <a:xfrm>
            <a:off x="2095101" y="4468547"/>
            <a:ext cx="1835240" cy="947224"/>
          </a:xfrm>
          <a:prstGeom prst="borderCallout1">
            <a:avLst>
              <a:gd name="adj1" fmla="val 45943"/>
              <a:gd name="adj2" fmla="val 102719"/>
              <a:gd name="adj3" fmla="val -21605"/>
              <a:gd name="adj4" fmla="val 1377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vetor a ser ordenado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C96543-58E5-4E50-A26B-81644102E46D}"/>
              </a:ext>
            </a:extLst>
          </p:cNvPr>
          <p:cNvSpPr txBox="1"/>
          <p:nvPr/>
        </p:nvSpPr>
        <p:spPr>
          <a:xfrm>
            <a:off x="1003143" y="5921928"/>
            <a:ext cx="7070502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pt-BR" dirty="0">
                <a:solidFill>
                  <a:srgbClr val="360EE2"/>
                </a:solidFill>
              </a:rPr>
              <a:t>Projeto </a:t>
            </a:r>
            <a:r>
              <a:rPr lang="pt-BR" altLang="pt-BR" dirty="0" err="1">
                <a:solidFill>
                  <a:srgbClr val="360EE2"/>
                </a:solidFill>
              </a:rPr>
              <a:t>OrdenaBubbleSort</a:t>
            </a:r>
            <a:endParaRPr lang="pt-BR" altLang="pt-BR" dirty="0">
              <a:solidFill>
                <a:srgbClr val="360EE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A01A2563-33EE-4F6A-A39F-7D883402D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400" dirty="0"/>
              <a:t>Considerações sobre a Eficiência do Método </a:t>
            </a:r>
            <a:r>
              <a:rPr lang="pt-BR" altLang="pt-BR" sz="2400" i="1" dirty="0" err="1"/>
              <a:t>Bubble</a:t>
            </a:r>
            <a:r>
              <a:rPr lang="pt-BR" altLang="pt-BR" sz="2400" i="1" dirty="0"/>
              <a:t> </a:t>
            </a:r>
            <a:r>
              <a:rPr lang="pt-BR" altLang="pt-BR" sz="2400" i="1" dirty="0" err="1"/>
              <a:t>Sort</a:t>
            </a:r>
            <a:endParaRPr lang="pt-BR" altLang="pt-BR" sz="2400" i="1" dirty="0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BA1D009-3E08-431E-BD4B-10A1056A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53FB-1F8B-436B-8494-96EF0360A0C1}" type="slidenum">
              <a:rPr lang="en-US" altLang="pt-BR"/>
              <a:pPr/>
              <a:t>13</a:t>
            </a:fld>
            <a:endParaRPr lang="en-US" altLang="pt-BR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A492D7DC-8A49-4C69-8F40-AD596C4C86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2428" y="1312931"/>
            <a:ext cx="8229600" cy="4919057"/>
          </a:xfrm>
        </p:spPr>
        <p:txBody>
          <a:bodyPr>
            <a:normAutofit lnSpcReduction="10000"/>
          </a:bodyPr>
          <a:lstStyle/>
          <a:p>
            <a:r>
              <a:rPr lang="pt-BR" altLang="pt-BR" sz="2400" dirty="0"/>
              <a:t>Algoritmo muito simples para ser implementado</a:t>
            </a:r>
          </a:p>
          <a:p>
            <a:r>
              <a:rPr lang="pt-BR" sz="2400" dirty="0"/>
              <a:t>Para o caso do arquivo estar já ordenado ou quase ordenado a eficiência desse algoritmo é </a:t>
            </a:r>
            <a:r>
              <a:rPr lang="pt-BR" sz="2400" b="1" dirty="0">
                <a:solidFill>
                  <a:srgbClr val="FF0000"/>
                </a:solidFill>
              </a:rPr>
              <a:t>O(n)</a:t>
            </a:r>
            <a:r>
              <a:rPr lang="pt-BR" sz="2400" dirty="0"/>
              <a:t> no </a:t>
            </a:r>
            <a:r>
              <a:rPr lang="pt-BR" sz="2400" b="1" dirty="0"/>
              <a:t>melhor caso</a:t>
            </a:r>
            <a:endParaRPr lang="pt-BR" altLang="pt-BR" sz="2400" b="1" dirty="0"/>
          </a:p>
          <a:p>
            <a:r>
              <a:rPr lang="pt-BR" altLang="pt-BR" sz="2400" dirty="0"/>
              <a:t>Baixo desempenho do algoritmo sem otimização:</a:t>
            </a:r>
          </a:p>
          <a:p>
            <a:pPr lvl="1"/>
            <a:r>
              <a:rPr lang="pt-BR" altLang="pt-BR" sz="2000" dirty="0"/>
              <a:t>Há n-1 passos, e n-1 comparações por passo</a:t>
            </a:r>
          </a:p>
          <a:p>
            <a:pPr lvl="1"/>
            <a:r>
              <a:rPr lang="pt-BR" altLang="pt-BR" sz="2000" dirty="0"/>
              <a:t>Total de comparações</a:t>
            </a:r>
          </a:p>
          <a:p>
            <a:pPr lvl="2"/>
            <a:r>
              <a:rPr lang="pt-BR" altLang="pt-BR" sz="1800" dirty="0"/>
              <a:t>(n-1)*(n-1) = n</a:t>
            </a:r>
            <a:r>
              <a:rPr lang="pt-BR" altLang="pt-BR" sz="1800" baseline="30000" dirty="0"/>
              <a:t>2</a:t>
            </a:r>
            <a:r>
              <a:rPr lang="pt-BR" altLang="pt-BR" sz="1800" dirty="0"/>
              <a:t> - 2n + 1</a:t>
            </a:r>
          </a:p>
          <a:p>
            <a:pPr lvl="1"/>
            <a:r>
              <a:rPr lang="pt-BR" altLang="pt-BR" sz="2000" dirty="0"/>
              <a:t>Complexidade de ordem quadrática</a:t>
            </a:r>
          </a:p>
          <a:p>
            <a:pPr lvl="2"/>
            <a:r>
              <a:rPr lang="pt-BR" altLang="pt-BR" sz="1400" dirty="0"/>
              <a:t>Dobrar o tamanho </a:t>
            </a:r>
            <a:r>
              <a:rPr lang="pt-BR" altLang="pt-BR" sz="1400" dirty="0">
                <a:sym typeface="Wingdings" panose="05000000000000000000" pitchFamily="2" charset="2"/>
              </a:rPr>
              <a:t> quadruplicar tempo</a:t>
            </a:r>
          </a:p>
          <a:p>
            <a:endParaRPr lang="pt-BR" altLang="pt-BR" sz="2400" dirty="0"/>
          </a:p>
          <a:p>
            <a:r>
              <a:rPr lang="pt-BR" altLang="pt-BR" sz="2400" dirty="0"/>
              <a:t>Esse método é  </a:t>
            </a:r>
            <a:r>
              <a:rPr lang="pt-BR" altLang="pt-BR" sz="2400" b="1" dirty="0">
                <a:solidFill>
                  <a:srgbClr val="FF0000"/>
                </a:solidFill>
              </a:rPr>
              <a:t>O(n</a:t>
            </a:r>
            <a:r>
              <a:rPr lang="pt-BR" altLang="pt-BR" sz="2400" b="1" baseline="30000" dirty="0">
                <a:solidFill>
                  <a:srgbClr val="FF0000"/>
                </a:solidFill>
              </a:rPr>
              <a:t>2</a:t>
            </a:r>
            <a:r>
              <a:rPr lang="pt-BR" altLang="pt-BR" sz="2400" b="1" dirty="0">
                <a:solidFill>
                  <a:srgbClr val="FF0000"/>
                </a:solidFill>
              </a:rPr>
              <a:t>) </a:t>
            </a:r>
            <a:r>
              <a:rPr lang="pt-BR" altLang="pt-BR" sz="2400" dirty="0"/>
              <a:t>no pior caso e no caso médio.</a:t>
            </a:r>
          </a:p>
          <a:p>
            <a:r>
              <a:rPr lang="pt-BR" altLang="pt-BR" sz="2400" dirty="0"/>
              <a:t>Pouca necessidade de espaço adicional</a:t>
            </a:r>
          </a:p>
          <a:p>
            <a:pPr lvl="1"/>
            <a:r>
              <a:rPr lang="pt-BR" altLang="pt-BR" sz="2000" dirty="0"/>
              <a:t>Uma variável temporária</a:t>
            </a:r>
          </a:p>
          <a:p>
            <a:pPr lvl="1"/>
            <a:endParaRPr lang="pt-BR" altLang="pt-BR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5840" y="1434699"/>
            <a:ext cx="697232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 b="1" dirty="0"/>
              <a:t>Método </a:t>
            </a:r>
            <a:r>
              <a:rPr lang="pt-BR" sz="3600" b="1" dirty="0" err="1"/>
              <a:t>Quick</a:t>
            </a:r>
            <a:r>
              <a:rPr lang="pt-BR" sz="3600" b="1" i="1" dirty="0" err="1"/>
              <a:t>Sort</a:t>
            </a:r>
            <a:endParaRPr lang="pt-BR" sz="3600" dirty="0"/>
          </a:p>
        </p:txBody>
      </p:sp>
      <p:sp>
        <p:nvSpPr>
          <p:cNvPr id="7" name="Subtítulo 2"/>
          <p:cNvSpPr>
            <a:spLocks noGrp="1"/>
          </p:cNvSpPr>
          <p:nvPr>
            <p:ph idx="1"/>
          </p:nvPr>
        </p:nvSpPr>
        <p:spPr>
          <a:xfrm>
            <a:off x="1192887" y="3454758"/>
            <a:ext cx="6972320" cy="825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Técnica de dividir para conquistar.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D5115524-8022-44F0-9B1E-35F6DC64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91CEA31-3BC2-41BB-9AE4-3F48CFF5CB61}" type="slidenum">
              <a:rPr lang="pt-BR" altLang="en-US"/>
              <a:pPr>
                <a:spcAft>
                  <a:spcPts val="600"/>
                </a:spcAft>
                <a:defRPr/>
              </a:pPr>
              <a:t>14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1743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Método de Ordenação </a:t>
            </a:r>
            <a:r>
              <a:rPr lang="pt-BR" b="1" dirty="0" err="1"/>
              <a:t>Quicksort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4294967295"/>
          </p:nvPr>
        </p:nvSpPr>
        <p:spPr>
          <a:xfrm>
            <a:off x="284016" y="795476"/>
            <a:ext cx="8600682" cy="3987539"/>
          </a:xfrm>
        </p:spPr>
        <p:txBody>
          <a:bodyPr>
            <a:normAutofit/>
          </a:bodyPr>
          <a:lstStyle/>
          <a:p>
            <a:pPr marL="270272" indent="-270272" algn="l">
              <a:buClr>
                <a:srgbClr val="C00000"/>
              </a:buClr>
              <a:buFont typeface="Wingdings" pitchFamily="2" charset="2"/>
              <a:buChar char="§"/>
            </a:pPr>
            <a:r>
              <a:rPr lang="pt-BR" sz="2400" dirty="0"/>
              <a:t>Esse método baseia-se na técnica de dividir para conquistar. </a:t>
            </a:r>
            <a:endParaRPr lang="pt-BR" sz="800" dirty="0"/>
          </a:p>
          <a:p>
            <a:pPr marL="270272" indent="-270272" algn="l">
              <a:buClr>
                <a:srgbClr val="C00000"/>
              </a:buClr>
              <a:buFont typeface="Wingdings" pitchFamily="2" charset="2"/>
              <a:buChar char="§"/>
            </a:pPr>
            <a:r>
              <a:rPr lang="pt-BR" sz="2400" dirty="0"/>
              <a:t>Deve-se escolher um elemento, chamado de pivô, em uma posição específica dentro do vetor, por exemplo, o último elemento.</a:t>
            </a:r>
            <a:endParaRPr lang="pt-BR" sz="800" dirty="0"/>
          </a:p>
          <a:p>
            <a:pPr marL="270272" indent="-270272" algn="l">
              <a:buClr>
                <a:srgbClr val="C00000"/>
              </a:buClr>
              <a:buFont typeface="Wingdings" pitchFamily="2" charset="2"/>
              <a:buChar char="§"/>
            </a:pPr>
            <a:r>
              <a:rPr lang="pt-BR" sz="2400" dirty="0"/>
              <a:t>O pivô é colocado em sua posição correta no vetor ordenado (posição j) e o vetor é dividido em 2 </a:t>
            </a:r>
            <a:r>
              <a:rPr lang="pt-BR" sz="2400" dirty="0" err="1"/>
              <a:t>subvetores</a:t>
            </a:r>
            <a:r>
              <a:rPr lang="pt-BR" sz="2400" dirty="0"/>
              <a:t>:</a:t>
            </a:r>
          </a:p>
          <a:p>
            <a:pPr marL="613172" lvl="1" indent="-270272" algn="l">
              <a:buClr>
                <a:srgbClr val="C00000"/>
              </a:buClr>
              <a:buFont typeface="Wingdings" pitchFamily="2" charset="2"/>
              <a:buChar char="§"/>
            </a:pPr>
            <a:r>
              <a:rPr lang="pt-BR" sz="2000" dirty="0"/>
              <a:t>os elementos das posições 0 à j-1 são menores do que pivô.</a:t>
            </a:r>
          </a:p>
          <a:p>
            <a:pPr marL="613172" lvl="1" indent="-270272" algn="l">
              <a:buClr>
                <a:srgbClr val="C00000"/>
              </a:buClr>
              <a:buFont typeface="Wingdings" pitchFamily="2" charset="2"/>
              <a:buChar char="§"/>
            </a:pPr>
            <a:r>
              <a:rPr lang="pt-BR" sz="2000" dirty="0"/>
              <a:t>os elementos das posições j+1 a n-1 sejam maiores do que o pivô.</a:t>
            </a:r>
          </a:p>
          <a:p>
            <a:pPr marL="270272" indent="-270272" algn="l">
              <a:buClr>
                <a:srgbClr val="C00000"/>
              </a:buClr>
              <a:buFont typeface="Wingdings" pitchFamily="2" charset="2"/>
              <a:buChar char="§"/>
            </a:pPr>
            <a:r>
              <a:rPr lang="pt-BR" sz="2400" dirty="0"/>
              <a:t>Repete-se recursivamente o método até cada </a:t>
            </a:r>
            <a:r>
              <a:rPr lang="pt-BR" sz="2400" dirty="0" err="1"/>
              <a:t>subvetor</a:t>
            </a:r>
            <a:r>
              <a:rPr lang="pt-BR" sz="2400" dirty="0"/>
              <a:t> ter apenas 1 elemento.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BD3DF8CD-914A-4D95-AA93-3B76FFE9F5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4540553"/>
            <a:ext cx="5145648" cy="2058259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F3DAF71-B660-407B-A0D1-BD53E06F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 do </a:t>
            </a:r>
            <a:r>
              <a:rPr lang="pt-BR" dirty="0" err="1"/>
              <a:t>Quicksort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50FF59-C085-4ED5-9562-A34C2F1E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218" y="2138291"/>
            <a:ext cx="9462436" cy="2377437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0A2CFD3-2C88-4F7A-A3D4-5ECAD328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 do </a:t>
            </a:r>
            <a:r>
              <a:rPr lang="pt-BR" dirty="0" err="1"/>
              <a:t>Quicksort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DD75BD-E66F-4F54-93B0-F925A16C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341"/>
            <a:ext cx="9276169" cy="2919591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7FAB04B-FD6B-42C0-AA8C-D16E8F4A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EC13A26-B1D3-49F1-B884-C5D4C9B6D5FE}"/>
              </a:ext>
            </a:extLst>
          </p:cNvPr>
          <p:cNvSpPr txBox="1"/>
          <p:nvPr/>
        </p:nvSpPr>
        <p:spPr>
          <a:xfrm>
            <a:off x="4858630" y="5389716"/>
            <a:ext cx="2296550" cy="9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lang="pt-BR" sz="1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(limite superior)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 (limite inferior)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 do </a:t>
            </a:r>
            <a:r>
              <a:rPr lang="pt-BR" dirty="0" err="1"/>
              <a:t>Quicksort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97F9EE7-AAC6-4675-BF9A-AE6276641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8124"/>
            <a:ext cx="8831474" cy="25462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3D534A9-39D5-4DB7-A5A7-1534DDB9A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26" y="5073223"/>
            <a:ext cx="6274192" cy="98190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778B04-5E95-4BF0-AD75-7041CA8E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Método </a:t>
            </a:r>
            <a:r>
              <a:rPr lang="pt-BR" dirty="0" err="1"/>
              <a:t>quicksort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69248" y="2034829"/>
            <a:ext cx="7117773" cy="2539157"/>
          </a:xfrm>
          <a:prstGeom prst="rect">
            <a:avLst/>
          </a:prstGeom>
          <a:ln>
            <a:solidFill>
              <a:srgbClr val="F0265D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quickSort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vetor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[],int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li,int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ls)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j;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	if 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li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ls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j = </a:t>
            </a:r>
            <a:r>
              <a:rPr lang="en-US" sz="1600" b="1" dirty="0" err="1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particiona</a:t>
            </a:r>
            <a:r>
              <a:rPr lang="en-US" sz="16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solidFill>
                  <a:srgbClr val="0000CC"/>
                </a:solidFill>
                <a:latin typeface="Consolas" pitchFamily="49" charset="0"/>
              </a:rPr>
              <a:t>vetor</a:t>
            </a:r>
            <a:r>
              <a:rPr lang="en-US" sz="1600" b="1" dirty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, li, ls);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quickSort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vetor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, li, j-1);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quickSort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vetor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, j+1,ls);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endParaRPr lang="en-US" sz="1500" b="1" dirty="0" err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3F0EDF1-10EF-4A3D-A205-80EF6CE58277}"/>
              </a:ext>
            </a:extLst>
          </p:cNvPr>
          <p:cNvSpPr txBox="1"/>
          <p:nvPr/>
        </p:nvSpPr>
        <p:spPr>
          <a:xfrm>
            <a:off x="3423725" y="4828205"/>
            <a:ext cx="2296550" cy="9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</a:t>
            </a:r>
            <a:r>
              <a:rPr lang="pt-BR" sz="1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(limite superior)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t-BR" sz="1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 (limite inferior)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A7B656A-ADDC-47F1-9E99-F942417B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A719B0B6-F8E2-4A66-BA4A-B8CAEAD38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altLang="pt-BR" sz="2800" dirty="0"/>
              <a:t>Ordenação ou Classificação de Arquivos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0A2BF62C-F279-4BC7-88C9-0538B60C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D7872559-3DFD-4BBD-9B65-13C8E8C2A2DC}" type="slidenum">
              <a:rPr lang="en-US" altLang="pt-BR"/>
              <a:pPr>
                <a:spcAft>
                  <a:spcPts val="600"/>
                </a:spcAft>
              </a:pPr>
              <a:t>2</a:t>
            </a:fld>
            <a:endParaRPr lang="en-US" altLang="pt-BR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9A18152-C77D-497D-AF02-7C58EEB4A1C2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330200" y="1270000"/>
            <a:ext cx="4762500" cy="37913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pt-BR" sz="2000" dirty="0"/>
              <a:t>Fazemos as operações  de busca ou recuperação de informação nas tarefas mais comuns nos programas:</a:t>
            </a:r>
          </a:p>
          <a:p>
            <a:pPr lvl="1">
              <a:lnSpc>
                <a:spcPct val="90000"/>
              </a:lnSpc>
            </a:pPr>
            <a:r>
              <a:rPr lang="pt-BR" altLang="pt-BR" sz="1600" dirty="0"/>
              <a:t>Localizar um cliente nos cadastros da empresa buscando por CPF;</a:t>
            </a:r>
          </a:p>
          <a:p>
            <a:pPr lvl="1">
              <a:lnSpc>
                <a:spcPct val="90000"/>
              </a:lnSpc>
            </a:pPr>
            <a:r>
              <a:rPr lang="pt-BR" altLang="pt-BR" sz="1600" dirty="0"/>
              <a:t>Consultamos o preço de um produto pelo código de barras; </a:t>
            </a:r>
            <a:r>
              <a:rPr lang="pt-BR" altLang="pt-BR" sz="1600" dirty="0" err="1"/>
              <a:t>etc</a:t>
            </a:r>
            <a:endParaRPr lang="pt-BR" altLang="pt-BR" sz="1600" dirty="0"/>
          </a:p>
          <a:p>
            <a:pPr>
              <a:lnSpc>
                <a:spcPct val="90000"/>
              </a:lnSpc>
            </a:pPr>
            <a:r>
              <a:rPr lang="pt-BR" altLang="pt-BR" sz="2000" dirty="0"/>
              <a:t>Tarefa de importância no dia a dia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/>
              <a:t>Localizar um nome na agenda</a:t>
            </a:r>
          </a:p>
          <a:p>
            <a:pPr lvl="1">
              <a:lnSpc>
                <a:spcPct val="90000"/>
              </a:lnSpc>
            </a:pPr>
            <a:r>
              <a:rPr lang="pt-BR" altLang="pt-BR" sz="2000" dirty="0"/>
              <a:t>Achar um livro na estante</a:t>
            </a:r>
          </a:p>
          <a:p>
            <a:pPr>
              <a:lnSpc>
                <a:spcPct val="90000"/>
              </a:lnSpc>
            </a:pPr>
            <a:r>
              <a:rPr lang="pt-BR" altLang="pt-BR" sz="2000" dirty="0"/>
              <a:t>Se a busca for em um conjunto grande de informações esta deve ser feita de forma mais rápida possível.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2088F71-9E84-4D87-B9D1-806D177F9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595" y="1270000"/>
            <a:ext cx="3352205" cy="395882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EFF9005-5BEF-492D-9CF8-4ABF7176B7BF}"/>
              </a:ext>
            </a:extLst>
          </p:cNvPr>
          <p:cNvSpPr txBox="1"/>
          <p:nvPr/>
        </p:nvSpPr>
        <p:spPr>
          <a:xfrm>
            <a:off x="1171978" y="5498450"/>
            <a:ext cx="7070502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pt-BR" dirty="0">
                <a:solidFill>
                  <a:srgbClr val="360EE2"/>
                </a:solidFill>
              </a:rPr>
              <a:t>Eficiência aumenta  se este conjunto tiver algum tipo de ordenação.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9557" y="857250"/>
            <a:ext cx="7886651" cy="5509200"/>
          </a:xfrm>
          <a:prstGeom prst="rect">
            <a:avLst/>
          </a:prstGeom>
          <a:ln>
            <a:solidFill>
              <a:srgbClr val="F0265D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particiona (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vetor[],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li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ls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indent="180975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pivo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abaixo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acima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180975" algn="l"/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pivo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vetor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indent="180975"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acima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180975"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abaixo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li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180975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abaixo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acima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indent="542925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(vetor[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abaixo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]&lt;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pivo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abaixo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ls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1162050"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abaixo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indent="1162050"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indent="542925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(vetor[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acima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]&gt;=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pivo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acima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abaixo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1162050"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acima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indent="1162050"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indent="542925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abaixo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acima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indent="1162050" algn="l"/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= vetor[abaixo];</a:t>
            </a:r>
          </a:p>
          <a:p>
            <a:pPr indent="1162050"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vetor[abaixo]= vetor[acima];</a:t>
            </a:r>
          </a:p>
          <a:p>
            <a:pPr indent="1162050"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vetor[acima]=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;</a:t>
            </a:r>
          </a:p>
          <a:p>
            <a:pPr indent="1162050"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indent="542925"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indent="177800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vetor[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ls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]= vetor[acima];</a:t>
            </a:r>
          </a:p>
          <a:p>
            <a:pPr indent="177800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vetor[acima]=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pivo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;</a:t>
            </a:r>
          </a:p>
          <a:p>
            <a:pPr indent="180975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acima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180975"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F4B3E9-04F7-4171-9E89-1FC8C902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Método particiona()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5C104B1-8FC2-4783-9FB1-9585B05A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9557" y="857250"/>
            <a:ext cx="7886651" cy="5509200"/>
          </a:xfrm>
          <a:prstGeom prst="rect">
            <a:avLst/>
          </a:prstGeom>
          <a:ln>
            <a:solidFill>
              <a:srgbClr val="F0265D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particiona (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vetor[],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li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ls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indent="180975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pivo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abaixo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acima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180975" algn="l"/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pivo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vetor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indent="180975"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acima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180975"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abaixo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li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180975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abaixo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acima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indent="542925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(vetor[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abaixo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]&lt;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pivo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abaixo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ls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1162050"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abaixo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indent="1162050"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indent="542925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(vetor[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acima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]&gt;=</a:t>
            </a:r>
            <a:r>
              <a:rPr lang="pt-B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pivo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acima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abaixo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1162050"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acima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indent="1162050"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indent="542925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abaixo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acima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indent="1162050" algn="l"/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= vetor[abaixo];</a:t>
            </a:r>
          </a:p>
          <a:p>
            <a:pPr indent="1162050"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vetor[abaixo]= vetor[acima];</a:t>
            </a:r>
          </a:p>
          <a:p>
            <a:pPr indent="1162050" algn="l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vetor[acima]=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;</a:t>
            </a:r>
          </a:p>
          <a:p>
            <a:pPr indent="1162050"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indent="542925"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indent="177800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vetor[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ls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]= vetor[acima];</a:t>
            </a:r>
          </a:p>
          <a:p>
            <a:pPr indent="177800"/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vetor[acima]=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pivo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;</a:t>
            </a:r>
          </a:p>
          <a:p>
            <a:pPr indent="180975" algn="l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acima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180975"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F4B3E9-04F7-4171-9E89-1FC8C902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Método particiona()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5C104B1-8FC2-4783-9FB1-9585B05A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BB8412-8818-4D9D-9827-D4DC7192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861" y="1486024"/>
            <a:ext cx="9462436" cy="237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27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Considerações sobre Eficiência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370802" y="842937"/>
            <a:ext cx="8080971" cy="3412295"/>
          </a:xfrm>
        </p:spPr>
        <p:txBody>
          <a:bodyPr>
            <a:normAutofit/>
          </a:bodyPr>
          <a:lstStyle/>
          <a:p>
            <a:r>
              <a:rPr lang="pt-BR" sz="2400" dirty="0"/>
              <a:t>Em um arquivo com n registros, supondo que o pivô fique sempre no meio, tem-se em relação ao número de comparações: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n + 2*(n/2) + 4*(n/4) + 8*(n/8)+...+ n*(n/n) =</a:t>
            </a:r>
          </a:p>
          <a:p>
            <a:pPr marL="457200" lvl="1" indent="0">
              <a:buNone/>
            </a:pPr>
            <a:r>
              <a:rPr lang="pt-BR" sz="2000" dirty="0"/>
              <a:t>     =  n + n + n + n + n... (m vezes) → </a:t>
            </a:r>
            <a:r>
              <a:rPr lang="pt-BR" sz="2000" b="1" dirty="0">
                <a:solidFill>
                  <a:srgbClr val="0000CC"/>
                </a:solidFill>
              </a:rPr>
              <a:t>m * 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Se n= 2</a:t>
            </a:r>
            <a:r>
              <a:rPr lang="pt-BR" sz="2000" baseline="30000" dirty="0"/>
              <a:t>m</a:t>
            </a:r>
            <a:r>
              <a:rPr lang="pt-BR" sz="2000" dirty="0"/>
              <a:t> =&gt; m = log</a:t>
            </a:r>
            <a:r>
              <a:rPr lang="pt-BR" sz="2000" baseline="-25000" dirty="0"/>
              <a:t>2 </a:t>
            </a:r>
            <a:r>
              <a:rPr lang="pt-BR" sz="2000" dirty="0"/>
              <a:t>n</a:t>
            </a:r>
          </a:p>
          <a:p>
            <a:r>
              <a:rPr lang="pt-BR" sz="2400" dirty="0"/>
              <a:t>Assim, m*n = </a:t>
            </a:r>
            <a:r>
              <a:rPr lang="pt-BR" sz="2400" dirty="0" err="1"/>
              <a:t>log</a:t>
            </a:r>
            <a:r>
              <a:rPr lang="pt-BR" sz="2400" dirty="0"/>
              <a:t> n * n =&gt; </a:t>
            </a:r>
            <a:r>
              <a:rPr lang="pt-BR" sz="2400" b="1" dirty="0">
                <a:solidFill>
                  <a:srgbClr val="C00000"/>
                </a:solidFill>
              </a:rPr>
              <a:t>O(n </a:t>
            </a:r>
            <a:r>
              <a:rPr lang="pt-BR" sz="2400" b="1" dirty="0" err="1">
                <a:solidFill>
                  <a:srgbClr val="C00000"/>
                </a:solidFill>
              </a:rPr>
              <a:t>log</a:t>
            </a:r>
            <a:r>
              <a:rPr lang="pt-BR" sz="2400" b="1" dirty="0">
                <a:solidFill>
                  <a:srgbClr val="C00000"/>
                </a:solidFill>
              </a:rPr>
              <a:t> n)</a:t>
            </a:r>
            <a:endParaRPr lang="pt-BR" sz="2400" dirty="0">
              <a:solidFill>
                <a:srgbClr val="C00000"/>
              </a:solidFill>
            </a:endParaRPr>
          </a:p>
          <a:p>
            <a:pPr lvl="1"/>
            <a:r>
              <a:rPr lang="pt-BR" sz="2000" dirty="0"/>
              <a:t>Esta é uma função de eficiência considerada relativamente eficiente.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673A85-D58D-4E1F-A590-1145EFEE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22</a:t>
            </a:fld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9E59357-7E13-4BE9-BC03-B8B942AC4EC5}"/>
              </a:ext>
            </a:extLst>
          </p:cNvPr>
          <p:cNvGrpSpPr/>
          <p:nvPr/>
        </p:nvGrpSpPr>
        <p:grpSpPr>
          <a:xfrm>
            <a:off x="0" y="4579650"/>
            <a:ext cx="8080971" cy="2110774"/>
            <a:chOff x="0" y="4579650"/>
            <a:chExt cx="8080971" cy="2110774"/>
          </a:xfrm>
        </p:grpSpPr>
        <p:sp>
          <p:nvSpPr>
            <p:cNvPr id="4" name="Onda 3">
              <a:extLst>
                <a:ext uri="{FF2B5EF4-FFF2-40B4-BE49-F238E27FC236}">
                  <a16:creationId xmlns:a16="http://schemas.microsoft.com/office/drawing/2014/main" id="{C1AA035F-406C-4320-8C80-37EC5B3C56FB}"/>
                </a:ext>
              </a:extLst>
            </p:cNvPr>
            <p:cNvSpPr/>
            <p:nvPr/>
          </p:nvSpPr>
          <p:spPr>
            <a:xfrm>
              <a:off x="0" y="5055105"/>
              <a:ext cx="8080971" cy="1635319"/>
            </a:xfrm>
            <a:prstGeom prst="wav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The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sorting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algorithm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is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a Dual-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Pivot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Quicksort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by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Vladimir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Yaroslavskiy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, Jon Bentley,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and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Joshua Bloch.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This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algorithm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offers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O(n log(n)) performance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on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many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data sets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that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cause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other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quicksorts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to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degrade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to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quadratic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performance,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and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is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typically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faster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than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traditional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(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one-pivot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)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Quicksort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pt-BR" sz="1600" b="0" i="0" dirty="0" err="1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implementations</a:t>
              </a:r>
              <a:r>
                <a:rPr lang="pt-BR" sz="1600" b="0" i="0" dirty="0">
                  <a:solidFill>
                    <a:srgbClr val="353833"/>
                  </a:solidFill>
                  <a:effectLst/>
                  <a:latin typeface="Arial" panose="020B0604020202020204" pitchFamily="34" charset="0"/>
                </a:rPr>
                <a:t>.</a:t>
              </a:r>
              <a:endParaRPr lang="pt-BR" sz="1600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03FB078-E79F-405D-A351-88508FE9C2FF}"/>
                </a:ext>
              </a:extLst>
            </p:cNvPr>
            <p:cNvSpPr txBox="1"/>
            <p:nvPr/>
          </p:nvSpPr>
          <p:spPr>
            <a:xfrm>
              <a:off x="3420687" y="457965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highlight>
                    <a:srgbClr val="FFFF00"/>
                  </a:highlight>
                </a:rPr>
                <a:t>JAVA: </a:t>
              </a:r>
              <a:r>
                <a:rPr lang="pt-BR" dirty="0" err="1">
                  <a:highlight>
                    <a:srgbClr val="FFFF00"/>
                  </a:highlight>
                </a:rPr>
                <a:t>Arrays.sort</a:t>
              </a:r>
              <a:r>
                <a:rPr lang="pt-BR" dirty="0">
                  <a:highlight>
                    <a:srgbClr val="FFFF00"/>
                  </a:highlight>
                </a:rPr>
                <a:t>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Considerações sobre Eficiência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794543" y="1356652"/>
            <a:ext cx="7904613" cy="4091111"/>
          </a:xfrm>
        </p:spPr>
        <p:txBody>
          <a:bodyPr>
            <a:normAutofit/>
          </a:bodyPr>
          <a:lstStyle/>
          <a:p>
            <a:r>
              <a:rPr lang="pt-BR" sz="2400" dirty="0"/>
              <a:t>Quando o vetor já está ordenado e o pivô é vetor[</a:t>
            </a:r>
            <a:r>
              <a:rPr lang="pt-BR" sz="2400" dirty="0" err="1"/>
              <a:t>ls</a:t>
            </a:r>
            <a:r>
              <a:rPr lang="pt-BR" sz="2400" dirty="0"/>
              <a:t>].</a:t>
            </a:r>
          </a:p>
          <a:p>
            <a:r>
              <a:rPr lang="pt-BR" sz="2400" dirty="0"/>
              <a:t> Nestas condições verifica-se que o pivô está na posição correta e o sub-vetor a ser ordenado é 1 a n-1 elementos. </a:t>
            </a:r>
          </a:p>
          <a:p>
            <a:r>
              <a:rPr lang="pt-BR" sz="2400" dirty="0"/>
              <a:t>Assim, deverão ser ordenados (n-1) sub-vetores, sendo que o 1º com n, o 2º com n-1 e assim por diante.</a:t>
            </a:r>
          </a:p>
          <a:p>
            <a:r>
              <a:rPr lang="pt-BR" sz="2400" dirty="0"/>
              <a:t>n + (n-1) + (n-2) + ...+ 2 =&gt; n*n + constante =&gt; </a:t>
            </a:r>
            <a:r>
              <a:rPr lang="pt-BR" sz="2400" b="1" dirty="0">
                <a:solidFill>
                  <a:srgbClr val="C00000"/>
                </a:solidFill>
              </a:rPr>
              <a:t>O(n</a:t>
            </a:r>
            <a:r>
              <a:rPr lang="pt-BR" sz="2400" b="1" baseline="30000" dirty="0">
                <a:solidFill>
                  <a:srgbClr val="C00000"/>
                </a:solidFill>
              </a:rPr>
              <a:t>2</a:t>
            </a:r>
            <a:r>
              <a:rPr lang="pt-BR" sz="2400" b="1" dirty="0">
                <a:solidFill>
                  <a:srgbClr val="C00000"/>
                </a:solidFill>
              </a:rPr>
              <a:t>)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b="1" dirty="0">
              <a:solidFill>
                <a:srgbClr val="BAFF00"/>
              </a:solidFill>
            </a:endParaRPr>
          </a:p>
        </p:txBody>
      </p:sp>
      <p:sp>
        <p:nvSpPr>
          <p:cNvPr id="4" name="Explosão: 8 Pontos 3">
            <a:extLst>
              <a:ext uri="{FF2B5EF4-FFF2-40B4-BE49-F238E27FC236}">
                <a16:creationId xmlns:a16="http://schemas.microsoft.com/office/drawing/2014/main" id="{BF217DC6-B880-40CD-8111-51762E5EDBD2}"/>
              </a:ext>
            </a:extLst>
          </p:cNvPr>
          <p:cNvSpPr/>
          <p:nvPr/>
        </p:nvSpPr>
        <p:spPr>
          <a:xfrm>
            <a:off x="4923620" y="3772476"/>
            <a:ext cx="3116687" cy="2583873"/>
          </a:xfrm>
          <a:prstGeom prst="irregularSeal1">
            <a:avLst/>
          </a:prstGeom>
          <a:solidFill>
            <a:srgbClr val="F0265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Pior resultado se vetor já está </a:t>
            </a:r>
            <a:r>
              <a:rPr lang="pt-BR" dirty="0" err="1">
                <a:solidFill>
                  <a:schemeClr val="tx1"/>
                </a:solidFill>
              </a:rPr>
              <a:t>odenado</a:t>
            </a:r>
            <a:r>
              <a:rPr lang="pt-BR" dirty="0">
                <a:solidFill>
                  <a:schemeClr val="tx1"/>
                </a:solidFill>
              </a:rPr>
              <a:t>!!!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9BEC54-2EE7-42E9-AB53-E2D23353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5840" y="1434699"/>
            <a:ext cx="697232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 b="1" dirty="0"/>
              <a:t>Método por Inserção (</a:t>
            </a:r>
            <a:r>
              <a:rPr lang="pt-BR" sz="3600" b="1" i="1" dirty="0" err="1"/>
              <a:t>InsertionSort</a:t>
            </a:r>
            <a:r>
              <a:rPr lang="pt-BR" sz="3600" b="1" dirty="0"/>
              <a:t>)</a:t>
            </a:r>
            <a:endParaRPr lang="pt-BR" sz="3600" dirty="0"/>
          </a:p>
        </p:txBody>
      </p:sp>
      <p:sp>
        <p:nvSpPr>
          <p:cNvPr id="7" name="Subtítulo 2"/>
          <p:cNvSpPr>
            <a:spLocks noGrp="1"/>
          </p:cNvSpPr>
          <p:nvPr>
            <p:ph idx="1"/>
          </p:nvPr>
        </p:nvSpPr>
        <p:spPr>
          <a:xfrm>
            <a:off x="457200" y="3940935"/>
            <a:ext cx="82296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Ordenação por inserção coloca cada elemento em seu lugar correto diretamente.</a:t>
            </a:r>
          </a:p>
          <a:p>
            <a:endParaRPr lang="pt-BR" sz="2800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D5115524-8022-44F0-9B1E-35F6DC64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91CEA31-3BC2-41BB-9AE4-3F48CFF5CB61}" type="slidenum">
              <a:rPr lang="pt-BR" altLang="en-US"/>
              <a:pPr>
                <a:spcAft>
                  <a:spcPts val="600"/>
                </a:spcAft>
                <a:defRPr/>
              </a:pPr>
              <a:t>24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176562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Aplicação do Método </a:t>
            </a:r>
            <a:r>
              <a:rPr lang="pt-BR" b="1" dirty="0" err="1"/>
              <a:t>InsertionSort</a:t>
            </a:r>
            <a:endParaRPr lang="pt-BR" dirty="0"/>
          </a:p>
        </p:txBody>
      </p:sp>
      <p:sp>
        <p:nvSpPr>
          <p:cNvPr id="7" name="Subtítulo 2"/>
          <p:cNvSpPr>
            <a:spLocks noGrp="1"/>
          </p:cNvSpPr>
          <p:nvPr>
            <p:ph type="subTitle" idx="4294967295"/>
          </p:nvPr>
        </p:nvSpPr>
        <p:spPr>
          <a:xfrm>
            <a:off x="1083212" y="3009900"/>
            <a:ext cx="7159267" cy="1752600"/>
          </a:xfrm>
        </p:spPr>
        <p:txBody>
          <a:bodyPr>
            <a:normAutofit/>
          </a:bodyPr>
          <a:lstStyle/>
          <a:p>
            <a:endParaRPr lang="pt-BR" sz="2800" dirty="0"/>
          </a:p>
          <a:p>
            <a:pPr marL="0" indent="0" algn="ctr">
              <a:buNone/>
            </a:pPr>
            <a:r>
              <a:rPr lang="pt-BR" sz="2800" dirty="0"/>
              <a:t>Vamos partir do seguinte vetor não ordenado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A93F33-0BDD-4F33-818E-7E26FF01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51" y="1867438"/>
            <a:ext cx="4378811" cy="1352280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4CB816A-8D2D-430C-A705-0ECA273A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644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Aplicação do Método </a:t>
            </a:r>
            <a:r>
              <a:rPr lang="pt-BR" b="1" dirty="0" err="1"/>
              <a:t>Insertionsort</a:t>
            </a:r>
            <a:endParaRPr lang="pt-BR" dirty="0"/>
          </a:p>
        </p:txBody>
      </p:sp>
      <p:sp>
        <p:nvSpPr>
          <p:cNvPr id="7" name="Subtítulo 2"/>
          <p:cNvSpPr>
            <a:spLocks noGrp="1"/>
          </p:cNvSpPr>
          <p:nvPr>
            <p:ph type="subTitle" idx="4294967295"/>
          </p:nvPr>
        </p:nvSpPr>
        <p:spPr>
          <a:xfrm>
            <a:off x="862885" y="1099528"/>
            <a:ext cx="6400800" cy="1106184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Inserindo o primeiro elemento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EF8B1F77-3297-47AB-8EFF-4FE8FD36E541}"/>
              </a:ext>
            </a:extLst>
          </p:cNvPr>
          <p:cNvSpPr txBox="1">
            <a:spLocks/>
          </p:cNvSpPr>
          <p:nvPr/>
        </p:nvSpPr>
        <p:spPr>
          <a:xfrm>
            <a:off x="862885" y="2310316"/>
            <a:ext cx="6400800" cy="110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  <a:p>
            <a:r>
              <a:rPr lang="pt-BR" sz="2400" dirty="0"/>
              <a:t>Inserindo o segundo elemento (25 &lt; 57)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7FB65A-A7B7-4490-9E62-F10584C44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315" y="2049519"/>
            <a:ext cx="863398" cy="53373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4CF33EA-D56A-4458-936E-D644E9106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315" y="3186440"/>
            <a:ext cx="1635391" cy="51012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1269169A-C033-4914-A51C-4C2F59F15BEA}"/>
              </a:ext>
            </a:extLst>
          </p:cNvPr>
          <p:cNvSpPr txBox="1">
            <a:spLocks/>
          </p:cNvSpPr>
          <p:nvPr/>
        </p:nvSpPr>
        <p:spPr>
          <a:xfrm>
            <a:off x="862885" y="3441501"/>
            <a:ext cx="6993228" cy="110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  <a:p>
            <a:r>
              <a:rPr lang="pt-BR" sz="2400" dirty="0"/>
              <a:t>Inserindo o terceiro elemento (48 &lt; 57 e 48 &gt;25)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0DA4083-E795-4DE4-8900-58B8EDAA9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842" y="908598"/>
            <a:ext cx="3025686" cy="934403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929A55DB-5BF2-43BE-A8DF-B3E29968D138}"/>
              </a:ext>
            </a:extLst>
          </p:cNvPr>
          <p:cNvSpPr txBox="1">
            <a:spLocks/>
          </p:cNvSpPr>
          <p:nvPr/>
        </p:nvSpPr>
        <p:spPr>
          <a:xfrm>
            <a:off x="862883" y="4677290"/>
            <a:ext cx="7742349" cy="110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/>
          </a:p>
          <a:p>
            <a:r>
              <a:rPr lang="pt-BR" sz="2400" dirty="0"/>
              <a:t>Inserindo o quarto elemento (37 &lt; 57 e 37&lt; 48 e 37 &gt;25)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9D353F0-A640-4F6A-AA5F-17990C678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315" y="4410760"/>
            <a:ext cx="2445580" cy="51012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350DE737-7257-4804-9271-4269E246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B0A0B3A-D46D-4888-9D2F-305EBD1017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t="35080" r="35408"/>
          <a:stretch/>
        </p:blipFill>
        <p:spPr>
          <a:xfrm>
            <a:off x="1252903" y="5622519"/>
            <a:ext cx="4236662" cy="89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19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</a:t>
            </a:r>
            <a:r>
              <a:rPr lang="pt-BR" dirty="0" err="1"/>
              <a:t>Insertionsort</a:t>
            </a:r>
            <a:r>
              <a:rPr lang="pt-BR" dirty="0"/>
              <a:t>: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97477" y="1333714"/>
            <a:ext cx="7949045" cy="3116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eleito, j, i;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for(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 = 1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; i &lt;4; i++) {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eleito = vetor[i];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//eleito vetor[1] = 57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j = i-1;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//j=0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while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(j &gt;= 0 &amp;&amp; vetor[j] &gt; eleito) { 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j =0 (</a:t>
            </a:r>
            <a:r>
              <a:rPr lang="pt-BR" b="1" dirty="0" err="1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true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    25  &gt; 57 (</a:t>
            </a:r>
            <a:r>
              <a:rPr lang="pt-BR" b="1" dirty="0" err="1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false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vetor[j+1] = vetor[j];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j = j-1;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}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vetor[j+1] =  eleito;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//vetor[1] = 57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}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39042D-B43A-4AB1-9A1B-0C81FC2E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296" y="4907906"/>
            <a:ext cx="5533900" cy="1162119"/>
          </a:xfrm>
          <a:prstGeom prst="rect">
            <a:avLst/>
          </a:prstGeom>
        </p:spPr>
      </p:pic>
      <p:sp>
        <p:nvSpPr>
          <p:cNvPr id="4" name="Texto Explicativo: Linha sem Borda 3">
            <a:extLst>
              <a:ext uri="{FF2B5EF4-FFF2-40B4-BE49-F238E27FC236}">
                <a16:creationId xmlns:a16="http://schemas.microsoft.com/office/drawing/2014/main" id="{D134A221-9FB7-4F86-AD86-84D35A09E4D9}"/>
              </a:ext>
            </a:extLst>
          </p:cNvPr>
          <p:cNvSpPr/>
          <p:nvPr/>
        </p:nvSpPr>
        <p:spPr>
          <a:xfrm>
            <a:off x="2794715" y="6349285"/>
            <a:ext cx="528034" cy="349026"/>
          </a:xfrm>
          <a:prstGeom prst="callout1">
            <a:avLst>
              <a:gd name="adj1" fmla="val -1403"/>
              <a:gd name="adj2" fmla="val 47808"/>
              <a:gd name="adj3" fmla="val -150951"/>
              <a:gd name="adj4" fmla="val 48017"/>
            </a:avLst>
          </a:prstGeom>
          <a:noFill/>
          <a:ln>
            <a:solidFill>
              <a:srgbClr val="02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</a:t>
            </a:r>
          </a:p>
        </p:txBody>
      </p:sp>
      <p:sp>
        <p:nvSpPr>
          <p:cNvPr id="6" name="Texto Explicativo: Linha sem Borda 5">
            <a:extLst>
              <a:ext uri="{FF2B5EF4-FFF2-40B4-BE49-F238E27FC236}">
                <a16:creationId xmlns:a16="http://schemas.microsoft.com/office/drawing/2014/main" id="{A8B4E4AD-4BDF-451F-AE6D-CE1C13A671E3}"/>
              </a:ext>
            </a:extLst>
          </p:cNvPr>
          <p:cNvSpPr/>
          <p:nvPr/>
        </p:nvSpPr>
        <p:spPr>
          <a:xfrm>
            <a:off x="2097109" y="6327172"/>
            <a:ext cx="528034" cy="349026"/>
          </a:xfrm>
          <a:prstGeom prst="callout1">
            <a:avLst>
              <a:gd name="adj1" fmla="val -1403"/>
              <a:gd name="adj2" fmla="val 47808"/>
              <a:gd name="adj3" fmla="val -150951"/>
              <a:gd name="adj4" fmla="val 48017"/>
            </a:avLst>
          </a:prstGeom>
          <a:noFill/>
          <a:ln>
            <a:solidFill>
              <a:srgbClr val="02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j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6163DB-780C-4BBC-9FFD-1AF26564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064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</a:t>
            </a:r>
            <a:r>
              <a:rPr lang="pt-BR" dirty="0" err="1"/>
              <a:t>Insertionsort</a:t>
            </a:r>
            <a:r>
              <a:rPr lang="pt-BR" dirty="0"/>
              <a:t>: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31273" y="1449625"/>
            <a:ext cx="7949045" cy="3116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eleito, j, i;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for(i = 1; i &lt;4; i++) {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//i=2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eleito = vetor[i];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//eleito vetor[2] = 48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j = i-1;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//j=1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while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(j &gt;= 0 &amp;&amp; vetor[j] &gt; eleito) { 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j=1 (</a:t>
            </a:r>
            <a:r>
              <a:rPr lang="pt-BR" b="1" dirty="0" err="1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true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      57 &gt;  48 (</a:t>
            </a:r>
            <a:r>
              <a:rPr lang="pt-BR" b="1" dirty="0" err="1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true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vetor[j+1] = vetor[j]; 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//vetor[2] = 57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j = j-1;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//j=0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}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vetor[j+1] =  eleito; 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}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DA966F-08C4-4FEC-AF56-747A0F983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964" y="4871036"/>
            <a:ext cx="5017390" cy="1053652"/>
          </a:xfrm>
          <a:prstGeom prst="rect">
            <a:avLst/>
          </a:prstGeom>
        </p:spPr>
      </p:pic>
      <p:sp>
        <p:nvSpPr>
          <p:cNvPr id="5" name="Texto Explicativo: Linha sem Borda 4">
            <a:extLst>
              <a:ext uri="{FF2B5EF4-FFF2-40B4-BE49-F238E27FC236}">
                <a16:creationId xmlns:a16="http://schemas.microsoft.com/office/drawing/2014/main" id="{B5C93E89-8AA5-4457-A424-5C3017013DC3}"/>
              </a:ext>
            </a:extLst>
          </p:cNvPr>
          <p:cNvSpPr/>
          <p:nvPr/>
        </p:nvSpPr>
        <p:spPr>
          <a:xfrm>
            <a:off x="3612523" y="6305059"/>
            <a:ext cx="528034" cy="349026"/>
          </a:xfrm>
          <a:prstGeom prst="callout1">
            <a:avLst>
              <a:gd name="adj1" fmla="val -1403"/>
              <a:gd name="adj2" fmla="val 47808"/>
              <a:gd name="adj3" fmla="val -150951"/>
              <a:gd name="adj4" fmla="val 48017"/>
            </a:avLst>
          </a:prstGeom>
          <a:noFill/>
          <a:ln>
            <a:solidFill>
              <a:srgbClr val="02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</a:t>
            </a:r>
          </a:p>
        </p:txBody>
      </p:sp>
      <p:sp>
        <p:nvSpPr>
          <p:cNvPr id="6" name="Texto Explicativo: Linha sem Borda 5">
            <a:extLst>
              <a:ext uri="{FF2B5EF4-FFF2-40B4-BE49-F238E27FC236}">
                <a16:creationId xmlns:a16="http://schemas.microsoft.com/office/drawing/2014/main" id="{7825D3F0-1B23-4935-B125-1B3D6D8EB5B8}"/>
              </a:ext>
            </a:extLst>
          </p:cNvPr>
          <p:cNvSpPr/>
          <p:nvPr/>
        </p:nvSpPr>
        <p:spPr>
          <a:xfrm>
            <a:off x="2895599" y="6305059"/>
            <a:ext cx="528034" cy="349026"/>
          </a:xfrm>
          <a:prstGeom prst="callout1">
            <a:avLst>
              <a:gd name="adj1" fmla="val -1403"/>
              <a:gd name="adj2" fmla="val 47808"/>
              <a:gd name="adj3" fmla="val -150951"/>
              <a:gd name="adj4" fmla="val 48017"/>
            </a:avLst>
          </a:prstGeom>
          <a:noFill/>
          <a:ln>
            <a:solidFill>
              <a:srgbClr val="02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j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A96BFF-80B6-4A8D-8D94-B031FFDF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702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</a:t>
            </a:r>
            <a:r>
              <a:rPr lang="pt-BR" dirty="0" err="1"/>
              <a:t>Insertionsort</a:t>
            </a:r>
            <a:r>
              <a:rPr lang="pt-BR" dirty="0"/>
              <a:t>:</a:t>
            </a:r>
          </a:p>
        </p:txBody>
      </p:sp>
      <p:sp>
        <p:nvSpPr>
          <p:cNvPr id="5" name="Texto Explicativo: Linha sem Borda 4">
            <a:extLst>
              <a:ext uri="{FF2B5EF4-FFF2-40B4-BE49-F238E27FC236}">
                <a16:creationId xmlns:a16="http://schemas.microsoft.com/office/drawing/2014/main" id="{B5C93E89-8AA5-4457-A424-5C3017013DC3}"/>
              </a:ext>
            </a:extLst>
          </p:cNvPr>
          <p:cNvSpPr/>
          <p:nvPr/>
        </p:nvSpPr>
        <p:spPr>
          <a:xfrm>
            <a:off x="3329188" y="6180265"/>
            <a:ext cx="528034" cy="349026"/>
          </a:xfrm>
          <a:prstGeom prst="callout1">
            <a:avLst>
              <a:gd name="adj1" fmla="val -1403"/>
              <a:gd name="adj2" fmla="val 47808"/>
              <a:gd name="adj3" fmla="val -150951"/>
              <a:gd name="adj4" fmla="val 48017"/>
            </a:avLst>
          </a:prstGeom>
          <a:noFill/>
          <a:ln>
            <a:solidFill>
              <a:srgbClr val="02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</a:t>
            </a:r>
          </a:p>
        </p:txBody>
      </p:sp>
      <p:sp>
        <p:nvSpPr>
          <p:cNvPr id="6" name="Texto Explicativo: Linha sem Borda 5">
            <a:extLst>
              <a:ext uri="{FF2B5EF4-FFF2-40B4-BE49-F238E27FC236}">
                <a16:creationId xmlns:a16="http://schemas.microsoft.com/office/drawing/2014/main" id="{7825D3F0-1B23-4935-B125-1B3D6D8EB5B8}"/>
              </a:ext>
            </a:extLst>
          </p:cNvPr>
          <p:cNvSpPr/>
          <p:nvPr/>
        </p:nvSpPr>
        <p:spPr>
          <a:xfrm>
            <a:off x="2084230" y="6180265"/>
            <a:ext cx="528034" cy="349026"/>
          </a:xfrm>
          <a:prstGeom prst="callout1">
            <a:avLst>
              <a:gd name="adj1" fmla="val -1403"/>
              <a:gd name="adj2" fmla="val 47808"/>
              <a:gd name="adj3" fmla="val -150951"/>
              <a:gd name="adj4" fmla="val 48017"/>
            </a:avLst>
          </a:prstGeom>
          <a:noFill/>
          <a:ln>
            <a:solidFill>
              <a:srgbClr val="02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j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957FA1F-9E34-4524-868D-737D6D43D1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15"/>
          <a:stretch/>
        </p:blipFill>
        <p:spPr>
          <a:xfrm>
            <a:off x="1725769" y="5023167"/>
            <a:ext cx="4442718" cy="86005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57E7EA81-8E45-4851-B46B-DC22D1C14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73" y="1481409"/>
            <a:ext cx="7949045" cy="3116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eleito, j, i;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for(i = 1; i &lt;4; i++) {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//i=2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eleito = vetor[i];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//eleito vetor[2] = 48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j = i-1;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//j=1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while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(j &gt;= 0 &amp;&amp; vetor[j] &gt; eleito) { 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   </a:t>
            </a:r>
            <a:r>
              <a:rPr lang="pt-BR" b="1" dirty="0">
                <a:solidFill>
                  <a:srgbClr val="77A0F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 j=0 (</a:t>
            </a:r>
            <a:r>
              <a:rPr lang="pt-BR" b="1" dirty="0" err="1">
                <a:solidFill>
                  <a:srgbClr val="77A0F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true</a:t>
            </a:r>
            <a:r>
              <a:rPr lang="pt-BR" b="1" dirty="0">
                <a:solidFill>
                  <a:srgbClr val="77A0F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      25 &gt; 48 (</a:t>
            </a:r>
            <a:r>
              <a:rPr lang="pt-BR" b="1" dirty="0" err="1">
                <a:solidFill>
                  <a:srgbClr val="77A0F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false</a:t>
            </a:r>
            <a:r>
              <a:rPr lang="pt-BR" b="1" dirty="0">
                <a:solidFill>
                  <a:srgbClr val="77A0F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vetor[j+1] = vetor[j]; </a:t>
            </a:r>
            <a:endParaRPr lang="pt-BR" b="1" dirty="0">
              <a:solidFill>
                <a:srgbClr val="FF0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j = j-1; </a:t>
            </a:r>
            <a:endParaRPr lang="pt-BR" b="1" dirty="0">
              <a:solidFill>
                <a:srgbClr val="FF0000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}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vetor[j+1] =  eleito;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//vetor[1] = 48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}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8AAA8AC-5E2E-4C70-9F34-92A01FA9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28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A16D18E9-BCA9-4F18-AE39-31BA666CC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altLang="pt-BR" sz="2400"/>
              <a:t>Terminologia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7ADF655C-13A0-4021-B777-A9920CDB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22A7EAFD-DD5E-4341-B6B2-9B5C5A7BE8D2}" type="slidenum">
              <a:rPr lang="en-US" altLang="pt-BR"/>
              <a:pPr>
                <a:spcAft>
                  <a:spcPts val="600"/>
                </a:spcAft>
              </a:pPr>
              <a:t>3</a:t>
            </a:fld>
            <a:endParaRPr lang="en-US" altLang="pt-BR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FE317A27-9D82-427D-8A6D-F86E41B5DF7F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1619249" y="4683126"/>
            <a:ext cx="5683067" cy="138747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pt-BR" sz="1800" dirty="0"/>
              <a:t>       Arquivo ordenado pela chave K (Nome)</a:t>
            </a:r>
          </a:p>
          <a:p>
            <a:pPr lvl="1">
              <a:lnSpc>
                <a:spcPct val="90000"/>
              </a:lnSpc>
            </a:pPr>
            <a:r>
              <a:rPr lang="pt-BR" altLang="pt-BR" sz="1800" dirty="0"/>
              <a:t>Para i &gt; j, k[i] &gt; k[j]</a:t>
            </a:r>
          </a:p>
          <a:p>
            <a:pPr lvl="1">
              <a:lnSpc>
                <a:spcPct val="90000"/>
              </a:lnSpc>
            </a:pPr>
            <a:r>
              <a:rPr lang="pt-BR" altLang="pt-BR" sz="1800" dirty="0"/>
              <a:t>Chave não precisa ser pedaço do registro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D02994-1479-4E96-B714-EF615CE3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1538414"/>
            <a:ext cx="4470400" cy="2712467"/>
          </a:xfrm>
          <a:prstGeom prst="rect">
            <a:avLst/>
          </a:prstGeom>
          <a:noFill/>
          <a:ln>
            <a:solidFill>
              <a:srgbClr val="020000"/>
            </a:solidFill>
          </a:ln>
        </p:spPr>
      </p:pic>
      <p:sp>
        <p:nvSpPr>
          <p:cNvPr id="2" name="Chave Direita 1">
            <a:extLst>
              <a:ext uri="{FF2B5EF4-FFF2-40B4-BE49-F238E27FC236}">
                <a16:creationId xmlns:a16="http://schemas.microsoft.com/office/drawing/2014/main" id="{F415FD7D-455B-4AFB-A42C-17237B6EA8E1}"/>
              </a:ext>
            </a:extLst>
          </p:cNvPr>
          <p:cNvSpPr/>
          <p:nvPr/>
        </p:nvSpPr>
        <p:spPr>
          <a:xfrm>
            <a:off x="7200900" y="1464596"/>
            <a:ext cx="279400" cy="2860105"/>
          </a:xfrm>
          <a:prstGeom prst="rightBrace">
            <a:avLst/>
          </a:prstGeom>
          <a:ln>
            <a:solidFill>
              <a:srgbClr val="FC04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83E038-1000-417B-854E-2FECCC112545}"/>
              </a:ext>
            </a:extLst>
          </p:cNvPr>
          <p:cNvSpPr txBox="1"/>
          <p:nvPr/>
        </p:nvSpPr>
        <p:spPr>
          <a:xfrm>
            <a:off x="7480300" y="2599184"/>
            <a:ext cx="13271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dirty="0"/>
              <a:t>Arquivo de </a:t>
            </a:r>
          </a:p>
          <a:p>
            <a:pPr>
              <a:lnSpc>
                <a:spcPct val="90000"/>
              </a:lnSpc>
            </a:pPr>
            <a:r>
              <a:rPr lang="pt-BR" altLang="pt-BR" dirty="0"/>
              <a:t>tamanho 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6BC7AB-6E9A-472B-B427-962B352ECB8C}"/>
              </a:ext>
            </a:extLst>
          </p:cNvPr>
          <p:cNvSpPr txBox="1"/>
          <p:nvPr/>
        </p:nvSpPr>
        <p:spPr>
          <a:xfrm>
            <a:off x="336550" y="3289300"/>
            <a:ext cx="179705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dirty="0"/>
              <a:t>Registro: cada um dos itens</a:t>
            </a:r>
          </a:p>
          <a:p>
            <a:endParaRPr lang="pt-BR" sz="16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2FEB450-21E7-4FCD-B0DE-3127FB0E5CBC}"/>
              </a:ext>
            </a:extLst>
          </p:cNvPr>
          <p:cNvSpPr/>
          <p:nvPr/>
        </p:nvSpPr>
        <p:spPr>
          <a:xfrm>
            <a:off x="2590800" y="3581400"/>
            <a:ext cx="4610100" cy="196724"/>
          </a:xfrm>
          <a:prstGeom prst="ellipse">
            <a:avLst/>
          </a:prstGeom>
          <a:noFill/>
          <a:ln>
            <a:solidFill>
              <a:srgbClr val="FC040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19A3C9E-411C-4058-A3D2-88ABB8FFEBEE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1746250" y="3581400"/>
            <a:ext cx="844550" cy="98362"/>
          </a:xfrm>
          <a:prstGeom prst="straightConnector1">
            <a:avLst/>
          </a:prstGeom>
          <a:ln w="12700">
            <a:solidFill>
              <a:srgbClr val="FC040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DE9C68C-AB89-4C4A-B2CF-D2173016A063}"/>
              </a:ext>
            </a:extLst>
          </p:cNvPr>
          <p:cNvCxnSpPr/>
          <p:nvPr/>
        </p:nvCxnSpPr>
        <p:spPr>
          <a:xfrm flipV="1">
            <a:off x="3733800" y="4324701"/>
            <a:ext cx="0" cy="322056"/>
          </a:xfrm>
          <a:prstGeom prst="straightConnector1">
            <a:avLst/>
          </a:prstGeom>
          <a:ln w="19050">
            <a:solidFill>
              <a:srgbClr val="360EE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FCC8BC02-40F5-4F7F-8606-87EB92CF392B}"/>
              </a:ext>
            </a:extLst>
          </p:cNvPr>
          <p:cNvSpPr/>
          <p:nvPr/>
        </p:nvSpPr>
        <p:spPr>
          <a:xfrm>
            <a:off x="3124200" y="1244600"/>
            <a:ext cx="1447800" cy="3080101"/>
          </a:xfrm>
          <a:prstGeom prst="rect">
            <a:avLst/>
          </a:prstGeom>
          <a:noFill/>
          <a:ln w="19050">
            <a:solidFill>
              <a:srgbClr val="360E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</a:t>
            </a:r>
            <a:r>
              <a:rPr lang="pt-BR" dirty="0" err="1"/>
              <a:t>Insertionsort</a:t>
            </a:r>
            <a:r>
              <a:rPr lang="pt-BR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E89300-8600-4DF1-AFA9-1DE0C9BF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77" y="1291594"/>
            <a:ext cx="7949045" cy="3116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eleito, j, i;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for(i = 1; i &lt;4; i++) {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//i=3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eleito = vetor[i];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//eleito vetor[3] = 37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j = i-1;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//j=2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while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(j &gt;= 0  &amp;&amp; vetor[j] &gt; eleito) { 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      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//j=2 (</a:t>
            </a:r>
            <a:r>
              <a:rPr lang="pt-BR" b="1" dirty="0" err="1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true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        57 &gt;  37 (</a:t>
            </a:r>
            <a:r>
              <a:rPr lang="pt-BR" b="1" dirty="0" err="1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true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vetor[j+1] = vetor[j]; 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//vetor[3] = 57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j = j-1;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//j=1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}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vetor[j+1] =  eleito; 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}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3493ECA-141C-48A9-A954-C2C013BED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84" y="5025176"/>
            <a:ext cx="4710752" cy="989258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626D15-1678-4695-A72E-E1E7A78A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8" name="Texto Explicativo: Linha sem Borda 7">
            <a:extLst>
              <a:ext uri="{FF2B5EF4-FFF2-40B4-BE49-F238E27FC236}">
                <a16:creationId xmlns:a16="http://schemas.microsoft.com/office/drawing/2014/main" id="{A2A9BE11-01D7-4C8A-A3CB-E863F3FD28DA}"/>
              </a:ext>
            </a:extLst>
          </p:cNvPr>
          <p:cNvSpPr/>
          <p:nvPr/>
        </p:nvSpPr>
        <p:spPr>
          <a:xfrm>
            <a:off x="4043966" y="6354778"/>
            <a:ext cx="528034" cy="349026"/>
          </a:xfrm>
          <a:prstGeom prst="callout1">
            <a:avLst>
              <a:gd name="adj1" fmla="val -1403"/>
              <a:gd name="adj2" fmla="val 47808"/>
              <a:gd name="adj3" fmla="val -150951"/>
              <a:gd name="adj4" fmla="val 48017"/>
            </a:avLst>
          </a:prstGeom>
          <a:noFill/>
          <a:ln>
            <a:solidFill>
              <a:srgbClr val="02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</a:t>
            </a:r>
          </a:p>
        </p:txBody>
      </p:sp>
      <p:sp>
        <p:nvSpPr>
          <p:cNvPr id="9" name="Texto Explicativo: Linha sem Borda 8">
            <a:extLst>
              <a:ext uri="{FF2B5EF4-FFF2-40B4-BE49-F238E27FC236}">
                <a16:creationId xmlns:a16="http://schemas.microsoft.com/office/drawing/2014/main" id="{8727F3EE-34DF-423E-866D-8D8E5B1D913B}"/>
              </a:ext>
            </a:extLst>
          </p:cNvPr>
          <p:cNvSpPr/>
          <p:nvPr/>
        </p:nvSpPr>
        <p:spPr>
          <a:xfrm>
            <a:off x="3350653" y="6354778"/>
            <a:ext cx="528034" cy="349026"/>
          </a:xfrm>
          <a:prstGeom prst="callout1">
            <a:avLst>
              <a:gd name="adj1" fmla="val -1403"/>
              <a:gd name="adj2" fmla="val 47808"/>
              <a:gd name="adj3" fmla="val -150951"/>
              <a:gd name="adj4" fmla="val 48017"/>
            </a:avLst>
          </a:prstGeom>
          <a:noFill/>
          <a:ln>
            <a:solidFill>
              <a:srgbClr val="02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92293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</a:t>
            </a:r>
            <a:r>
              <a:rPr lang="pt-BR" dirty="0" err="1"/>
              <a:t>Insertionsort</a:t>
            </a:r>
            <a:r>
              <a:rPr lang="pt-BR" dirty="0"/>
              <a:t>: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626D15-1678-4695-A72E-E1E7A78A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8" name="Texto Explicativo: Linha sem Borda 7">
            <a:extLst>
              <a:ext uri="{FF2B5EF4-FFF2-40B4-BE49-F238E27FC236}">
                <a16:creationId xmlns:a16="http://schemas.microsoft.com/office/drawing/2014/main" id="{A2A9BE11-01D7-4C8A-A3CB-E863F3FD28DA}"/>
              </a:ext>
            </a:extLst>
          </p:cNvPr>
          <p:cNvSpPr/>
          <p:nvPr/>
        </p:nvSpPr>
        <p:spPr>
          <a:xfrm>
            <a:off x="4043966" y="6354778"/>
            <a:ext cx="528034" cy="349026"/>
          </a:xfrm>
          <a:prstGeom prst="callout1">
            <a:avLst>
              <a:gd name="adj1" fmla="val -1403"/>
              <a:gd name="adj2" fmla="val 47808"/>
              <a:gd name="adj3" fmla="val -150951"/>
              <a:gd name="adj4" fmla="val 48017"/>
            </a:avLst>
          </a:prstGeom>
          <a:noFill/>
          <a:ln>
            <a:solidFill>
              <a:srgbClr val="02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</a:t>
            </a:r>
          </a:p>
        </p:txBody>
      </p:sp>
      <p:sp>
        <p:nvSpPr>
          <p:cNvPr id="9" name="Texto Explicativo: Linha sem Borda 8">
            <a:extLst>
              <a:ext uri="{FF2B5EF4-FFF2-40B4-BE49-F238E27FC236}">
                <a16:creationId xmlns:a16="http://schemas.microsoft.com/office/drawing/2014/main" id="{8727F3EE-34DF-423E-866D-8D8E5B1D913B}"/>
              </a:ext>
            </a:extLst>
          </p:cNvPr>
          <p:cNvSpPr/>
          <p:nvPr/>
        </p:nvSpPr>
        <p:spPr>
          <a:xfrm>
            <a:off x="2789349" y="6354778"/>
            <a:ext cx="528034" cy="349026"/>
          </a:xfrm>
          <a:prstGeom prst="callout1">
            <a:avLst>
              <a:gd name="adj1" fmla="val -1403"/>
              <a:gd name="adj2" fmla="val 47808"/>
              <a:gd name="adj3" fmla="val -150951"/>
              <a:gd name="adj4" fmla="val 48017"/>
            </a:avLst>
          </a:prstGeom>
          <a:noFill/>
          <a:ln>
            <a:solidFill>
              <a:srgbClr val="02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j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40BD76B-17D0-4ABC-81EE-DC9BB607A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55" y="1526898"/>
            <a:ext cx="7949045" cy="3116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eleito, j, i;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for(i = 1; i &lt;4; i++) {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//i=3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eleito = vetor[i];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//eleito vetor[2] = 37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j = i-1;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//j=2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while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(j &gt;= 0 &amp;&amp; vetor[j] &gt; eleito) { 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   </a:t>
            </a:r>
            <a:r>
              <a:rPr lang="pt-BR" b="1" dirty="0">
                <a:solidFill>
                  <a:srgbClr val="77A0F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 j=1 (</a:t>
            </a:r>
            <a:r>
              <a:rPr lang="pt-BR" b="1" dirty="0" err="1">
                <a:solidFill>
                  <a:srgbClr val="77A0F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true</a:t>
            </a:r>
            <a:r>
              <a:rPr lang="pt-BR" b="1" dirty="0">
                <a:solidFill>
                  <a:srgbClr val="77A0F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      48 &gt; 37 (</a:t>
            </a:r>
            <a:r>
              <a:rPr lang="pt-BR" b="1" dirty="0" err="1">
                <a:solidFill>
                  <a:srgbClr val="77A0F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true</a:t>
            </a:r>
            <a:r>
              <a:rPr lang="pt-BR" b="1" dirty="0">
                <a:solidFill>
                  <a:srgbClr val="77A0F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vetor[j+1] = vetor[j]; </a:t>
            </a:r>
            <a:r>
              <a:rPr lang="pt-BR" b="1" dirty="0">
                <a:solidFill>
                  <a:srgbClr val="77A0F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//vetor[2] = 48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j = j-1; </a:t>
            </a:r>
            <a:r>
              <a:rPr lang="pt-BR" b="1" dirty="0">
                <a:solidFill>
                  <a:srgbClr val="77A0F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j=0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}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vetor[j+1] =  eleito; 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6ADE17-664C-4131-834C-34F469E78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21" y="4958698"/>
            <a:ext cx="4536690" cy="9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22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</a:t>
            </a:r>
            <a:r>
              <a:rPr lang="pt-BR" dirty="0" err="1"/>
              <a:t>Insertionsort</a:t>
            </a:r>
            <a:r>
              <a:rPr lang="pt-BR" dirty="0"/>
              <a:t>: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50112" y="1488261"/>
            <a:ext cx="7949045" cy="31162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int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eleito, j, i;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for(i = 1; i &lt;4; i++) {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//i=3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eleito = vetor[i];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//eleito vetor[2] = 48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j = i-1; </a:t>
            </a:r>
            <a:r>
              <a:rPr lang="pt-BR" b="1" dirty="0">
                <a:solidFill>
                  <a:srgbClr val="FF00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//j=2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lang="pt-BR" b="1" dirty="0" err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while</a:t>
            </a:r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(j &gt;= 0 &amp;&amp; vetor[j] &gt; eleito) { </a:t>
            </a:r>
          </a:p>
          <a:p>
            <a:r>
              <a:rPr lang="pt-BR" b="1" dirty="0">
                <a:solidFill>
                  <a:srgbClr val="FFFF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   //  j=0 (</a:t>
            </a:r>
            <a:r>
              <a:rPr lang="pt-BR" b="1" dirty="0" err="1">
                <a:solidFill>
                  <a:srgbClr val="FFFF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true</a:t>
            </a:r>
            <a:r>
              <a:rPr lang="pt-BR" b="1" dirty="0">
                <a:solidFill>
                  <a:srgbClr val="FFFF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      25 &gt; 37 (</a:t>
            </a:r>
            <a:r>
              <a:rPr lang="pt-BR" b="1" dirty="0" err="1">
                <a:solidFill>
                  <a:srgbClr val="FFFF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false</a:t>
            </a:r>
            <a:r>
              <a:rPr lang="pt-BR" b="1" dirty="0">
                <a:solidFill>
                  <a:srgbClr val="FFFF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vetor[j+1] = vetor[j]; </a:t>
            </a:r>
            <a:endParaRPr lang="pt-BR" b="1" dirty="0">
              <a:solidFill>
                <a:srgbClr val="77A0F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j = j-1; </a:t>
            </a:r>
            <a:endParaRPr lang="pt-BR" b="1" dirty="0">
              <a:solidFill>
                <a:srgbClr val="77A0F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}</a:t>
            </a: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vetor[j+1] =  eleito; </a:t>
            </a:r>
            <a:r>
              <a:rPr lang="pt-BR" b="1" dirty="0">
                <a:solidFill>
                  <a:srgbClr val="FFFF00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 vetor[1] = 37 </a:t>
            </a:r>
            <a:endParaRPr lang="pt-BR" b="1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A0D95D-D4E8-47B6-AAFA-3A8B84AC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32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181977-E05E-42E2-9637-A40F28E33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182" y="5038104"/>
            <a:ext cx="4526529" cy="950571"/>
          </a:xfrm>
          <a:prstGeom prst="rect">
            <a:avLst/>
          </a:prstGeom>
        </p:spPr>
      </p:pic>
      <p:sp>
        <p:nvSpPr>
          <p:cNvPr id="7" name="Texto Explicativo: Linha sem Borda 6">
            <a:extLst>
              <a:ext uri="{FF2B5EF4-FFF2-40B4-BE49-F238E27FC236}">
                <a16:creationId xmlns:a16="http://schemas.microsoft.com/office/drawing/2014/main" id="{A1D2E730-DDBE-474D-8DD7-1E20662305C0}"/>
              </a:ext>
            </a:extLst>
          </p:cNvPr>
          <p:cNvSpPr/>
          <p:nvPr/>
        </p:nvSpPr>
        <p:spPr>
          <a:xfrm>
            <a:off x="4175975" y="6354778"/>
            <a:ext cx="528034" cy="349026"/>
          </a:xfrm>
          <a:prstGeom prst="callout1">
            <a:avLst>
              <a:gd name="adj1" fmla="val -1403"/>
              <a:gd name="adj2" fmla="val 47808"/>
              <a:gd name="adj3" fmla="val -150951"/>
              <a:gd name="adj4" fmla="val 48017"/>
            </a:avLst>
          </a:prstGeom>
          <a:noFill/>
          <a:ln>
            <a:solidFill>
              <a:srgbClr val="02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i</a:t>
            </a:r>
          </a:p>
        </p:txBody>
      </p:sp>
      <p:sp>
        <p:nvSpPr>
          <p:cNvPr id="8" name="Texto Explicativo: Linha sem Borda 7">
            <a:extLst>
              <a:ext uri="{FF2B5EF4-FFF2-40B4-BE49-F238E27FC236}">
                <a16:creationId xmlns:a16="http://schemas.microsoft.com/office/drawing/2014/main" id="{8331D3EB-4D4D-4017-BA97-1C730565D62A}"/>
              </a:ext>
            </a:extLst>
          </p:cNvPr>
          <p:cNvSpPr/>
          <p:nvPr/>
        </p:nvSpPr>
        <p:spPr>
          <a:xfrm>
            <a:off x="2326784" y="6354778"/>
            <a:ext cx="528034" cy="349026"/>
          </a:xfrm>
          <a:prstGeom prst="callout1">
            <a:avLst>
              <a:gd name="adj1" fmla="val -1403"/>
              <a:gd name="adj2" fmla="val 47808"/>
              <a:gd name="adj3" fmla="val -150951"/>
              <a:gd name="adj4" fmla="val 48017"/>
            </a:avLst>
          </a:prstGeom>
          <a:noFill/>
          <a:ln>
            <a:solidFill>
              <a:srgbClr val="02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850948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Eficiência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612618" y="1185660"/>
            <a:ext cx="7720012" cy="4687105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  <a:p>
            <a:r>
              <a:rPr lang="pt-BR" dirty="0"/>
              <a:t>Algoritmo simples para ser implementado</a:t>
            </a:r>
          </a:p>
          <a:p>
            <a:endParaRPr lang="pt-BR" dirty="0"/>
          </a:p>
          <a:p>
            <a:r>
              <a:rPr lang="pt-BR" dirty="0"/>
              <a:t>O número de comparações em um arquivo com n elementos deve ser:</a:t>
            </a:r>
          </a:p>
          <a:p>
            <a:pPr lvl="1"/>
            <a:r>
              <a:rPr lang="pt-BR" dirty="0"/>
              <a:t>1+2+3+ ... +(n-1) = (n-1) *n/2 </a:t>
            </a:r>
          </a:p>
          <a:p>
            <a:pPr lvl="1"/>
            <a:r>
              <a:rPr lang="pt-BR" dirty="0"/>
              <a:t>Portanto, sua função de eficiência é </a:t>
            </a:r>
            <a:r>
              <a:rPr lang="pt-BR" b="1" dirty="0">
                <a:solidFill>
                  <a:srgbClr val="FF0000"/>
                </a:solidFill>
              </a:rPr>
              <a:t>O(n</a:t>
            </a:r>
            <a:r>
              <a:rPr lang="pt-BR" b="1" baseline="30000" dirty="0">
                <a:solidFill>
                  <a:srgbClr val="FF0000"/>
                </a:solidFill>
              </a:rPr>
              <a:t>2</a:t>
            </a:r>
            <a:r>
              <a:rPr lang="pt-BR" b="1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pt-BR" dirty="0"/>
          </a:p>
          <a:p>
            <a:r>
              <a:rPr lang="pt-BR" dirty="0"/>
              <a:t>O número de trocas segue o mesmo número de comparações.</a:t>
            </a:r>
          </a:p>
          <a:p>
            <a:endParaRPr lang="pt-BR" dirty="0"/>
          </a:p>
          <a:p>
            <a:r>
              <a:rPr lang="pt-BR" dirty="0"/>
              <a:t>Apesar de ser O(n</a:t>
            </a:r>
            <a:r>
              <a:rPr lang="pt-BR" baseline="30000" dirty="0"/>
              <a:t>2</a:t>
            </a:r>
            <a:r>
              <a:rPr lang="pt-BR" dirty="0"/>
              <a:t>) no caso de inversamente ordenado esse método tem, como ponto positivo, a fato de exigir 1 espaço adicional de memória adicional (variável </a:t>
            </a:r>
            <a:r>
              <a:rPr lang="pt-BR" b="1" dirty="0"/>
              <a:t>eleito</a:t>
            </a:r>
            <a:r>
              <a:rPr lang="pt-BR" dirty="0"/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C63BF5-96CA-427C-92A7-607087EB03FF}"/>
              </a:ext>
            </a:extLst>
          </p:cNvPr>
          <p:cNvSpPr txBox="1"/>
          <p:nvPr/>
        </p:nvSpPr>
        <p:spPr>
          <a:xfrm>
            <a:off x="811370" y="1000994"/>
            <a:ext cx="7070502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pt-BR" sz="2000" b="1" dirty="0">
                <a:solidFill>
                  <a:srgbClr val="360EE2"/>
                </a:solidFill>
              </a:rPr>
              <a:t>Projeto </a:t>
            </a:r>
            <a:r>
              <a:rPr lang="pt-BR" altLang="pt-BR" sz="2000" b="1" dirty="0" err="1">
                <a:solidFill>
                  <a:srgbClr val="360EE2"/>
                </a:solidFill>
              </a:rPr>
              <a:t>OrdenaInsertionSort</a:t>
            </a:r>
            <a:endParaRPr lang="pt-BR" altLang="pt-BR" sz="2000" b="1" dirty="0">
              <a:solidFill>
                <a:srgbClr val="360EE2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24DCEC-6B26-4BEF-91B5-1C891128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38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12DBC-7E9C-43B9-B498-643376CE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99" y="15888"/>
            <a:ext cx="8229600" cy="991673"/>
          </a:xfrm>
        </p:spPr>
        <p:txBody>
          <a:bodyPr/>
          <a:lstStyle/>
          <a:p>
            <a:r>
              <a:rPr lang="pt-BR" sz="2200" dirty="0"/>
              <a:t>Links Interessantes sobre Eficiência de  Métodos de Ordenação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54C1A1-148F-4B6D-AB19-6145ADEA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470941-B62A-46F1-9FB7-DF6F13A529B7}"/>
              </a:ext>
            </a:extLst>
          </p:cNvPr>
          <p:cNvSpPr txBox="1"/>
          <p:nvPr/>
        </p:nvSpPr>
        <p:spPr>
          <a:xfrm>
            <a:off x="433399" y="1556383"/>
            <a:ext cx="827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https://www.treinaweb.com.br/blog/conheca-os-principais-algoritmos-de-ordenacao/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757EBF2-A867-4BD4-B901-9A17C5ECC293}"/>
              </a:ext>
            </a:extLst>
          </p:cNvPr>
          <p:cNvSpPr/>
          <p:nvPr/>
        </p:nvSpPr>
        <p:spPr>
          <a:xfrm>
            <a:off x="517159" y="2150230"/>
            <a:ext cx="7108065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https://www.youtube.com/watch?v=vmT3XUBoxiQ</a:t>
            </a:r>
            <a:endParaRPr lang="pt-BR" dirty="0"/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sz="1600" dirty="0" err="1">
                <a:latin typeface="Consolas" panose="020B0609020204030204" pitchFamily="49" charset="0"/>
              </a:rPr>
              <a:t>bubblesort</a:t>
            </a:r>
            <a:r>
              <a:rPr lang="pt-BR" sz="1600" dirty="0">
                <a:latin typeface="Consolas" panose="020B0609020204030204" pitchFamily="49" charset="0"/>
              </a:rPr>
              <a:t>   = (0:19) 242.920 comparações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err="1">
                <a:latin typeface="Consolas" panose="020B0609020204030204" pitchFamily="49" charset="0"/>
              </a:rPr>
              <a:t>quicksort</a:t>
            </a:r>
            <a:r>
              <a:rPr lang="pt-BR" sz="1600" dirty="0">
                <a:latin typeface="Consolas" panose="020B0609020204030204" pitchFamily="49" charset="0"/>
              </a:rPr>
              <a:t>    = (2:49)  20.220 comparações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</a:t>
            </a:r>
            <a:r>
              <a:rPr lang="pt-BR" sz="1600" dirty="0" err="1">
                <a:latin typeface="Consolas" panose="020B0609020204030204" pitchFamily="49" charset="0"/>
              </a:rPr>
              <a:t>insertion</a:t>
            </a:r>
            <a:r>
              <a:rPr lang="pt-BR" sz="1600" dirty="0">
                <a:latin typeface="Consolas" panose="020B0609020204030204" pitchFamily="49" charset="0"/>
              </a:rPr>
              <a:t>    = (0:19) 465.540 comparações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EF49D4B-6DF3-4F94-932A-D38ED8722092}"/>
              </a:ext>
            </a:extLst>
          </p:cNvPr>
          <p:cNvSpPr txBox="1"/>
          <p:nvPr/>
        </p:nvSpPr>
        <p:spPr>
          <a:xfrm>
            <a:off x="517158" y="4015032"/>
            <a:ext cx="6798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https://www.youtube.com/watch?v=ZZuD6iUe3Pc</a:t>
            </a:r>
          </a:p>
        </p:txBody>
      </p:sp>
    </p:spTree>
    <p:extLst>
      <p:ext uri="{BB962C8B-B14F-4D97-AF65-F5344CB8AC3E}">
        <p14:creationId xmlns:p14="http://schemas.microsoft.com/office/powerpoint/2010/main" val="138576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sz="3600" dirty="0">
                <a:solidFill>
                  <a:srgbClr val="082AB8"/>
                </a:solidFill>
              </a:rPr>
              <a:t>Exercícios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D7B789-2478-4B84-ACAC-457A7E3D18C9}" type="slidenum">
              <a:rPr lang="pt-BR" altLang="en-US" smtClean="0"/>
              <a:pPr>
                <a:defRPr/>
              </a:pPr>
              <a:t>35</a:t>
            </a:fld>
            <a:endParaRPr lang="pt-BR" alt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391067" y="860525"/>
            <a:ext cx="8386579" cy="586095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 projeto capaz de executar os 3 métodos estudados.  Devem ser criados 3 vetores com 2048 elementos inteiros:</a:t>
            </a:r>
          </a:p>
          <a:p>
            <a:pPr marL="857250" lvl="1" indent="-457200"/>
            <a:r>
              <a:rPr lang="pt-BR" sz="1400" dirty="0"/>
              <a:t>ordenado </a:t>
            </a:r>
          </a:p>
          <a:p>
            <a:pPr marL="857250" lvl="1" indent="-457200"/>
            <a:r>
              <a:rPr lang="pt-BR" sz="1400" dirty="0"/>
              <a:t>inversamente ordenado</a:t>
            </a:r>
          </a:p>
          <a:p>
            <a:pPr marL="857250" lvl="1" indent="-457200"/>
            <a:r>
              <a:rPr lang="pt-BR" sz="1400" dirty="0"/>
              <a:t>Números aleatórios (deve ser o mesmo para ser aplicado nos 3 métodos)</a:t>
            </a:r>
          </a:p>
          <a:p>
            <a:pPr marL="0" indent="0">
              <a:buNone/>
            </a:pPr>
            <a:r>
              <a:rPr lang="pt-BR" sz="1800" dirty="0"/>
              <a:t>Execute os 3 métodos de ordenação  com 3 vetores e preencha a tabela: 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  <a:p>
            <a:pPr marL="457200" indent="-457200">
              <a:buFont typeface="+mj-lt"/>
              <a:buAutoNum type="arabicPeriod" startAt="2"/>
            </a:pPr>
            <a:r>
              <a:rPr lang="pt-BR" sz="1800" dirty="0"/>
              <a:t>Qual método você escolhe como sendo o mais eficiente?</a:t>
            </a:r>
          </a:p>
          <a:p>
            <a:pPr lvl="2"/>
            <a:endParaRPr lang="pt-BR" sz="12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1425075-D829-44BF-850B-E8F97C375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235526"/>
              </p:ext>
            </p:extLst>
          </p:nvPr>
        </p:nvGraphicFramePr>
        <p:xfrm>
          <a:off x="2311791" y="2289466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362006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137019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5229274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69789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Tipo do Vetor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Comparações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Trocas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5604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pt-BR" sz="1600" dirty="0" err="1"/>
                        <a:t>Bubblesort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ordenado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4539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inversamente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104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aleatório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0944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pt-BR" sz="1600" dirty="0" err="1"/>
                        <a:t>Quicksort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ordenado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0012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inversamente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553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aleatório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0566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pt-BR" sz="1600" dirty="0" err="1"/>
                        <a:t>Insertionsort</a:t>
                      </a:r>
                      <a:endParaRPr lang="pt-BR" sz="1600" dirty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ordenado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2041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inversamente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336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aleatório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0742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pt-BR" cap="small" dirty="0"/>
              <a:t>ASCÊNCIO</a:t>
            </a:r>
            <a:r>
              <a:rPr lang="pt-BR" dirty="0"/>
              <a:t>, A.F.G; ARAUJO, G.S. </a:t>
            </a:r>
            <a:r>
              <a:rPr lang="pt-BR" b="1" dirty="0"/>
              <a:t>Estruturas de Dados: Algoritmos, Análise de Complexidade e Implementações em JAVA e C/C++. </a:t>
            </a:r>
            <a:r>
              <a:rPr lang="pt-BR" dirty="0"/>
              <a:t>São Paulo, </a:t>
            </a:r>
            <a:r>
              <a:rPr lang="pt-BR" dirty="0" err="1"/>
              <a:t>Ed.Pearson</a:t>
            </a:r>
            <a:r>
              <a:rPr lang="pt-BR" dirty="0"/>
              <a:t> Prentice Hall, 2010.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PEREIRA, S.L.; </a:t>
            </a:r>
            <a:r>
              <a:rPr lang="pt-BR" b="1" dirty="0"/>
              <a:t>Estruturas de Dados Fundamentais: Conceitos e Aplicações. </a:t>
            </a:r>
            <a:r>
              <a:rPr lang="pt-BR" dirty="0"/>
              <a:t>São Paulo, Ed. Érica, 1996.</a:t>
            </a:r>
          </a:p>
          <a:p>
            <a:pPr>
              <a:buFont typeface="Arial" charset="0"/>
              <a:buChar char="•"/>
              <a:defRPr/>
            </a:pPr>
            <a:r>
              <a:rPr lang="pt-BR" dirty="0"/>
              <a:t>TENEMBAUM, A.M et al.; </a:t>
            </a:r>
            <a:r>
              <a:rPr lang="pt-BR" b="1" dirty="0"/>
              <a:t>Estruturas de Dados usando C.</a:t>
            </a:r>
            <a:r>
              <a:rPr lang="pt-BR" dirty="0"/>
              <a:t> Makron Books Ltda, 1995.</a:t>
            </a:r>
          </a:p>
          <a:p>
            <a:r>
              <a:rPr lang="pt-BR" altLang="pt-BR" dirty="0"/>
              <a:t>ZIVIANI, </a:t>
            </a:r>
            <a:r>
              <a:rPr lang="pt-BR" altLang="pt-BR" dirty="0" err="1"/>
              <a:t>Nivio</a:t>
            </a:r>
            <a:r>
              <a:rPr lang="pt-BR" altLang="pt-BR" dirty="0"/>
              <a:t>. Projeto de algoritmos com implementações em Pascal e C. São Paulo: Pioneira,  2000.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72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7759752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pt-BR" sz="2000" dirty="0">
                <a:solidFill>
                  <a:schemeClr val="bg1"/>
                </a:solidFill>
                <a:latin typeface="Gotham-Bold"/>
                <a:cs typeface="Gotham-Bold"/>
              </a:rPr>
              <a:t>Copyright </a:t>
            </a:r>
            <a:r>
              <a:rPr kumimoji="1" lang="pt-BR" sz="2000">
                <a:solidFill>
                  <a:schemeClr val="bg1"/>
                </a:solidFill>
                <a:latin typeface="Gotham-Bold"/>
                <a:cs typeface="Gotham-Bold"/>
              </a:rPr>
              <a:t>© 2021</a:t>
            </a:r>
            <a:endParaRPr kumimoji="1" lang="pt-BR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r>
              <a:rPr kumimoji="1" lang="pt-BR" sz="2000" dirty="0" err="1">
                <a:solidFill>
                  <a:schemeClr val="bg1"/>
                </a:solidFill>
                <a:latin typeface="Gotham-Bold"/>
                <a:cs typeface="Gotham-Bold"/>
              </a:rPr>
              <a:t>Profa</a:t>
            </a:r>
            <a:r>
              <a:rPr kumimoji="1" lang="pt-BR" sz="2000" dirty="0">
                <a:solidFill>
                  <a:schemeClr val="bg1"/>
                </a:solidFill>
                <a:latin typeface="Gotham-Bold"/>
                <a:cs typeface="Gotham-Bold"/>
              </a:rPr>
              <a:t>. Patrícia Magna</a:t>
            </a:r>
          </a:p>
          <a:p>
            <a:pPr>
              <a:defRPr/>
            </a:pPr>
            <a:endParaRPr kumimoji="1" lang="pt-BR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r>
              <a:rPr kumimoji="1" lang="pt-BR" sz="2000" dirty="0">
                <a:solidFill>
                  <a:schemeClr val="bg1"/>
                </a:solidFill>
                <a:latin typeface="Gotham-Bold"/>
                <a:cs typeface="Gotham-Bold"/>
              </a:rPr>
              <a:t>Todos direitos reservados. Reprodução ou divulgação total ou parcial deste documento é expressamente proibido sem o consentimento formal, por escrito, dos professores.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C51C7AB3-B6E3-41E2-B3EF-8248B0514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2400" dirty="0"/>
              <a:t>Considerações sobre eficiência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A2EBCC18-B39A-4C58-827B-3DB434E5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CEF8-A89D-43F4-B2BA-B0973137D485}" type="slidenum">
              <a:rPr lang="en-US" altLang="pt-BR"/>
              <a:pPr/>
              <a:t>4</a:t>
            </a:fld>
            <a:endParaRPr lang="en-US" altLang="pt-BR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6E4469DA-5B4A-4F4D-A04C-88C0C270E8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65225"/>
            <a:ext cx="8229600" cy="4525963"/>
          </a:xfrm>
        </p:spPr>
        <p:txBody>
          <a:bodyPr>
            <a:normAutofit/>
          </a:bodyPr>
          <a:lstStyle/>
          <a:p>
            <a:r>
              <a:rPr lang="pt-BR" altLang="pt-BR" sz="2400" dirty="0"/>
              <a:t>Três considerações básicas</a:t>
            </a:r>
          </a:p>
          <a:p>
            <a:pPr lvl="1"/>
            <a:r>
              <a:rPr lang="pt-BR" altLang="pt-BR" sz="2000" dirty="0"/>
              <a:t>Tempo de codificação</a:t>
            </a:r>
          </a:p>
          <a:p>
            <a:pPr lvl="1"/>
            <a:r>
              <a:rPr lang="pt-BR" altLang="pt-BR" sz="2000" dirty="0"/>
              <a:t>Tempo de computação, ou seja, de processamento</a:t>
            </a:r>
          </a:p>
          <a:p>
            <a:pPr lvl="1"/>
            <a:r>
              <a:rPr lang="pt-BR" altLang="pt-BR" sz="2000" dirty="0"/>
              <a:t>Espaço utilizado</a:t>
            </a:r>
          </a:p>
          <a:p>
            <a:endParaRPr lang="pt-BR" altLang="pt-BR" sz="2400" dirty="0"/>
          </a:p>
          <a:p>
            <a:r>
              <a:rPr lang="pt-BR" altLang="pt-BR" sz="2400" dirty="0"/>
              <a:t>Discussões adicionais durante algoritmos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9C8934AA-2403-429A-ADCC-6B88E4404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Principais Métodos de Ordenação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EEC11BB4-0447-4566-976F-4539254B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6399-A74E-415B-9B96-55E5E70082B8}" type="slidenum">
              <a:rPr lang="en-US" altLang="pt-BR"/>
              <a:pPr/>
              <a:t>5</a:t>
            </a:fld>
            <a:endParaRPr lang="en-US" altLang="pt-BR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C39FFED9-9967-47D2-BA69-AF86255D13F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6900" y="1166018"/>
            <a:ext cx="8229600" cy="4525963"/>
          </a:xfrm>
        </p:spPr>
        <p:txBody>
          <a:bodyPr>
            <a:normAutofit/>
          </a:bodyPr>
          <a:lstStyle/>
          <a:p>
            <a:r>
              <a:rPr lang="pt-BR" altLang="pt-BR" sz="2400" dirty="0" err="1"/>
              <a:t>Bubble</a:t>
            </a:r>
            <a:r>
              <a:rPr lang="pt-BR" altLang="pt-BR" sz="2400" dirty="0"/>
              <a:t> </a:t>
            </a:r>
            <a:r>
              <a:rPr lang="pt-BR" altLang="pt-BR" sz="2400" dirty="0" err="1"/>
              <a:t>Sort</a:t>
            </a:r>
            <a:r>
              <a:rPr lang="pt-BR" altLang="pt-BR" sz="2400" dirty="0"/>
              <a:t> </a:t>
            </a:r>
          </a:p>
          <a:p>
            <a:r>
              <a:rPr lang="pt-BR" altLang="pt-BR" sz="2400" dirty="0" err="1"/>
              <a:t>Quick</a:t>
            </a:r>
            <a:r>
              <a:rPr lang="pt-BR" altLang="pt-BR" sz="2400" dirty="0"/>
              <a:t> </a:t>
            </a:r>
            <a:r>
              <a:rPr lang="pt-BR" altLang="pt-BR" sz="2400" dirty="0" err="1"/>
              <a:t>Sort</a:t>
            </a:r>
            <a:endParaRPr lang="pt-BR" altLang="pt-BR" sz="2400" dirty="0"/>
          </a:p>
          <a:p>
            <a:r>
              <a:rPr lang="pt-BR" altLang="pt-BR" sz="2400"/>
              <a:t>Insertion</a:t>
            </a:r>
            <a:r>
              <a:rPr lang="pt-BR" altLang="pt-BR" sz="2400" dirty="0"/>
              <a:t> </a:t>
            </a:r>
            <a:r>
              <a:rPr lang="pt-BR" altLang="pt-BR" sz="2400" dirty="0" err="1"/>
              <a:t>Sort</a:t>
            </a:r>
            <a:endParaRPr lang="pt-BR" altLang="pt-BR" sz="2400" dirty="0"/>
          </a:p>
          <a:p>
            <a:r>
              <a:rPr lang="pt-BR" altLang="pt-BR" sz="2400" dirty="0"/>
              <a:t>Shell </a:t>
            </a:r>
            <a:r>
              <a:rPr lang="pt-BR" altLang="pt-BR" sz="2400" dirty="0" err="1"/>
              <a:t>Sort</a:t>
            </a:r>
            <a:endParaRPr lang="pt-BR" altLang="pt-BR" sz="2400" dirty="0"/>
          </a:p>
          <a:p>
            <a:r>
              <a:rPr lang="pt-BR" altLang="pt-BR" sz="2400" dirty="0" err="1"/>
              <a:t>Selection</a:t>
            </a:r>
            <a:r>
              <a:rPr lang="pt-BR" altLang="pt-BR" sz="2400" dirty="0"/>
              <a:t> </a:t>
            </a:r>
            <a:r>
              <a:rPr lang="pt-BR" altLang="pt-BR" sz="2400" dirty="0" err="1"/>
              <a:t>Sort</a:t>
            </a:r>
            <a:endParaRPr lang="pt-BR" altLang="pt-BR" sz="2400" dirty="0"/>
          </a:p>
          <a:p>
            <a:r>
              <a:rPr lang="pt-BR" altLang="pt-BR" sz="2400" dirty="0" err="1"/>
              <a:t>Heap</a:t>
            </a:r>
            <a:r>
              <a:rPr lang="pt-BR" altLang="pt-BR" sz="2400" dirty="0"/>
              <a:t> </a:t>
            </a:r>
            <a:r>
              <a:rPr lang="pt-BR" altLang="pt-BR" sz="2400" dirty="0" err="1"/>
              <a:t>Sort</a:t>
            </a:r>
            <a:endParaRPr lang="pt-BR" altLang="pt-BR" sz="2400" dirty="0"/>
          </a:p>
          <a:p>
            <a:r>
              <a:rPr lang="pt-BR" altLang="pt-BR" sz="2400" dirty="0"/>
              <a:t>Merge </a:t>
            </a:r>
            <a:r>
              <a:rPr lang="pt-BR" altLang="pt-BR" sz="2400" dirty="0" err="1"/>
              <a:t>Sort</a:t>
            </a:r>
            <a:endParaRPr lang="pt-BR" altLang="pt-BR" sz="2400" dirty="0"/>
          </a:p>
          <a:p>
            <a:r>
              <a:rPr lang="pt-BR" altLang="pt-BR" sz="2400" dirty="0"/>
              <a:t>Entre outros...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04D8B06-314F-413A-8AEE-5718D5C8A5A1}"/>
              </a:ext>
            </a:extLst>
          </p:cNvPr>
          <p:cNvSpPr/>
          <p:nvPr/>
        </p:nvSpPr>
        <p:spPr>
          <a:xfrm>
            <a:off x="203200" y="1166018"/>
            <a:ext cx="3225800" cy="1396878"/>
          </a:xfrm>
          <a:prstGeom prst="ellipse">
            <a:avLst/>
          </a:prstGeom>
          <a:noFill/>
          <a:ln>
            <a:solidFill>
              <a:srgbClr val="FC040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instrumento, material de papelaria, lápis&#10;&#10;Descrição gerada automaticamente">
            <a:extLst>
              <a:ext uri="{FF2B5EF4-FFF2-40B4-BE49-F238E27FC236}">
                <a16:creationId xmlns:a16="http://schemas.microsoft.com/office/drawing/2014/main" id="{42972065-BA2B-497B-AF50-61CCBB1C1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2005079"/>
            <a:ext cx="4385435" cy="2466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5840" y="1434699"/>
            <a:ext cx="697232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600" b="1" dirty="0"/>
              <a:t>Método da Bolha </a:t>
            </a:r>
            <a:br>
              <a:rPr lang="pt-BR" sz="3600" b="1" dirty="0"/>
            </a:br>
            <a:r>
              <a:rPr lang="pt-BR" sz="3600" b="1" dirty="0"/>
              <a:t>(</a:t>
            </a:r>
            <a:r>
              <a:rPr lang="pt-BR" sz="3600" b="1" i="1" dirty="0" err="1"/>
              <a:t>BubbleSort</a:t>
            </a:r>
            <a:r>
              <a:rPr lang="pt-BR" sz="3600" b="1" dirty="0"/>
              <a:t>)</a:t>
            </a:r>
            <a:endParaRPr lang="pt-BR" sz="3600" dirty="0"/>
          </a:p>
        </p:txBody>
      </p:sp>
      <p:sp>
        <p:nvSpPr>
          <p:cNvPr id="7" name="Subtítulo 2"/>
          <p:cNvSpPr>
            <a:spLocks noGrp="1"/>
          </p:cNvSpPr>
          <p:nvPr>
            <p:ph idx="1"/>
          </p:nvPr>
        </p:nvSpPr>
        <p:spPr>
          <a:xfrm>
            <a:off x="1192887" y="3454758"/>
            <a:ext cx="6972320" cy="21852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altLang="pt-BR" sz="2800" dirty="0"/>
              <a:t>Fazer os elementos mais “leves” borbulharem para cima e se deslocarem para sua posição final no vetor ordenado</a:t>
            </a:r>
          </a:p>
          <a:p>
            <a:endParaRPr lang="pt-BR" sz="2800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D5115524-8022-44F0-9B1E-35F6DC64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691CEA31-3BC2-41BB-9AE4-3F48CFF5CB61}" type="slidenum">
              <a:rPr lang="pt-BR" altLang="en-US"/>
              <a:pPr>
                <a:spcAft>
                  <a:spcPts val="600"/>
                </a:spcAft>
                <a:defRPr/>
              </a:pPr>
              <a:t>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60783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C29F803F-BFE5-4204-8204-2DBA9F2E50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Bubble Sort</a:t>
            </a:r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AF51ADF1-864E-4D00-B9D8-5129557B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1482-8244-4D2B-941F-3260742CB439}" type="slidenum">
              <a:rPr lang="en-US" altLang="pt-BR"/>
              <a:pPr/>
              <a:t>7</a:t>
            </a:fld>
            <a:endParaRPr lang="en-US" altLang="pt-BR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BDE5BA86-6170-484C-874D-4B98058DDF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66019"/>
            <a:ext cx="8229600" cy="2466182"/>
          </a:xfrm>
        </p:spPr>
        <p:txBody>
          <a:bodyPr>
            <a:normAutofit/>
          </a:bodyPr>
          <a:lstStyle/>
          <a:p>
            <a:r>
              <a:rPr lang="pt-BR" altLang="pt-BR" sz="2400" dirty="0"/>
              <a:t>Um dos mais simples e fáceis de programar</a:t>
            </a:r>
          </a:p>
          <a:p>
            <a:r>
              <a:rPr lang="pt-BR" altLang="pt-BR" sz="2400" dirty="0"/>
              <a:t>Um dos menos eficientes</a:t>
            </a:r>
          </a:p>
          <a:p>
            <a:r>
              <a:rPr lang="pt-BR" altLang="pt-BR" sz="2400" dirty="0"/>
              <a:t>Ideia básica</a:t>
            </a:r>
          </a:p>
          <a:p>
            <a:pPr lvl="1"/>
            <a:r>
              <a:rPr lang="pt-BR" altLang="pt-BR" sz="2000" dirty="0"/>
              <a:t>Várias passagens pelo arquivo, trocando registros fora de lugar</a:t>
            </a:r>
          </a:p>
        </p:txBody>
      </p:sp>
      <p:pic>
        <p:nvPicPr>
          <p:cNvPr id="6" name="Imagem 5" descr="Uma imagem contendo placar&#10;&#10;Descrição gerada automaticamente">
            <a:extLst>
              <a:ext uri="{FF2B5EF4-FFF2-40B4-BE49-F238E27FC236}">
                <a16:creationId xmlns:a16="http://schemas.microsoft.com/office/drawing/2014/main" id="{EFE6AA81-1A4D-4DB1-A992-ABA684C3E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32" y="3632201"/>
            <a:ext cx="375285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53" name="Rectangle 449">
            <a:extLst>
              <a:ext uri="{FF2B5EF4-FFF2-40B4-BE49-F238E27FC236}">
                <a16:creationId xmlns:a16="http://schemas.microsoft.com/office/drawing/2014/main" id="{3966019E-D284-47DC-8AA8-2DD7AB6D7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Bubble Sort</a:t>
            </a:r>
            <a:endParaRPr lang="en-US" altLang="pt-BR"/>
          </a:p>
        </p:txBody>
      </p:sp>
      <p:sp>
        <p:nvSpPr>
          <p:cNvPr id="118" name="Espaço Reservado para Número de Slide 5">
            <a:extLst>
              <a:ext uri="{FF2B5EF4-FFF2-40B4-BE49-F238E27FC236}">
                <a16:creationId xmlns:a16="http://schemas.microsoft.com/office/drawing/2014/main" id="{82EFB87B-FD48-4C41-AF70-8442A578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4BC-5060-4687-9309-C55CBE3F1869}" type="slidenum">
              <a:rPr lang="en-US" altLang="pt-BR"/>
              <a:pPr/>
              <a:t>8</a:t>
            </a:fld>
            <a:endParaRPr lang="en-US" altLang="pt-BR"/>
          </a:p>
        </p:txBody>
      </p:sp>
      <p:graphicFrame>
        <p:nvGraphicFramePr>
          <p:cNvPr id="5" name="Group 124">
            <a:extLst>
              <a:ext uri="{FF2B5EF4-FFF2-40B4-BE49-F238E27FC236}">
                <a16:creationId xmlns:a16="http://schemas.microsoft.com/office/drawing/2014/main" id="{9DF79CDB-B1B5-45D8-8DFC-5CA8C1F6C4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331502"/>
              </p:ext>
            </p:extLst>
          </p:nvPr>
        </p:nvGraphicFramePr>
        <p:xfrm>
          <a:off x="914400" y="1041400"/>
          <a:ext cx="8585200" cy="590550"/>
        </p:xfrm>
        <a:graphic>
          <a:graphicData uri="http://schemas.openxmlformats.org/drawingml/2006/table">
            <a:tbl>
              <a:tblPr/>
              <a:tblGrid>
                <a:gridCol w="741735">
                  <a:extLst>
                    <a:ext uri="{9D8B030D-6E8A-4147-A177-3AD203B41FA5}">
                      <a16:colId xmlns:a16="http://schemas.microsoft.com/office/drawing/2014/main" val="1983596824"/>
                    </a:ext>
                  </a:extLst>
                </a:gridCol>
                <a:gridCol w="739983">
                  <a:extLst>
                    <a:ext uri="{9D8B030D-6E8A-4147-A177-3AD203B41FA5}">
                      <a16:colId xmlns:a16="http://schemas.microsoft.com/office/drawing/2014/main" val="813538412"/>
                    </a:ext>
                  </a:extLst>
                </a:gridCol>
                <a:gridCol w="741737">
                  <a:extLst>
                    <a:ext uri="{9D8B030D-6E8A-4147-A177-3AD203B41FA5}">
                      <a16:colId xmlns:a16="http://schemas.microsoft.com/office/drawing/2014/main" val="2134589777"/>
                    </a:ext>
                  </a:extLst>
                </a:gridCol>
                <a:gridCol w="739983">
                  <a:extLst>
                    <a:ext uri="{9D8B030D-6E8A-4147-A177-3AD203B41FA5}">
                      <a16:colId xmlns:a16="http://schemas.microsoft.com/office/drawing/2014/main" val="2922981664"/>
                    </a:ext>
                  </a:extLst>
                </a:gridCol>
                <a:gridCol w="741735">
                  <a:extLst>
                    <a:ext uri="{9D8B030D-6E8A-4147-A177-3AD203B41FA5}">
                      <a16:colId xmlns:a16="http://schemas.microsoft.com/office/drawing/2014/main" val="1477701237"/>
                    </a:ext>
                  </a:extLst>
                </a:gridCol>
                <a:gridCol w="741737">
                  <a:extLst>
                    <a:ext uri="{9D8B030D-6E8A-4147-A177-3AD203B41FA5}">
                      <a16:colId xmlns:a16="http://schemas.microsoft.com/office/drawing/2014/main" val="3718873800"/>
                    </a:ext>
                  </a:extLst>
                </a:gridCol>
                <a:gridCol w="739983">
                  <a:extLst>
                    <a:ext uri="{9D8B030D-6E8A-4147-A177-3AD203B41FA5}">
                      <a16:colId xmlns:a16="http://schemas.microsoft.com/office/drawing/2014/main" val="3487344776"/>
                    </a:ext>
                  </a:extLst>
                </a:gridCol>
                <a:gridCol w="741735">
                  <a:extLst>
                    <a:ext uri="{9D8B030D-6E8A-4147-A177-3AD203B41FA5}">
                      <a16:colId xmlns:a16="http://schemas.microsoft.com/office/drawing/2014/main" val="1675063817"/>
                    </a:ext>
                  </a:extLst>
                </a:gridCol>
                <a:gridCol w="2656572">
                  <a:extLst>
                    <a:ext uri="{9D8B030D-6E8A-4147-A177-3AD203B41FA5}">
                      <a16:colId xmlns:a16="http://schemas.microsoft.com/office/drawing/2014/main" val="1178848397"/>
                    </a:ext>
                  </a:extLst>
                </a:gridCol>
              </a:tblGrid>
              <a:tr h="5905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pt-BR" altLang="pt-BR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pt-BR" altLang="pt-BR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Arquivo original</a:t>
                      </a:r>
                      <a:endParaRPr kumimoji="0" lang="pt-BR" altLang="pt-BR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665127"/>
                  </a:ext>
                </a:extLst>
              </a:tr>
            </a:tbl>
          </a:graphicData>
        </a:graphic>
      </p:graphicFrame>
      <p:grpSp>
        <p:nvGrpSpPr>
          <p:cNvPr id="3" name="Agrupar 2">
            <a:extLst>
              <a:ext uri="{FF2B5EF4-FFF2-40B4-BE49-F238E27FC236}">
                <a16:creationId xmlns:a16="http://schemas.microsoft.com/office/drawing/2014/main" id="{508323DC-B65C-44D3-98AD-9613B8FDAEFE}"/>
              </a:ext>
            </a:extLst>
          </p:cNvPr>
          <p:cNvGrpSpPr/>
          <p:nvPr/>
        </p:nvGrpSpPr>
        <p:grpSpPr>
          <a:xfrm>
            <a:off x="1174653" y="3122875"/>
            <a:ext cx="7772400" cy="1886015"/>
            <a:chOff x="1174653" y="3122875"/>
            <a:chExt cx="7772400" cy="1886015"/>
          </a:xfrm>
        </p:grpSpPr>
        <p:graphicFrame>
          <p:nvGraphicFramePr>
            <p:cNvPr id="7" name="Group 124">
              <a:extLst>
                <a:ext uri="{FF2B5EF4-FFF2-40B4-BE49-F238E27FC236}">
                  <a16:creationId xmlns:a16="http://schemas.microsoft.com/office/drawing/2014/main" id="{357D9CB7-345E-4D75-A156-0E895722BB9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06522611"/>
                </p:ext>
              </p:extLst>
            </p:nvPr>
          </p:nvGraphicFramePr>
          <p:xfrm>
            <a:off x="1174653" y="3717300"/>
            <a:ext cx="7772400" cy="1291590"/>
          </p:xfrm>
          <a:graphic>
            <a:graphicData uri="http://schemas.openxmlformats.org/drawingml/2006/table">
              <a:tbl>
                <a:tblPr/>
                <a:tblGrid>
                  <a:gridCol w="671512">
                    <a:extLst>
                      <a:ext uri="{9D8B030D-6E8A-4147-A177-3AD203B41FA5}">
                        <a16:colId xmlns:a16="http://schemas.microsoft.com/office/drawing/2014/main" val="1983596824"/>
                      </a:ext>
                    </a:extLst>
                  </a:gridCol>
                  <a:gridCol w="669925">
                    <a:extLst>
                      <a:ext uri="{9D8B030D-6E8A-4147-A177-3AD203B41FA5}">
                        <a16:colId xmlns:a16="http://schemas.microsoft.com/office/drawing/2014/main" val="813538412"/>
                      </a:ext>
                    </a:extLst>
                  </a:gridCol>
                  <a:gridCol w="671513">
                    <a:extLst>
                      <a:ext uri="{9D8B030D-6E8A-4147-A177-3AD203B41FA5}">
                        <a16:colId xmlns:a16="http://schemas.microsoft.com/office/drawing/2014/main" val="2134589777"/>
                      </a:ext>
                    </a:extLst>
                  </a:gridCol>
                  <a:gridCol w="669925">
                    <a:extLst>
                      <a:ext uri="{9D8B030D-6E8A-4147-A177-3AD203B41FA5}">
                        <a16:colId xmlns:a16="http://schemas.microsoft.com/office/drawing/2014/main" val="2922981664"/>
                      </a:ext>
                    </a:extLst>
                  </a:gridCol>
                  <a:gridCol w="671512">
                    <a:extLst>
                      <a:ext uri="{9D8B030D-6E8A-4147-A177-3AD203B41FA5}">
                        <a16:colId xmlns:a16="http://schemas.microsoft.com/office/drawing/2014/main" val="1477701237"/>
                      </a:ext>
                    </a:extLst>
                  </a:gridCol>
                  <a:gridCol w="671513">
                    <a:extLst>
                      <a:ext uri="{9D8B030D-6E8A-4147-A177-3AD203B41FA5}">
                        <a16:colId xmlns:a16="http://schemas.microsoft.com/office/drawing/2014/main" val="3718873800"/>
                      </a:ext>
                    </a:extLst>
                  </a:gridCol>
                  <a:gridCol w="669925">
                    <a:extLst>
                      <a:ext uri="{9D8B030D-6E8A-4147-A177-3AD203B41FA5}">
                        <a16:colId xmlns:a16="http://schemas.microsoft.com/office/drawing/2014/main" val="3487344776"/>
                      </a:ext>
                    </a:extLst>
                  </a:gridCol>
                  <a:gridCol w="671512">
                    <a:extLst>
                      <a:ext uri="{9D8B030D-6E8A-4147-A177-3AD203B41FA5}">
                        <a16:colId xmlns:a16="http://schemas.microsoft.com/office/drawing/2014/main" val="1675063817"/>
                      </a:ext>
                    </a:extLst>
                  </a:gridCol>
                  <a:gridCol w="2405063">
                    <a:extLst>
                      <a:ext uri="{9D8B030D-6E8A-4147-A177-3AD203B41FA5}">
                        <a16:colId xmlns:a16="http://schemas.microsoft.com/office/drawing/2014/main" val="1178848397"/>
                      </a:ext>
                    </a:extLst>
                  </a:gridCol>
                </a:tblGrid>
                <a:tr h="590550">
                  <a:tc>
                    <a:txBody>
                      <a:bodyPr/>
                      <a:lstStyle>
                        <a:lvl1pPr marL="342900" indent="-3429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" panose="05000000000000000000" pitchFamily="2" charset="2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75000"/>
                          <a:buFont typeface="Wingdings" panose="05000000000000000000" pitchFamily="2" charset="2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5000"/>
                          <a:buFont typeface="Wingdings" panose="05000000000000000000" pitchFamily="2" charset="2"/>
                          <a:defRPr sz="21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altLang="pt-B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25</a:t>
                        </a:r>
                        <a:endParaRPr kumimoji="0" lang="pt-BR" altLang="pt-BR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indent="-3429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" panose="05000000000000000000" pitchFamily="2" charset="2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75000"/>
                          <a:buFont typeface="Wingdings" panose="05000000000000000000" pitchFamily="2" charset="2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5000"/>
                          <a:buFont typeface="Wingdings" panose="05000000000000000000" pitchFamily="2" charset="2"/>
                          <a:defRPr sz="21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altLang="pt-BR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57</a:t>
                        </a:r>
                        <a:endParaRPr kumimoji="0" lang="pt-BR" altLang="pt-BR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indent="-3429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" panose="05000000000000000000" pitchFamily="2" charset="2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75000"/>
                          <a:buFont typeface="Wingdings" panose="05000000000000000000" pitchFamily="2" charset="2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5000"/>
                          <a:buFont typeface="Wingdings" panose="05000000000000000000" pitchFamily="2" charset="2"/>
                          <a:defRPr sz="21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altLang="pt-BR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48</a:t>
                        </a:r>
                        <a:endParaRPr kumimoji="0" lang="pt-BR" altLang="pt-BR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indent="-3429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" panose="05000000000000000000" pitchFamily="2" charset="2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75000"/>
                          <a:buFont typeface="Wingdings" panose="05000000000000000000" pitchFamily="2" charset="2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5000"/>
                          <a:buFont typeface="Wingdings" panose="05000000000000000000" pitchFamily="2" charset="2"/>
                          <a:defRPr sz="21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altLang="pt-BR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37</a:t>
                        </a:r>
                        <a:endParaRPr kumimoji="0" lang="pt-BR" altLang="pt-BR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indent="-3429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" panose="05000000000000000000" pitchFamily="2" charset="2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75000"/>
                          <a:buFont typeface="Wingdings" panose="05000000000000000000" pitchFamily="2" charset="2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5000"/>
                          <a:buFont typeface="Wingdings" panose="05000000000000000000" pitchFamily="2" charset="2"/>
                          <a:defRPr sz="21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altLang="pt-BR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12</a:t>
                        </a:r>
                        <a:endParaRPr kumimoji="0" lang="pt-BR" altLang="pt-BR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indent="-3429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" panose="05000000000000000000" pitchFamily="2" charset="2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75000"/>
                          <a:buFont typeface="Wingdings" panose="05000000000000000000" pitchFamily="2" charset="2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5000"/>
                          <a:buFont typeface="Wingdings" panose="05000000000000000000" pitchFamily="2" charset="2"/>
                          <a:defRPr sz="21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altLang="pt-B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92</a:t>
                        </a:r>
                        <a:endParaRPr kumimoji="0" lang="pt-BR" altLang="pt-BR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indent="-3429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" panose="05000000000000000000" pitchFamily="2" charset="2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75000"/>
                          <a:buFont typeface="Wingdings" panose="05000000000000000000" pitchFamily="2" charset="2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5000"/>
                          <a:buFont typeface="Wingdings" panose="05000000000000000000" pitchFamily="2" charset="2"/>
                          <a:defRPr sz="21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altLang="pt-BR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86</a:t>
                        </a:r>
                        <a:endParaRPr kumimoji="0" lang="pt-BR" altLang="pt-BR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indent="-3429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" panose="05000000000000000000" pitchFamily="2" charset="2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75000"/>
                          <a:buFont typeface="Wingdings" panose="05000000000000000000" pitchFamily="2" charset="2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5000"/>
                          <a:buFont typeface="Wingdings" panose="05000000000000000000" pitchFamily="2" charset="2"/>
                          <a:defRPr sz="21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altLang="pt-BR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33</a:t>
                        </a:r>
                        <a:endParaRPr kumimoji="0" lang="pt-BR" altLang="pt-BR" sz="4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indent="-3429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" panose="05000000000000000000" pitchFamily="2" charset="2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75000"/>
                          <a:buFont typeface="Wingdings" panose="05000000000000000000" pitchFamily="2" charset="2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5000"/>
                          <a:buFont typeface="Wingdings" panose="05000000000000000000" pitchFamily="2" charset="2"/>
                          <a:defRPr sz="21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342900" marR="0" lvl="0" indent="-34290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altLang="pt-B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Arquivo original</a:t>
                        </a:r>
                        <a:endParaRPr kumimoji="0" lang="pt-BR" altLang="pt-BR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ap="flat">
                        <a:noFill/>
                      </a:lnR>
                      <a:lnT cap="flat">
                        <a:noFill/>
                      </a:lnT>
                      <a:lnB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023665127"/>
                    </a:ext>
                  </a:extLst>
                </a:tr>
                <a:tr h="590550">
                  <a:tc>
                    <a:txBody>
                      <a:bodyPr/>
                      <a:lstStyle>
                        <a:lvl1pPr marL="342900" indent="-3429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" panose="05000000000000000000" pitchFamily="2" charset="2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75000"/>
                          <a:buFont typeface="Wingdings" panose="05000000000000000000" pitchFamily="2" charset="2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5000"/>
                          <a:buFont typeface="Wingdings" panose="05000000000000000000" pitchFamily="2" charset="2"/>
                          <a:defRPr sz="21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altLang="pt-B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25</a:t>
                        </a:r>
                        <a:endParaRPr kumimoji="0" lang="pt-BR" altLang="pt-BR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indent="-3429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" panose="05000000000000000000" pitchFamily="2" charset="2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75000"/>
                          <a:buFont typeface="Wingdings" panose="05000000000000000000" pitchFamily="2" charset="2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5000"/>
                          <a:buFont typeface="Wingdings" panose="05000000000000000000" pitchFamily="2" charset="2"/>
                          <a:defRPr sz="21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altLang="pt-B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360EE2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48</a:t>
                        </a:r>
                        <a:endParaRPr kumimoji="0" lang="pt-BR" altLang="pt-BR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60EE2"/>
                          </a:solidFill>
                          <a:effectLst/>
                          <a:latin typeface="Tahoma" panose="020B0604030504040204" pitchFamily="34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indent="-3429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" panose="05000000000000000000" pitchFamily="2" charset="2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75000"/>
                          <a:buFont typeface="Wingdings" panose="05000000000000000000" pitchFamily="2" charset="2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5000"/>
                          <a:buFont typeface="Wingdings" panose="05000000000000000000" pitchFamily="2" charset="2"/>
                          <a:defRPr sz="21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altLang="pt-BR" sz="2000" b="0" i="0" u="none" strike="sng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57</a:t>
                        </a:r>
                        <a:endPara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altLang="pt-B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360EE2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37</a:t>
                        </a:r>
                        <a:endParaRPr kumimoji="0" lang="pt-BR" altLang="pt-BR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60EE2"/>
                          </a:solidFill>
                          <a:effectLst/>
                          <a:latin typeface="Tahoma" panose="020B0604030504040204" pitchFamily="34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indent="-3429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" panose="05000000000000000000" pitchFamily="2" charset="2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75000"/>
                          <a:buFont typeface="Wingdings" panose="05000000000000000000" pitchFamily="2" charset="2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5000"/>
                          <a:buFont typeface="Wingdings" panose="05000000000000000000" pitchFamily="2" charset="2"/>
                          <a:defRPr sz="21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altLang="pt-BR" sz="2000" b="0" i="0" u="none" strike="sng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57</a:t>
                        </a:r>
                      </a:p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altLang="pt-BR" sz="20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rgbClr val="360EE2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rPr>
                          <a:t>12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indent="-3429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" panose="05000000000000000000" pitchFamily="2" charset="2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75000"/>
                          <a:buFont typeface="Wingdings" panose="05000000000000000000" pitchFamily="2" charset="2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5000"/>
                          <a:buFont typeface="Wingdings" panose="05000000000000000000" pitchFamily="2" charset="2"/>
                          <a:defRPr sz="21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altLang="pt-B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57</a:t>
                        </a:r>
                        <a:endParaRPr kumimoji="0" lang="pt-BR" altLang="pt-BR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indent="-3429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" panose="05000000000000000000" pitchFamily="2" charset="2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75000"/>
                          <a:buFont typeface="Wingdings" panose="05000000000000000000" pitchFamily="2" charset="2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5000"/>
                          <a:buFont typeface="Wingdings" panose="05000000000000000000" pitchFamily="2" charset="2"/>
                          <a:defRPr sz="21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altLang="pt-BR" sz="20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rgbClr val="360EE2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rPr>
                          <a:t>86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indent="-3429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" panose="05000000000000000000" pitchFamily="2" charset="2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75000"/>
                          <a:buFont typeface="Wingdings" panose="05000000000000000000" pitchFamily="2" charset="2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5000"/>
                          <a:buFont typeface="Wingdings" panose="05000000000000000000" pitchFamily="2" charset="2"/>
                          <a:defRPr sz="21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pt-BR" altLang="pt-BR" sz="2000" b="0" i="0" u="none" strike="sng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92</a:t>
                        </a:r>
                        <a:endPara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altLang="pt-BR" sz="20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rgbClr val="360EE2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rPr>
                          <a:t>33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indent="-3429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" panose="05000000000000000000" pitchFamily="2" charset="2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75000"/>
                          <a:buFont typeface="Wingdings" panose="05000000000000000000" pitchFamily="2" charset="2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5000"/>
                          <a:buFont typeface="Wingdings" panose="05000000000000000000" pitchFamily="2" charset="2"/>
                          <a:defRPr sz="21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342900" marR="0" lvl="0" indent="-34290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altLang="pt-B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92</a:t>
                        </a:r>
                        <a:endParaRPr kumimoji="0" lang="pt-BR" altLang="pt-BR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342900" indent="-3429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90000"/>
                          <a:buFont typeface="Wingdings" panose="05000000000000000000" pitchFamily="2" charset="2"/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75000"/>
                          <a:buFont typeface="Wingdings" panose="05000000000000000000" pitchFamily="2" charset="2"/>
                          <a:defRPr sz="2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55000"/>
                          <a:buFont typeface="Wingdings" panose="05000000000000000000" pitchFamily="2" charset="2"/>
                          <a:defRPr sz="21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marL="25146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marL="29718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marL="34290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marL="3886200" indent="-228600" fontAlgn="base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342900" marR="0" lvl="0" indent="-34290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pt-BR" altLang="pt-B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1ª iteração </a:t>
                        </a:r>
                        <a:endParaRPr kumimoji="0" lang="pt-BR" altLang="pt-BR" sz="4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cap="flat">
                        <a:noFill/>
                      </a:lnR>
                      <a:lnT>
                        <a:noFill/>
                      </a:lnT>
                      <a:lnB cap="flat">
                        <a:noFill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966142382"/>
                    </a:ext>
                  </a:extLst>
                </a:tr>
              </a:tbl>
            </a:graphicData>
          </a:graphic>
        </p:graphicFrame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0432FFB-744A-487A-B7A8-61202A605E70}"/>
                </a:ext>
              </a:extLst>
            </p:cNvPr>
            <p:cNvSpPr txBox="1"/>
            <p:nvPr/>
          </p:nvSpPr>
          <p:spPr>
            <a:xfrm>
              <a:off x="1174653" y="3122875"/>
              <a:ext cx="475488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altLang="pt-BR" sz="2000" b="1" dirty="0">
                  <a:solidFill>
                    <a:srgbClr val="360EE2"/>
                  </a:solidFill>
                  <a:latin typeface="+mj-lt"/>
                </a:rPr>
                <a:t>Trocas realizadas na 1ª iteração </a:t>
              </a:r>
              <a:endParaRPr lang="pt-BR" sz="2000" b="1" dirty="0">
                <a:solidFill>
                  <a:srgbClr val="360EE2"/>
                </a:solidFill>
                <a:latin typeface="+mj-lt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05F3B513-8979-4820-B312-6B7296DD3EDA}"/>
              </a:ext>
            </a:extLst>
          </p:cNvPr>
          <p:cNvSpPr txBox="1"/>
          <p:nvPr/>
        </p:nvSpPr>
        <p:spPr>
          <a:xfrm>
            <a:off x="633045" y="1777247"/>
            <a:ext cx="822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Comparar elemento i com o elemento i+1, trocar se necessário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53" name="Rectangle 449">
            <a:extLst>
              <a:ext uri="{FF2B5EF4-FFF2-40B4-BE49-F238E27FC236}">
                <a16:creationId xmlns:a16="http://schemas.microsoft.com/office/drawing/2014/main" id="{3966019E-D284-47DC-8AA8-2DD7AB6D7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Bubble Sort</a:t>
            </a:r>
            <a:endParaRPr lang="en-US" altLang="pt-BR"/>
          </a:p>
        </p:txBody>
      </p:sp>
      <p:sp>
        <p:nvSpPr>
          <p:cNvPr id="118" name="Espaço Reservado para Número de Slide 5">
            <a:extLst>
              <a:ext uri="{FF2B5EF4-FFF2-40B4-BE49-F238E27FC236}">
                <a16:creationId xmlns:a16="http://schemas.microsoft.com/office/drawing/2014/main" id="{82EFB87B-FD48-4C41-AF70-8442A578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4BC-5060-4687-9309-C55CBE3F1869}" type="slidenum">
              <a:rPr lang="en-US" altLang="pt-BR"/>
              <a:pPr/>
              <a:t>9</a:t>
            </a:fld>
            <a:endParaRPr lang="en-US" altLang="pt-BR"/>
          </a:p>
        </p:txBody>
      </p:sp>
      <p:graphicFrame>
        <p:nvGraphicFramePr>
          <p:cNvPr id="124393" name="Group 489">
            <a:extLst>
              <a:ext uri="{FF2B5EF4-FFF2-40B4-BE49-F238E27FC236}">
                <a16:creationId xmlns:a16="http://schemas.microsoft.com/office/drawing/2014/main" id="{5E02E3ED-DD34-49BE-9CD0-0820FD139ED8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914400" y="2008184"/>
          <a:ext cx="7772400" cy="4530728"/>
        </p:xfrm>
        <a:graphic>
          <a:graphicData uri="http://schemas.openxmlformats.org/drawingml/2006/table">
            <a:tbl>
              <a:tblPr/>
              <a:tblGrid>
                <a:gridCol w="735013">
                  <a:extLst>
                    <a:ext uri="{9D8B030D-6E8A-4147-A177-3AD203B41FA5}">
                      <a16:colId xmlns:a16="http://schemas.microsoft.com/office/drawing/2014/main" val="89926527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832601530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1505659899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365946195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158493686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6779795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4193990972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1863918897"/>
                    </a:ext>
                  </a:extLst>
                </a:gridCol>
                <a:gridCol w="1887537">
                  <a:extLst>
                    <a:ext uri="{9D8B030D-6E8A-4147-A177-3AD203B41FA5}">
                      <a16:colId xmlns:a16="http://schemas.microsoft.com/office/drawing/2014/main" val="1605103899"/>
                    </a:ext>
                  </a:extLst>
                </a:gridCol>
              </a:tblGrid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1ª iteração </a:t>
                      </a:r>
                      <a:endParaRPr kumimoji="0" lang="pt-BR" altLang="pt-BR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830908"/>
                  </a:ext>
                </a:extLst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2ª iteração </a:t>
                      </a:r>
                      <a:endParaRPr kumimoji="0" lang="pt-BR" altLang="pt-BR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804603"/>
                  </a:ext>
                </a:extLst>
              </a:tr>
              <a:tr h="565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3ª iteração 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713172"/>
                  </a:ext>
                </a:extLst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4ª iteração 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43505"/>
                  </a:ext>
                </a:extLst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5ª iteração 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952497"/>
                  </a:ext>
                </a:extLst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6ª iteração 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308043"/>
                  </a:ext>
                </a:extLst>
              </a:tr>
              <a:tr h="5651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7ª iteração 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877124"/>
                  </a:ext>
                </a:extLst>
              </a:tr>
              <a:tr h="5667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8ª iteração </a:t>
                      </a:r>
                      <a:endParaRPr kumimoji="0" lang="pt-BR" altLang="pt-BR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193530"/>
                  </a:ext>
                </a:extLst>
              </a:tr>
            </a:tbl>
          </a:graphicData>
        </a:graphic>
      </p:graphicFrame>
      <p:graphicFrame>
        <p:nvGraphicFramePr>
          <p:cNvPr id="5" name="Group 124">
            <a:extLst>
              <a:ext uri="{FF2B5EF4-FFF2-40B4-BE49-F238E27FC236}">
                <a16:creationId xmlns:a16="http://schemas.microsoft.com/office/drawing/2014/main" id="{9DF79CDB-B1B5-45D8-8DFC-5CA8C1F6C481}"/>
              </a:ext>
            </a:extLst>
          </p:cNvPr>
          <p:cNvGraphicFramePr>
            <a:graphicFrameLocks/>
          </p:cNvGraphicFramePr>
          <p:nvPr/>
        </p:nvGraphicFramePr>
        <p:xfrm>
          <a:off x="914400" y="1041400"/>
          <a:ext cx="8585200" cy="590550"/>
        </p:xfrm>
        <a:graphic>
          <a:graphicData uri="http://schemas.openxmlformats.org/drawingml/2006/table">
            <a:tbl>
              <a:tblPr/>
              <a:tblGrid>
                <a:gridCol w="741735">
                  <a:extLst>
                    <a:ext uri="{9D8B030D-6E8A-4147-A177-3AD203B41FA5}">
                      <a16:colId xmlns:a16="http://schemas.microsoft.com/office/drawing/2014/main" val="1983596824"/>
                    </a:ext>
                  </a:extLst>
                </a:gridCol>
                <a:gridCol w="739983">
                  <a:extLst>
                    <a:ext uri="{9D8B030D-6E8A-4147-A177-3AD203B41FA5}">
                      <a16:colId xmlns:a16="http://schemas.microsoft.com/office/drawing/2014/main" val="813538412"/>
                    </a:ext>
                  </a:extLst>
                </a:gridCol>
                <a:gridCol w="741737">
                  <a:extLst>
                    <a:ext uri="{9D8B030D-6E8A-4147-A177-3AD203B41FA5}">
                      <a16:colId xmlns:a16="http://schemas.microsoft.com/office/drawing/2014/main" val="2134589777"/>
                    </a:ext>
                  </a:extLst>
                </a:gridCol>
                <a:gridCol w="739983">
                  <a:extLst>
                    <a:ext uri="{9D8B030D-6E8A-4147-A177-3AD203B41FA5}">
                      <a16:colId xmlns:a16="http://schemas.microsoft.com/office/drawing/2014/main" val="2922981664"/>
                    </a:ext>
                  </a:extLst>
                </a:gridCol>
                <a:gridCol w="741735">
                  <a:extLst>
                    <a:ext uri="{9D8B030D-6E8A-4147-A177-3AD203B41FA5}">
                      <a16:colId xmlns:a16="http://schemas.microsoft.com/office/drawing/2014/main" val="1477701237"/>
                    </a:ext>
                  </a:extLst>
                </a:gridCol>
                <a:gridCol w="741737">
                  <a:extLst>
                    <a:ext uri="{9D8B030D-6E8A-4147-A177-3AD203B41FA5}">
                      <a16:colId xmlns:a16="http://schemas.microsoft.com/office/drawing/2014/main" val="3718873800"/>
                    </a:ext>
                  </a:extLst>
                </a:gridCol>
                <a:gridCol w="739983">
                  <a:extLst>
                    <a:ext uri="{9D8B030D-6E8A-4147-A177-3AD203B41FA5}">
                      <a16:colId xmlns:a16="http://schemas.microsoft.com/office/drawing/2014/main" val="3487344776"/>
                    </a:ext>
                  </a:extLst>
                </a:gridCol>
                <a:gridCol w="741735">
                  <a:extLst>
                    <a:ext uri="{9D8B030D-6E8A-4147-A177-3AD203B41FA5}">
                      <a16:colId xmlns:a16="http://schemas.microsoft.com/office/drawing/2014/main" val="1675063817"/>
                    </a:ext>
                  </a:extLst>
                </a:gridCol>
                <a:gridCol w="2656572">
                  <a:extLst>
                    <a:ext uri="{9D8B030D-6E8A-4147-A177-3AD203B41FA5}">
                      <a16:colId xmlns:a16="http://schemas.microsoft.com/office/drawing/2014/main" val="1178848397"/>
                    </a:ext>
                  </a:extLst>
                </a:gridCol>
              </a:tblGrid>
              <a:tr h="5905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pt-BR" altLang="pt-BR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kumimoji="0" lang="pt-BR" altLang="pt-BR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kumimoji="0" lang="pt-BR" altLang="pt-BR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Arquivo original</a:t>
                      </a:r>
                      <a:endParaRPr kumimoji="0" lang="pt-BR" altLang="pt-BR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665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7534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2724</Words>
  <Application>Microsoft Office PowerPoint</Application>
  <PresentationFormat>Apresentação na tela (4:3)</PresentationFormat>
  <Paragraphs>557</Paragraphs>
  <Slides>37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37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Gotham HTF</vt:lpstr>
      <vt:lpstr>Gotham-Bold</vt:lpstr>
      <vt:lpstr>Gotham-Book</vt:lpstr>
      <vt:lpstr>Tahoma</vt:lpstr>
      <vt:lpstr>Times New Roman</vt:lpstr>
      <vt:lpstr>Wingdings</vt:lpstr>
      <vt:lpstr>Default Theme</vt:lpstr>
      <vt:lpstr>1_Personalizar design</vt:lpstr>
      <vt:lpstr>2_Personalizar design</vt:lpstr>
      <vt:lpstr>Office Theme</vt:lpstr>
      <vt:lpstr>Apresentação do PowerPoint</vt:lpstr>
      <vt:lpstr>Ordenação ou Classificação de Arquivos</vt:lpstr>
      <vt:lpstr>Terminologia</vt:lpstr>
      <vt:lpstr>Considerações sobre eficiência</vt:lpstr>
      <vt:lpstr>Principais Métodos de Ordenação</vt:lpstr>
      <vt:lpstr>Método da Bolha  (BubbleSort)</vt:lpstr>
      <vt:lpstr>Bubble Sort</vt:lpstr>
      <vt:lpstr>Bubble Sort</vt:lpstr>
      <vt:lpstr>Bubble Sort</vt:lpstr>
      <vt:lpstr>Bubble Sort</vt:lpstr>
      <vt:lpstr>Bubble Sort</vt:lpstr>
      <vt:lpstr>Bubble Sort</vt:lpstr>
      <vt:lpstr>Considerações sobre a Eficiência do Método Bubble Sort</vt:lpstr>
      <vt:lpstr>Método QuickSort</vt:lpstr>
      <vt:lpstr>Método de Ordenação Quicksort</vt:lpstr>
      <vt:lpstr>Passo a Passo do Quicksort</vt:lpstr>
      <vt:lpstr>Passo a Passo do Quicksort</vt:lpstr>
      <vt:lpstr>Passo a Passo do Quicksort</vt:lpstr>
      <vt:lpstr>Implementação do Método quicksort</vt:lpstr>
      <vt:lpstr>Implementação do Método particiona()</vt:lpstr>
      <vt:lpstr>Implementação do Método particiona()</vt:lpstr>
      <vt:lpstr>Considerações sobre Eficiência </vt:lpstr>
      <vt:lpstr>Considerações sobre Eficiência </vt:lpstr>
      <vt:lpstr>Método por Inserção (InsertionSort)</vt:lpstr>
      <vt:lpstr>Aplicação do Método InsertionSort</vt:lpstr>
      <vt:lpstr>Aplicação do Método Insertionsort</vt:lpstr>
      <vt:lpstr>Ordenação Insertionsort:</vt:lpstr>
      <vt:lpstr>Ordenação Insertionsort:</vt:lpstr>
      <vt:lpstr>Ordenação Insertionsort:</vt:lpstr>
      <vt:lpstr>Ordenação Insertionsort:</vt:lpstr>
      <vt:lpstr>Ordenação Insertionsort:</vt:lpstr>
      <vt:lpstr>Ordenação Insertionsort:</vt:lpstr>
      <vt:lpstr>Análise de Eficiência</vt:lpstr>
      <vt:lpstr>Links Interessantes sobre Eficiência de  Métodos de Ordenação</vt:lpstr>
      <vt:lpstr>Exercícios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Patrícia Magna</dc:creator>
  <cp:lastModifiedBy>Patrícia Magna</cp:lastModifiedBy>
  <cp:revision>78</cp:revision>
  <dcterms:created xsi:type="dcterms:W3CDTF">2020-05-25T14:00:58Z</dcterms:created>
  <dcterms:modified xsi:type="dcterms:W3CDTF">2021-10-15T18:03:38Z</dcterms:modified>
</cp:coreProperties>
</file>