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37"/>
  </p:notesMasterIdLst>
  <p:sldIdLst>
    <p:sldId id="267" r:id="rId5"/>
    <p:sldId id="335" r:id="rId6"/>
    <p:sldId id="264" r:id="rId7"/>
    <p:sldId id="261" r:id="rId8"/>
    <p:sldId id="331" r:id="rId9"/>
    <p:sldId id="266" r:id="rId10"/>
    <p:sldId id="333" r:id="rId11"/>
    <p:sldId id="334" r:id="rId12"/>
    <p:sldId id="343" r:id="rId13"/>
    <p:sldId id="263" r:id="rId14"/>
    <p:sldId id="327" r:id="rId15"/>
    <p:sldId id="344" r:id="rId16"/>
    <p:sldId id="345" r:id="rId17"/>
    <p:sldId id="346" r:id="rId18"/>
    <p:sldId id="347" r:id="rId19"/>
    <p:sldId id="349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42" r:id="rId35"/>
    <p:sldId id="265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0000CC"/>
    <a:srgbClr val="F0265D"/>
    <a:srgbClr val="996600"/>
    <a:srgbClr val="472FFB"/>
    <a:srgbClr val="5B44E6"/>
    <a:srgbClr val="EBAFB5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12" autoAdjust="0"/>
  </p:normalViewPr>
  <p:slideViewPr>
    <p:cSldViewPr snapToGrid="0" snapToObjects="1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20189-116B-4CDF-86D3-BCF2C4DC637A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20189-116B-4CDF-86D3-BCF2C4DC637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4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20189-116B-4CDF-86D3-BCF2C4DC637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16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1A82-4176-4E45-ABCA-04F910263932}" type="datetime1">
              <a:rPr lang="pt-BR" smtClean="0"/>
              <a:t>12/08/2022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FF40-4DBD-46B9-BF1F-5729CD653A94}" type="datetime1">
              <a:rPr lang="pt-BR" smtClean="0"/>
              <a:t>12/08/2022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48E9-8585-4E87-86BB-5AD01BA6516B}" type="datetime1">
              <a:rPr lang="pt-BR" smtClean="0"/>
              <a:t>12/08/2022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7E25-CD63-4DAB-8837-EFA0C0AB1DE8}" type="datetime1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1E9-A61E-49F0-B51B-D7E0B6F4B1D3}" type="datetime1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4CAA-B0CF-447B-8C63-E7026DCAB2E2}" type="datetime1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68DE-23EE-440A-9E7A-6D8F61E26873}" type="datetime1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CA97DF0-948C-4EAC-8977-247062F16F3F}" type="datetime1">
              <a:rPr lang="pt-BR" altLang="en-US" smtClean="0"/>
              <a:t>12/08/2022</a:t>
            </a:fld>
            <a:endParaRPr lang="en-US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380508" y="6248400"/>
            <a:ext cx="2639291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04A738-04BE-46B3-BD6D-22EDA2E8BF92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A483F6-CBE2-46BF-9D54-333599E90D00}" type="datetime1">
              <a:rPr lang="pt-BR" altLang="en-US" smtClean="0"/>
              <a:t>12/08/2022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459182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4F744-021B-4287-8A45-3383B328B547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04B-503E-4225-A928-CE811427C0BB}" type="datetime1">
              <a:rPr lang="pt-BR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236" y="6356350"/>
            <a:ext cx="2535382" cy="365125"/>
          </a:xfrm>
        </p:spPr>
        <p:txBody>
          <a:bodyPr/>
          <a:lstStyle/>
          <a:p>
            <a:r>
              <a:rPr lang="pt-BR"/>
              <a:t>Códigos de Alta Performance     Profa Patrícia Magna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>
            <a:off x="8044249" y="6343992"/>
            <a:ext cx="1176708" cy="36512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328709"/>
            <a:ext cx="8229600" cy="466767"/>
          </a:xfrm>
        </p:spPr>
        <p:txBody>
          <a:bodyPr>
            <a:noAutofit/>
          </a:bodyPr>
          <a:lstStyle>
            <a:lvl1pPr algn="l">
              <a:defRPr sz="250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D32F-04C9-4ED9-AC49-70539FD25EB8}" type="datetime1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3527" y="6356350"/>
            <a:ext cx="2286000" cy="365125"/>
          </a:xfrm>
        </p:spPr>
        <p:txBody>
          <a:bodyPr/>
          <a:lstStyle/>
          <a:p>
            <a:r>
              <a:rPr lang="pt-BR" dirty="0"/>
              <a:t>Códigos de Alta Performance     </a:t>
            </a:r>
            <a:r>
              <a:rPr lang="pt-BR" dirty="0" err="1"/>
              <a:t>Profa</a:t>
            </a:r>
            <a:r>
              <a:rPr lang="pt-BR" dirty="0"/>
              <a:t>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457200" y="741405"/>
            <a:ext cx="8229600" cy="0"/>
          </a:xfrm>
          <a:prstGeom prst="line">
            <a:avLst/>
          </a:prstGeom>
          <a:ln w="31750">
            <a:solidFill>
              <a:srgbClr val="F026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18"/>
          <p:cNvSpPr/>
          <p:nvPr userDrawn="1"/>
        </p:nvSpPr>
        <p:spPr>
          <a:xfrm>
            <a:off x="397557" y="36411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2D30-6C37-4CD1-BE52-4853E9B7D3B4}" type="datetime1">
              <a:rPr lang="pt-BR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8326" y="6356350"/>
            <a:ext cx="2431473" cy="365125"/>
          </a:xfrm>
        </p:spPr>
        <p:txBody>
          <a:bodyPr/>
          <a:lstStyle/>
          <a:p>
            <a:r>
              <a:rPr lang="pt-BR"/>
              <a:t>Códigos de Alta Performance     Profa Patrícia Magna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084-D99B-471E-BE06-12FFA9B907F5}" type="datetime1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C977-0E1F-4EC9-957A-57F68F9DCF65}" type="datetime1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A1F-FDDC-484E-8D3E-1F420C4F9C86}" type="datetime1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1BD7-21ED-4B74-AEF1-70FE81C31EEB}" type="datetime1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0F53-3C27-42CC-9ABC-A73E83D25394}" type="datetime1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 Profa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8031"/>
            <a:ext cx="9155651" cy="2789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1" y="3293781"/>
            <a:ext cx="81437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FFFF00"/>
                </a:solidFill>
                <a:latin typeface="Gotham-Bold"/>
                <a:cs typeface="Gotham-Bold"/>
              </a:rPr>
              <a:t>Implementando ABB</a:t>
            </a:r>
            <a:endParaRPr lang="en-US" sz="3200" dirty="0">
              <a:solidFill>
                <a:srgbClr val="FFFF00"/>
              </a:solidFill>
              <a:latin typeface="Gotham-Bold"/>
              <a:cs typeface="Gotham-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1882" y="3857840"/>
            <a:ext cx="554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/>
                </a:solidFill>
                <a:latin typeface="Gotham-Bold"/>
              </a:rPr>
              <a:t>Códigos de Alta Performance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4444109"/>
            <a:ext cx="681713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PROFa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. PATRÍCIA MAGNA  - profpatricia.magna@fiap.com.br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A0AE5F-C60C-4F15-A2F7-DA477665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ACBE2726-C4FC-410D-AE12-0905B6D300C3}"/>
              </a:ext>
            </a:extLst>
          </p:cNvPr>
          <p:cNvSpPr/>
          <p:nvPr/>
        </p:nvSpPr>
        <p:spPr>
          <a:xfrm>
            <a:off x="6024789" y="2320252"/>
            <a:ext cx="3045885" cy="311715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Nó com valor 5 na ABB em JAVA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095725" y="2681337"/>
            <a:ext cx="2884602" cy="2587780"/>
            <a:chOff x="1152" y="432"/>
            <a:chExt cx="3840" cy="2614"/>
          </a:xfrm>
          <a:noFill/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640" y="432"/>
              <a:ext cx="720" cy="62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pt-BR" sz="2400" b="1" dirty="0">
                  <a:solidFill>
                    <a:srgbClr val="FFFF00"/>
                  </a:solidFill>
                  <a:latin typeface="Arial Narrow" pitchFamily="34" charset="0"/>
                </a:rPr>
                <a:t>6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152" y="1309"/>
              <a:ext cx="720" cy="62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pt-BR" sz="2400" b="1" dirty="0">
                  <a:solidFill>
                    <a:srgbClr val="FFFF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272" y="1309"/>
              <a:ext cx="720" cy="62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pt-BR" sz="2400" b="1" dirty="0">
                  <a:solidFill>
                    <a:srgbClr val="FFFF00"/>
                  </a:solidFill>
                  <a:latin typeface="Arial Narrow" pitchFamily="34" charset="0"/>
                </a:rPr>
                <a:t>10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00" y="2422"/>
              <a:ext cx="720" cy="62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pt-BR" sz="2400" b="1" dirty="0">
                  <a:solidFill>
                    <a:srgbClr val="FFFF00"/>
                  </a:solidFill>
                  <a:latin typeface="Arial Narrow" pitchFamily="34" charset="0"/>
                </a:rPr>
                <a:t>7</a:t>
              </a: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 flipH="1">
              <a:off x="1536" y="826"/>
              <a:ext cx="1104" cy="47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 sz="1200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3360" y="882"/>
              <a:ext cx="1248" cy="41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 sz="1200"/>
            </a:p>
          </p:txBody>
        </p:sp>
        <p:sp>
          <p:nvSpPr>
            <p:cNvPr id="11" name="Line 39"/>
            <p:cNvSpPr>
              <a:spLocks noChangeShapeType="1"/>
            </p:cNvSpPr>
            <p:nvPr/>
          </p:nvSpPr>
          <p:spPr bwMode="auto">
            <a:xfrm flipH="1">
              <a:off x="3984" y="1824"/>
              <a:ext cx="336" cy="576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 sz="1200"/>
            </a:p>
          </p:txBody>
        </p:sp>
      </p:grpSp>
      <p:sp>
        <p:nvSpPr>
          <p:cNvPr id="12" name="Line 31"/>
          <p:cNvSpPr>
            <a:spLocks noChangeShapeType="1"/>
          </p:cNvSpPr>
          <p:nvPr/>
        </p:nvSpPr>
        <p:spPr bwMode="auto">
          <a:xfrm>
            <a:off x="6610090" y="4059374"/>
            <a:ext cx="438410" cy="536619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 sz="1200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6767976" y="4595993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2406B6-B73B-48B5-AB92-1AE89257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3" y="1351979"/>
            <a:ext cx="5861116" cy="330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public </a:t>
            </a:r>
            <a:r>
              <a:rPr lang="en-US" sz="1500" dirty="0">
                <a:latin typeface="Consolas" pitchFamily="49" charset="0"/>
              </a:rPr>
              <a:t>ARVORE </a:t>
            </a:r>
            <a:r>
              <a:rPr lang="en-US" sz="1500" dirty="0" err="1">
                <a:latin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</a:rPr>
              <a:t>(ARVORE p, int info)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// </a:t>
            </a:r>
            <a:r>
              <a:rPr lang="en-US" sz="1500" dirty="0" err="1">
                <a:latin typeface="Consolas" pitchFamily="49" charset="0"/>
              </a:rPr>
              <a:t>insere</a:t>
            </a: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</a:rPr>
              <a:t>elemento</a:t>
            </a: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</a:rPr>
              <a:t>em</a:t>
            </a: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</a:rPr>
              <a:t>uma</a:t>
            </a:r>
            <a:r>
              <a:rPr lang="en-US" sz="1500" dirty="0">
                <a:latin typeface="Consolas" pitchFamily="49" charset="0"/>
              </a:rPr>
              <a:t> ABB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if (p == null)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p = new ARVORE();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</a:rPr>
              <a:t> = info;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p.esq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p.dir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}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else if (info &lt; </a:t>
            </a:r>
            <a:r>
              <a:rPr lang="en-US" sz="1500" dirty="0" err="1">
                <a:latin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</a:rPr>
              <a:t>) 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</a:rPr>
              <a:t>p.esq</a:t>
            </a:r>
            <a:r>
              <a:rPr lang="en-US" sz="1500" dirty="0">
                <a:latin typeface="Consolas" pitchFamily="49" charset="0"/>
              </a:rPr>
              <a:t>= </a:t>
            </a:r>
            <a:r>
              <a:rPr lang="en-US" sz="1500" dirty="0" err="1">
                <a:latin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</a:rPr>
              <a:t> (p.esq, info);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     else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</a:rPr>
              <a:t>p.dir</a:t>
            </a:r>
            <a:r>
              <a:rPr lang="en-US" sz="1500" dirty="0">
                <a:latin typeface="Consolas" pitchFamily="49" charset="0"/>
              </a:rPr>
              <a:t>=</a:t>
            </a:r>
            <a:r>
              <a:rPr lang="en-US" sz="1500" dirty="0" err="1">
                <a:latin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</a:rPr>
              <a:t>(</a:t>
            </a:r>
            <a:r>
              <a:rPr lang="en-US" sz="1500" dirty="0" err="1">
                <a:latin typeface="Consolas" pitchFamily="49" charset="0"/>
              </a:rPr>
              <a:t>p.dir</a:t>
            </a:r>
            <a:r>
              <a:rPr lang="en-US" sz="1500" dirty="0">
                <a:latin typeface="Consolas" pitchFamily="49" charset="0"/>
              </a:rPr>
              <a:t>, info);	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return p;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}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11FF011C-51C0-453B-A746-D0C0BC9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FAF33FE1-A396-4F23-9A00-69F5CD1F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A09B-543A-4A23-8F72-67CF88139CF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135" y="1022230"/>
            <a:ext cx="8674443" cy="4813540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2400" dirty="0"/>
              <a:t>Elabore o método </a:t>
            </a:r>
            <a:r>
              <a:rPr lang="pt-BR" sz="2400" b="1" dirty="0" err="1"/>
              <a:t>contaNos</a:t>
            </a:r>
            <a:r>
              <a:rPr lang="pt-BR" sz="2400" b="1" dirty="0"/>
              <a:t>() </a:t>
            </a:r>
            <a:r>
              <a:rPr lang="pt-BR" sz="2400" dirty="0"/>
              <a:t>que retorna o número de nós presentes em uma ABB.</a:t>
            </a:r>
          </a:p>
          <a:p>
            <a:pPr marL="571500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2400" dirty="0"/>
              <a:t>Implemente o método </a:t>
            </a:r>
            <a:r>
              <a:rPr lang="pt-BR" sz="2400" b="1" dirty="0"/>
              <a:t>consulta()</a:t>
            </a:r>
            <a:r>
              <a:rPr lang="pt-BR" sz="2400" dirty="0"/>
              <a:t> que pesquisa na ABB se um valor está presente, retornando </a:t>
            </a:r>
            <a:r>
              <a:rPr lang="pt-BR" sz="2400" i="1" dirty="0" err="1"/>
              <a:t>true</a:t>
            </a:r>
            <a:r>
              <a:rPr lang="pt-BR" sz="2400" dirty="0"/>
              <a:t>. Caso elemento não está presente na ABB o método retorna </a:t>
            </a:r>
            <a:r>
              <a:rPr lang="pt-BR" sz="2400" i="1" dirty="0"/>
              <a:t>false</a:t>
            </a:r>
            <a:r>
              <a:rPr lang="pt-BR" sz="2400" dirty="0"/>
              <a:t>.</a:t>
            </a:r>
          </a:p>
          <a:p>
            <a:pPr marL="571500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2400" dirty="0"/>
              <a:t>Baseando na implementação do método consulta, elabore o método </a:t>
            </a:r>
            <a:r>
              <a:rPr lang="pt-BR" sz="2400" b="1" dirty="0" err="1"/>
              <a:t>contaConsulta</a:t>
            </a:r>
            <a:r>
              <a:rPr lang="pt-BR" sz="2400" b="1" dirty="0"/>
              <a:t>()</a:t>
            </a:r>
            <a:r>
              <a:rPr lang="pt-BR" sz="2400" dirty="0"/>
              <a:t> que ao invés de retorna valor booleano retorne a quantidade de comparações realizadas até que o valor fosse encontrado ou não na ABB.</a:t>
            </a:r>
            <a:endParaRPr lang="pt-BR" sz="2000" dirty="0"/>
          </a:p>
          <a:p>
            <a:pPr marL="571500" indent="-571500">
              <a:buClr>
                <a:srgbClr val="CC3300"/>
              </a:buClr>
              <a:buSzPct val="80000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Nós em uma ABB: seleção por valor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3527" y="6356350"/>
            <a:ext cx="2133600" cy="365125"/>
          </a:xfrm>
        </p:spPr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F0D84B-200A-4727-BAF4-885645BFF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0"/>
          <a:stretch/>
        </p:blipFill>
        <p:spPr>
          <a:xfrm>
            <a:off x="1786987" y="1156586"/>
            <a:ext cx="5018547" cy="30260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2D7E11-71E5-4DA0-A636-13E30153718E}"/>
              </a:ext>
            </a:extLst>
          </p:cNvPr>
          <p:cNvSpPr txBox="1"/>
          <p:nvPr/>
        </p:nvSpPr>
        <p:spPr>
          <a:xfrm>
            <a:off x="469556" y="4332157"/>
            <a:ext cx="852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Há 3 situações que devem ser consideradas para remover um nó de uma árvore binária: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nó a ser removido é folha;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nó possui apenas 1 filho;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nó possui 2 filhos</a:t>
            </a:r>
          </a:p>
        </p:txBody>
      </p:sp>
    </p:spTree>
    <p:extLst>
      <p:ext uri="{BB962C8B-B14F-4D97-AF65-F5344CB8AC3E}">
        <p14:creationId xmlns:p14="http://schemas.microsoft.com/office/powerpoint/2010/main" val="421734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0" y="1336119"/>
            <a:ext cx="84581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if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null &amp;&amp;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==null)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//nó a ser removido é nó folha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 algn="l"/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info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p.dado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removeValor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p.dir,info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FA96F2-C47A-456B-A4DC-D03879B0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842" y="991345"/>
            <a:ext cx="4667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0" y="1336119"/>
            <a:ext cx="84581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if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null &amp;&amp;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==null)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//nó a ser removido é nó folha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 algn="l"/>
            <a:r>
              <a:rPr lang="pt-BR" sz="1600" b="1" dirty="0" err="1">
                <a:solidFill>
                  <a:srgbClr val="F0265D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F0265D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F0265D"/>
                </a:solidFill>
                <a:latin typeface="Consolas" panose="020B0609020204030204" pitchFamily="49" charset="0"/>
              </a:rPr>
              <a:t>info</a:t>
            </a:r>
            <a:r>
              <a:rPr lang="pt-BR" sz="1600" b="1" dirty="0">
                <a:solidFill>
                  <a:srgbClr val="F0265D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F0265D"/>
                </a:solidFill>
                <a:latin typeface="Consolas" panose="020B0609020204030204" pitchFamily="49" charset="0"/>
              </a:rPr>
              <a:t>p.dado</a:t>
            </a:r>
            <a:r>
              <a:rPr lang="pt-BR" sz="1600" b="1" dirty="0">
                <a:solidFill>
                  <a:srgbClr val="F0265D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600" b="1" dirty="0">
                <a:solidFill>
                  <a:srgbClr val="F0265D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F0265D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F0265D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F0265D"/>
                </a:solidFill>
                <a:latin typeface="Consolas" panose="020B0609020204030204" pitchFamily="49" charset="0"/>
              </a:rPr>
              <a:t>removeValor</a:t>
            </a:r>
            <a:r>
              <a:rPr lang="pt-BR" sz="1600" b="1" dirty="0">
                <a:solidFill>
                  <a:srgbClr val="F0265D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F0265D"/>
                </a:solidFill>
                <a:latin typeface="Consolas" panose="020B0609020204030204" pitchFamily="49" charset="0"/>
              </a:rPr>
              <a:t>p.dir,info</a:t>
            </a:r>
            <a:r>
              <a:rPr lang="pt-BR" sz="1600" b="1" dirty="0">
                <a:solidFill>
                  <a:srgbClr val="F0265D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F04D18-0C22-4F59-8E92-C5CE5AF0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336119"/>
            <a:ext cx="4391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9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0" y="1336119"/>
            <a:ext cx="84581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if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null &amp;&amp;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==null)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//nó a ser removido é nó folha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 algn="l"/>
            <a:r>
              <a:rPr lang="pt-BR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info</a:t>
            </a:r>
            <a:r>
              <a:rPr lang="pt-BR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p.dado</a:t>
            </a:r>
            <a:r>
              <a:rPr lang="pt-BR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p.esq</a:t>
            </a:r>
            <a:r>
              <a:rPr lang="pt-BR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removeValor</a:t>
            </a:r>
            <a:r>
              <a:rPr lang="pt-BR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p.esq,info</a:t>
            </a:r>
            <a:r>
              <a:rPr lang="pt-BR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37F047-213E-4840-A62E-F50B2128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226627"/>
            <a:ext cx="4391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6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166007" y="1305341"/>
            <a:ext cx="84581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600" b="1" dirty="0" err="1">
                <a:latin typeface="Consolas" panose="020B0609020204030204" pitchFamily="49" charset="0"/>
              </a:rPr>
              <a:t>if</a:t>
            </a:r>
            <a:r>
              <a:rPr lang="pt-BR" sz="1600" b="1" dirty="0">
                <a:latin typeface="Consolas" panose="020B0609020204030204" pitchFamily="49" charset="0"/>
              </a:rPr>
              <a:t> (p!=</a:t>
            </a:r>
            <a:r>
              <a:rPr lang="pt-BR" sz="1600" b="1" dirty="0" err="1">
                <a:latin typeface="Consolas" panose="020B0609020204030204" pitchFamily="49" charset="0"/>
              </a:rPr>
              <a:t>null</a:t>
            </a:r>
            <a:r>
              <a:rPr lang="pt-BR" sz="1600" b="1" dirty="0"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600" b="1" dirty="0"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latin typeface="Consolas" panose="020B0609020204030204" pitchFamily="49" charset="0"/>
              </a:rPr>
              <a:t>if</a:t>
            </a:r>
            <a:r>
              <a:rPr lang="pt-BR" sz="1600" b="1" dirty="0"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latin typeface="Consolas" panose="020B0609020204030204" pitchFamily="49" charset="0"/>
              </a:rPr>
              <a:t>info</a:t>
            </a:r>
            <a:r>
              <a:rPr lang="pt-BR" sz="1600" b="1" dirty="0">
                <a:latin typeface="Consolas" panose="020B0609020204030204" pitchFamily="49" charset="0"/>
              </a:rPr>
              <a:t> == </a:t>
            </a:r>
            <a:r>
              <a:rPr lang="pt-BR" sz="1600" b="1" dirty="0" err="1">
                <a:latin typeface="Consolas" panose="020B0609020204030204" pitchFamily="49" charset="0"/>
              </a:rPr>
              <a:t>p.dado</a:t>
            </a:r>
            <a:r>
              <a:rPr lang="pt-BR" sz="1600" b="1" dirty="0"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</a:rPr>
              <a:t>     if (</a:t>
            </a:r>
            <a:r>
              <a:rPr lang="en-US" sz="1600" b="1" dirty="0" err="1">
                <a:latin typeface="Consolas" panose="020B0609020204030204" pitchFamily="49" charset="0"/>
              </a:rPr>
              <a:t>p.esq</a:t>
            </a:r>
            <a:r>
              <a:rPr lang="en-US" sz="1600" b="1" dirty="0">
                <a:latin typeface="Consolas" panose="020B0609020204030204" pitchFamily="49" charset="0"/>
              </a:rPr>
              <a:t> == null &amp;&amp; </a:t>
            </a:r>
            <a:r>
              <a:rPr lang="en-US" sz="1600" b="1" dirty="0" err="1">
                <a:latin typeface="Consolas" panose="020B0609020204030204" pitchFamily="49" charset="0"/>
              </a:rPr>
              <a:t>p.dir</a:t>
            </a:r>
            <a:r>
              <a:rPr lang="en-US" sz="1600" b="1" dirty="0">
                <a:latin typeface="Consolas" panose="020B0609020204030204" pitchFamily="49" charset="0"/>
              </a:rPr>
              <a:t>==null)</a:t>
            </a:r>
          </a:p>
          <a:p>
            <a:pPr algn="l"/>
            <a:r>
              <a:rPr lang="pt-BR" sz="1600" b="1" dirty="0">
                <a:latin typeface="Consolas" panose="020B0609020204030204" pitchFamily="49" charset="0"/>
              </a:rPr>
              <a:t>         //nó a ser removido é nó folha</a:t>
            </a:r>
          </a:p>
          <a:p>
            <a:pPr algn="l"/>
            <a:r>
              <a:rPr lang="pt-BR" sz="1600" b="1" dirty="0">
                <a:latin typeface="Consolas" panose="020B0609020204030204" pitchFamily="49" charset="0"/>
              </a:rPr>
              <a:t>         </a:t>
            </a:r>
            <a:r>
              <a:rPr lang="pt-BR" sz="1600" b="1" dirty="0" err="1"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null</a:t>
            </a:r>
            <a:r>
              <a:rPr lang="pt-BR" sz="1600" b="1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FCD18A-B304-48DC-8B4D-68E2B7D0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580413"/>
            <a:ext cx="4391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1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0" y="1336119"/>
            <a:ext cx="845819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if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null &amp;&amp;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==null)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//nó a ser removido é nó folha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p.esq</a:t>
            </a:r>
            <a:r>
              <a:rPr lang="pt-BR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970462-6BE1-4CD8-BC31-F1A8A948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728249"/>
            <a:ext cx="4391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0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0" y="1336119"/>
            <a:ext cx="84581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if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null &amp;&amp;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==null)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//nó a ser removido é nó folha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 algn="l"/>
            <a:r>
              <a:rPr lang="pt-BR" sz="1600" b="1" dirty="0" err="1">
                <a:latin typeface="Consolas" panose="020B0609020204030204" pitchFamily="49" charset="0"/>
              </a:rPr>
              <a:t>if</a:t>
            </a:r>
            <a:r>
              <a:rPr lang="pt-BR" sz="1600" b="1" dirty="0"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latin typeface="Consolas" panose="020B0609020204030204" pitchFamily="49" charset="0"/>
              </a:rPr>
              <a:t>info</a:t>
            </a:r>
            <a:r>
              <a:rPr lang="pt-BR" sz="1600" b="1" dirty="0"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latin typeface="Consolas" panose="020B0609020204030204" pitchFamily="49" charset="0"/>
              </a:rPr>
              <a:t>p.dado</a:t>
            </a:r>
            <a:r>
              <a:rPr lang="pt-BR" sz="1600" b="1" dirty="0"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600" b="1" dirty="0">
                <a:solidFill>
                  <a:srgbClr val="F0265D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F0265D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F0265D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latin typeface="Consolas" panose="020B0609020204030204" pitchFamily="49" charset="0"/>
              </a:rPr>
              <a:t>= </a:t>
            </a:r>
            <a:r>
              <a:rPr lang="pt-BR" sz="1600" b="1" dirty="0" err="1">
                <a:latin typeface="Consolas" panose="020B0609020204030204" pitchFamily="49" charset="0"/>
              </a:rPr>
              <a:t>removeValor</a:t>
            </a:r>
            <a:r>
              <a:rPr lang="pt-BR" sz="1600" b="1" dirty="0"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latin typeface="Consolas" panose="020B0609020204030204" pitchFamily="49" charset="0"/>
              </a:rPr>
              <a:t>p.dir,info</a:t>
            </a:r>
            <a:r>
              <a:rPr lang="pt-BR" sz="1600" b="1" dirty="0"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DC59BB-3821-47C4-BE4E-54DD961B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336119"/>
            <a:ext cx="4391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4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47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0" y="1336119"/>
            <a:ext cx="84581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if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null &amp;&amp;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==null)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//nó a ser removido é nó folha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 algn="l"/>
            <a:r>
              <a:rPr lang="pt-BR" sz="1600" b="1" dirty="0" err="1">
                <a:latin typeface="Consolas" panose="020B0609020204030204" pitchFamily="49" charset="0"/>
              </a:rPr>
              <a:t>if</a:t>
            </a:r>
            <a:r>
              <a:rPr lang="pt-BR" sz="1600" b="1" dirty="0"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latin typeface="Consolas" panose="020B0609020204030204" pitchFamily="49" charset="0"/>
              </a:rPr>
              <a:t>info</a:t>
            </a:r>
            <a:r>
              <a:rPr lang="pt-BR" sz="1600" b="1" dirty="0"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latin typeface="Consolas" panose="020B0609020204030204" pitchFamily="49" charset="0"/>
              </a:rPr>
              <a:t>p.dado</a:t>
            </a:r>
            <a:r>
              <a:rPr lang="pt-BR" sz="1600" b="1" dirty="0"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latin typeface="Consolas" panose="020B0609020204030204" pitchFamily="49" charset="0"/>
              </a:rPr>
              <a:t>= </a:t>
            </a:r>
            <a:r>
              <a:rPr lang="pt-BR" sz="1600" b="1" dirty="0" err="1">
                <a:latin typeface="Consolas" panose="020B0609020204030204" pitchFamily="49" charset="0"/>
              </a:rPr>
              <a:t>removeValor</a:t>
            </a:r>
            <a:r>
              <a:rPr lang="pt-BR" sz="1600" b="1" dirty="0"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latin typeface="Consolas" panose="020B0609020204030204" pitchFamily="49" charset="0"/>
              </a:rPr>
              <a:t>p.dir,info</a:t>
            </a:r>
            <a:r>
              <a:rPr lang="pt-BR" sz="1600" b="1" dirty="0"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8CC56F-F830-4CFF-B2C8-9EBFD451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547812"/>
            <a:ext cx="4391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6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EEB7C-9376-4254-AAB2-5C69F88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Necessárias Para Implementar ABB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FDDEE-1859-4DBC-98DD-E7936F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EE7050-3FD2-47BD-B4ED-5DBA0F1D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A6676C-722F-4F64-AEBC-94299913B610}"/>
              </a:ext>
            </a:extLst>
          </p:cNvPr>
          <p:cNvSpPr txBox="1"/>
          <p:nvPr/>
        </p:nvSpPr>
        <p:spPr>
          <a:xfrm>
            <a:off x="764498" y="2173574"/>
            <a:ext cx="76899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Apresentação de todos os elementos </a:t>
            </a:r>
            <a:r>
              <a:rPr lang="pt-BR" sz="2400" dirty="0">
                <a:solidFill>
                  <a:srgbClr val="006600"/>
                </a:solidFill>
              </a:rPr>
              <a:t>(já implementado)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Inserção de um 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Consulta (pesquisa) por conteúdo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Remoção de um 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Contagem de elementos presentes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Entre outras...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026" name="Picture 2" descr="Letra V Dos Desenhos Animados Em Forma De Galho De árvore Com ...">
            <a:extLst>
              <a:ext uri="{FF2B5EF4-FFF2-40B4-BE49-F238E27FC236}">
                <a16:creationId xmlns:a16="http://schemas.microsoft.com/office/drawing/2014/main" id="{DE889C64-4DAB-4F66-87ED-5A619E10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64" y="2884204"/>
            <a:ext cx="2604071" cy="260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68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197427" y="1336119"/>
            <a:ext cx="8458199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(p!=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null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/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info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p.dado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removeValor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p.dir,info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8CC56F-F830-4CFF-B2C8-9EBFD451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547812"/>
            <a:ext cx="4391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3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197427" y="1336119"/>
            <a:ext cx="845819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(p!=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info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==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p.dado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 ...</a:t>
            </a:r>
          </a:p>
          <a:p>
            <a:pPr algn="l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(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p.esq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==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p.dir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...	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9E8DCF-8433-4EC3-B530-07AB9E07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699464"/>
            <a:ext cx="4391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2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45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197427" y="1336119"/>
            <a:ext cx="845819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==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...	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  <a:endParaRPr lang="pt-BR" sz="1400" b="1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8D00EE-906E-4BEF-A239-8084AAFC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51" y="1471847"/>
            <a:ext cx="4076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</a:t>
            </a:r>
            <a:r>
              <a:rPr lang="pt-BR" dirty="0">
                <a:solidFill>
                  <a:srgbClr val="0000CC"/>
                </a:solidFill>
              </a:rPr>
              <a:t>15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240958" y="1200392"/>
            <a:ext cx="845819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/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info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p.dado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p.esq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removeValor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p.esq,info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8D00EE-906E-4BEF-A239-8084AAFC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51" y="1471847"/>
            <a:ext cx="4076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</a:t>
            </a:r>
            <a:r>
              <a:rPr lang="pt-BR" dirty="0">
                <a:solidFill>
                  <a:srgbClr val="0000CC"/>
                </a:solidFill>
              </a:rPr>
              <a:t>15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240958" y="1200392"/>
            <a:ext cx="84581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...</a:t>
            </a:r>
          </a:p>
          <a:p>
            <a:pPr indent="26987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indent="719138"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ARVORE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ref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ref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aux.esq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 != </a:t>
            </a:r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)</a:t>
            </a:r>
          </a:p>
          <a:p>
            <a:pPr indent="1169988" algn="l"/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aux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aux.esq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aux.esq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ref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269875"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03ECF6-79C3-4A85-B760-0367A2B7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92" y="1381125"/>
            <a:ext cx="5128292" cy="31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7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</a:t>
            </a:r>
            <a:r>
              <a:rPr lang="pt-BR" dirty="0">
                <a:solidFill>
                  <a:srgbClr val="0000CC"/>
                </a:solidFill>
              </a:rPr>
              <a:t>15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240958" y="1200392"/>
            <a:ext cx="84581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...</a:t>
            </a:r>
          </a:p>
          <a:p>
            <a:pPr indent="26987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indent="719138"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ARVORE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ref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ref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aux.esq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!=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)</a:t>
            </a:r>
          </a:p>
          <a:p>
            <a:pPr indent="116998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aux.esq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aux.esq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ref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269875"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45D938-1A65-49C2-AA0F-FE1ABEE8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84" y="1561866"/>
            <a:ext cx="4620105" cy="27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</a:t>
            </a:r>
            <a:r>
              <a:rPr lang="pt-BR" dirty="0">
                <a:solidFill>
                  <a:srgbClr val="0000CC"/>
                </a:solidFill>
              </a:rPr>
              <a:t>15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240958" y="1200392"/>
            <a:ext cx="84581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...</a:t>
            </a:r>
          </a:p>
          <a:p>
            <a:pPr indent="26987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indent="719138"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ARVORE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ref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ref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p.dir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aux.esq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!=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)</a:t>
            </a:r>
          </a:p>
          <a:p>
            <a:pPr indent="116998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aux.esq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aux.esq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p.esq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ref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indent="269875" algn="l"/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959D2D-F157-4FC1-A18D-416FD556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057" y="1919137"/>
            <a:ext cx="5229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</a:t>
            </a:r>
            <a:r>
              <a:rPr lang="pt-BR" dirty="0">
                <a:solidFill>
                  <a:srgbClr val="0000CC"/>
                </a:solidFill>
              </a:rPr>
              <a:t>15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ECB854-279A-4181-BB2C-E52008303841}"/>
              </a:ext>
            </a:extLst>
          </p:cNvPr>
          <p:cNvSpPr txBox="1"/>
          <p:nvPr/>
        </p:nvSpPr>
        <p:spPr>
          <a:xfrm>
            <a:off x="240958" y="1200392"/>
            <a:ext cx="84581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(ARVORE p,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(p!=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p.dado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...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71913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ARVORE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aux.esq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!=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</a:p>
          <a:p>
            <a:pPr indent="71913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aux.esq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aux.esq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p.esq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ref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719138" algn="l"/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{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539750"/>
            <a:r>
              <a:rPr lang="pt-BR" sz="1600" b="1" dirty="0" err="1">
                <a:latin typeface="Consolas" panose="020B0609020204030204" pitchFamily="49" charset="0"/>
              </a:rPr>
              <a:t>if</a:t>
            </a:r>
            <a:r>
              <a:rPr lang="pt-BR" sz="1600" b="1" dirty="0"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latin typeface="Consolas" panose="020B0609020204030204" pitchFamily="49" charset="0"/>
              </a:rPr>
              <a:t>info</a:t>
            </a:r>
            <a:r>
              <a:rPr lang="pt-BR" sz="1600" b="1" dirty="0"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latin typeface="Consolas" panose="020B0609020204030204" pitchFamily="49" charset="0"/>
              </a:rPr>
              <a:t>p.dado</a:t>
            </a:r>
            <a:r>
              <a:rPr lang="pt-BR" sz="1600" b="1" dirty="0">
                <a:latin typeface="Consolas" panose="020B0609020204030204" pitchFamily="49" charset="0"/>
              </a:rPr>
              <a:t>)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p.esq</a:t>
            </a:r>
            <a:r>
              <a:rPr lang="pt-BR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latin typeface="Consolas" panose="020B0609020204030204" pitchFamily="49" charset="0"/>
              </a:rPr>
              <a:t>removeValor</a:t>
            </a:r>
            <a:r>
              <a:rPr lang="pt-BR" sz="1600" b="1" dirty="0"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latin typeface="Consolas" panose="020B0609020204030204" pitchFamily="49" charset="0"/>
              </a:rPr>
              <a:t>p.esq,info</a:t>
            </a:r>
            <a:r>
              <a:rPr lang="pt-BR" sz="1600" b="1" dirty="0"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else</a:t>
            </a:r>
            <a:endParaRPr lang="pt-B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removeValor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p.dir,info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</a:p>
          <a:p>
            <a:pPr indent="539750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indent="179388"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 p;</a:t>
            </a:r>
          </a:p>
          <a:p>
            <a:pPr algn="l"/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15A925-103E-4F37-B757-F39955BC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27" y="1003844"/>
            <a:ext cx="5153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3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62F8-9E6B-44F2-AD6F-7087621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do Nó com valor </a:t>
            </a:r>
            <a:r>
              <a:rPr lang="pt-BR" dirty="0">
                <a:solidFill>
                  <a:srgbClr val="0000CC"/>
                </a:solidFill>
              </a:rPr>
              <a:t>15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043-EC7D-4734-B04C-EA86CE0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0E7F0-366B-45F8-9D09-30C42E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481DCD-9914-47D5-8D7C-37698728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30" y="1366998"/>
            <a:ext cx="7020684" cy="35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8DD1-CA1C-49FE-9719-29F85116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para Remoção de 1 Nó da ABB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EE5D9E-C9AC-4720-9B7B-D2428F4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8ECFAD-C30B-46F1-916D-AD237D17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5C41D7-CE74-4FEC-B3D1-D6D567A09E2A}"/>
              </a:ext>
            </a:extLst>
          </p:cNvPr>
          <p:cNvSpPr txBox="1"/>
          <p:nvPr/>
        </p:nvSpPr>
        <p:spPr>
          <a:xfrm>
            <a:off x="127888" y="787065"/>
            <a:ext cx="903906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ARVORE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removeValor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(ARVORE </a:t>
            </a:r>
            <a:r>
              <a:rPr lang="pt-B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1778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indent="4445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dado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indent="6223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r>
              <a:rPr lang="pt-B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nó a ser removido é nó folha</a:t>
            </a:r>
          </a:p>
          <a:p>
            <a:pPr indent="622300" algn="l"/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6223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//se não há </a:t>
            </a:r>
            <a:r>
              <a:rPr lang="pt-BR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sub-árvore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 esquerda o ponteiro passa apontar para a </a:t>
            </a:r>
            <a:r>
              <a:rPr lang="pt-BR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sub-árvore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 direita      </a:t>
            </a:r>
          </a:p>
          <a:p>
            <a:pPr indent="622300" algn="l"/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622300" algn="l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6223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622300" algn="l"/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   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//se não há </a:t>
            </a:r>
            <a:r>
              <a:rPr lang="pt-BR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sub-árvore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 direita  o ponteiro passa apontar para a </a:t>
            </a:r>
            <a:r>
              <a:rPr lang="pt-BR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sub-árvore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 esquerda </a:t>
            </a:r>
            <a:r>
              <a:rPr lang="pt-BR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</a:p>
          <a:p>
            <a:pPr indent="10795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</a:p>
          <a:p>
            <a:pPr indent="622300" algn="l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indent="622300" algn="l"/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/*o nó a ser retirado possui </a:t>
            </a:r>
            <a:r>
              <a:rPr lang="pt-BR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sub-arvore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 esquerda e direita, então o nó que  </a:t>
            </a:r>
          </a:p>
          <a:p>
            <a:pPr indent="622300" algn="l"/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           será retirado deve-se encontrar o menor valor na </a:t>
            </a:r>
            <a:r>
              <a:rPr lang="pt-BR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sub-árvore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 á direita */</a:t>
            </a:r>
          </a:p>
          <a:p>
            <a:pPr indent="1257300" algn="l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ARVORE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ref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257300" algn="l"/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ref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257300" algn="l"/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2573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indent="1257300" algn="l"/>
            <a:r>
              <a:rPr lang="pt-BR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257300" algn="l"/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aux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2573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ref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257300" algn="l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533400" algn="l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177800" algn="l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1778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//procura dado a ser removido na ABB</a:t>
            </a:r>
          </a:p>
          <a:p>
            <a:pPr indent="4445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dado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indent="444500" algn="l"/>
            <a:r>
              <a:rPr lang="pt-BR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removeValor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esq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445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1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indent="444500" algn="l"/>
            <a:r>
              <a:rPr lang="pt-BR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removeValor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dir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info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44500" algn="l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177800" algn="l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177800" algn="l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77800" algn="l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3696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Inserção de um Elemento na ABB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02847" y="3357521"/>
            <a:ext cx="7135318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public ARVORE 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(ARVORE p, int info)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// 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insere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elemento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uma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 ABB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if (p == null)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	p = new ARVORE();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p.dado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 = info;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p.esq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p.dir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else if (info &lt; 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p.dado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p.esq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 (p.esq, info);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     else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p.dir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(p.dir, info);	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return p;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BA505C2-4105-423A-9C80-EB0DAC200546}"/>
              </a:ext>
            </a:extLst>
          </p:cNvPr>
          <p:cNvGrpSpPr/>
          <p:nvPr/>
        </p:nvGrpSpPr>
        <p:grpSpPr>
          <a:xfrm>
            <a:off x="2842007" y="795476"/>
            <a:ext cx="3357797" cy="2535271"/>
            <a:chOff x="5993184" y="1516739"/>
            <a:chExt cx="3045885" cy="311715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89B152A-911E-4EE4-A860-7DF758069D08}"/>
                </a:ext>
              </a:extLst>
            </p:cNvPr>
            <p:cNvSpPr/>
            <p:nvPr/>
          </p:nvSpPr>
          <p:spPr>
            <a:xfrm>
              <a:off x="5993184" y="1516739"/>
              <a:ext cx="3045885" cy="3117155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0000CC"/>
                  </a:solidFill>
                </a:ln>
              </a:endParaRPr>
            </a:p>
          </p:txBody>
        </p:sp>
        <p:grpSp>
          <p:nvGrpSpPr>
            <p:cNvPr id="6" name="Group 41">
              <a:extLst>
                <a:ext uri="{FF2B5EF4-FFF2-40B4-BE49-F238E27FC236}">
                  <a16:creationId xmlns:a16="http://schemas.microsoft.com/office/drawing/2014/main" id="{305052C4-194B-4FF7-89C7-36E6328FA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3184" y="1778369"/>
              <a:ext cx="2884602" cy="2587780"/>
              <a:chOff x="1152" y="432"/>
              <a:chExt cx="3840" cy="2614"/>
            </a:xfrm>
            <a:noFill/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D20B1AA0-9C98-4CC3-AAE7-43AE83F5E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432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6</a:t>
                </a:r>
              </a:p>
            </p:txBody>
          </p:sp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E9B76DF3-1D3E-431F-9F57-92743677A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309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79CD66F3-41D0-49C0-A84A-2DADA0CF1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09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10</a:t>
                </a:r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6648084C-A373-4519-8A35-C43FBF092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422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7</a:t>
                </a:r>
              </a:p>
            </p:txBody>
          </p:sp>
          <p:sp>
            <p:nvSpPr>
              <p:cNvPr id="11" name="Line 30">
                <a:extLst>
                  <a:ext uri="{FF2B5EF4-FFF2-40B4-BE49-F238E27FC236}">
                    <a16:creationId xmlns:a16="http://schemas.microsoft.com/office/drawing/2014/main" id="{9491288D-1444-4442-BFF2-C21D6C43D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960"/>
                <a:ext cx="1152" cy="33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200"/>
              </a:p>
            </p:txBody>
          </p:sp>
          <p:sp>
            <p:nvSpPr>
              <p:cNvPr id="12" name="Line 31">
                <a:extLst>
                  <a:ext uri="{FF2B5EF4-FFF2-40B4-BE49-F238E27FC236}">
                    <a16:creationId xmlns:a16="http://schemas.microsoft.com/office/drawing/2014/main" id="{E880BC31-9B57-4D3D-96C8-BC6C9575C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960"/>
                <a:ext cx="1344" cy="33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200"/>
              </a:p>
            </p:txBody>
          </p:sp>
          <p:sp>
            <p:nvSpPr>
              <p:cNvPr id="13" name="Line 39">
                <a:extLst>
                  <a:ext uri="{FF2B5EF4-FFF2-40B4-BE49-F238E27FC236}">
                    <a16:creationId xmlns:a16="http://schemas.microsoft.com/office/drawing/2014/main" id="{E0F7FFBD-7B25-4F49-ADA2-B56359B73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1920"/>
                <a:ext cx="672" cy="48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200"/>
              </a:p>
            </p:txBody>
          </p:sp>
        </p:grpSp>
      </p:grp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21C9B816-CC33-44AB-966A-6CC95A87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 altLang="en-US"/>
              <a:t>Códigos de Alta Performance     Profa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A09B-543A-4A23-8F72-67CF88139CF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135" y="1022230"/>
            <a:ext cx="8674443" cy="4813540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CC3300"/>
              </a:buClr>
              <a:buSzPct val="80000"/>
              <a:buFont typeface="+mj-lt"/>
              <a:buAutoNum type="arabicPeriod" startAt="4"/>
            </a:pPr>
            <a:r>
              <a:rPr lang="pt-BR" sz="2400" dirty="0"/>
              <a:t>Elabore o método </a:t>
            </a:r>
            <a:r>
              <a:rPr lang="pt-BR" sz="2400" b="1" dirty="0" err="1"/>
              <a:t>maximo</a:t>
            </a:r>
            <a:r>
              <a:rPr lang="pt-BR" sz="2400" b="1" dirty="0"/>
              <a:t>()</a:t>
            </a:r>
            <a:r>
              <a:rPr lang="pt-BR" sz="2400" dirty="0"/>
              <a:t> que retorna o maior valor armazenado em uma ABB que armazena números inteiros.</a:t>
            </a:r>
          </a:p>
          <a:p>
            <a:pPr marL="571500" indent="-571500">
              <a:buClr>
                <a:srgbClr val="CC3300"/>
              </a:buClr>
              <a:buSzPct val="80000"/>
              <a:buFont typeface="+mj-lt"/>
              <a:buAutoNum type="arabicPeriod" startAt="4"/>
            </a:pPr>
            <a:r>
              <a:rPr lang="pt-BR" sz="2400" dirty="0"/>
              <a:t>Elabore o método </a:t>
            </a:r>
            <a:r>
              <a:rPr lang="pt-BR" sz="2400" b="1" dirty="0" err="1"/>
              <a:t>minimo</a:t>
            </a:r>
            <a:r>
              <a:rPr lang="pt-BR" sz="2400" b="1" dirty="0"/>
              <a:t>()</a:t>
            </a:r>
            <a:r>
              <a:rPr lang="pt-BR" sz="2400" dirty="0"/>
              <a:t> que retorna o menor valor armazenado em uma ABB que armazena números inteiros.</a:t>
            </a:r>
          </a:p>
          <a:p>
            <a:pPr marL="571500" indent="-571500">
              <a:buClr>
                <a:srgbClr val="CC3300"/>
              </a:buClr>
              <a:buSzPct val="80000"/>
              <a:buFont typeface="+mj-lt"/>
              <a:buAutoNum type="arabicPeriod" startAt="4"/>
            </a:pPr>
            <a:r>
              <a:rPr lang="pt-BR" sz="2400" dirty="0"/>
              <a:t>Construa um programa que crie uma ABB para armazenar valores inteiros e que possua um menu com as seguintes opções:</a:t>
            </a:r>
          </a:p>
          <a:p>
            <a:pPr marL="971550" lvl="1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1600" dirty="0"/>
              <a:t>Insere 1 valor na ABB;</a:t>
            </a:r>
          </a:p>
          <a:p>
            <a:pPr marL="971550" lvl="1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1600" dirty="0"/>
              <a:t>Apresenta em ordem os elementos da ABB;</a:t>
            </a:r>
          </a:p>
          <a:p>
            <a:pPr marL="971550" lvl="1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1600" dirty="0"/>
              <a:t>Consulta se um valor está presente na ABB;</a:t>
            </a:r>
          </a:p>
          <a:p>
            <a:pPr marL="971550" lvl="1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1600" dirty="0"/>
              <a:t>Apresenta o intervalo de valores (maior e menor) presentes na ABB;</a:t>
            </a:r>
          </a:p>
          <a:p>
            <a:pPr marL="971550" lvl="1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1600" dirty="0"/>
              <a:t>Remove um nó escolhido pelo seu valor.</a:t>
            </a:r>
          </a:p>
          <a:p>
            <a:pPr marL="971550" lvl="1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r>
              <a:rPr lang="pt-BR" sz="1600" dirty="0"/>
              <a:t>Sair </a:t>
            </a:r>
            <a:r>
              <a:rPr lang="pt-BR" sz="1600"/>
              <a:t>do programa.</a:t>
            </a:r>
          </a:p>
          <a:p>
            <a:pPr marL="400050" lvl="1" indent="0">
              <a:buClr>
                <a:srgbClr val="CC3300"/>
              </a:buClr>
              <a:buSzPct val="80000"/>
              <a:buNone/>
            </a:pPr>
            <a:endParaRPr lang="pt-BR" sz="1600" dirty="0"/>
          </a:p>
          <a:p>
            <a:pPr marL="571500" indent="-571500">
              <a:buClr>
                <a:srgbClr val="CC3300"/>
              </a:buClr>
              <a:buSzPct val="8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9588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69558" y="1155940"/>
            <a:ext cx="82172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000" dirty="0"/>
              <a:t>ASCÊNCIO, </a:t>
            </a:r>
            <a:r>
              <a:rPr lang="pt-BR" sz="2000" dirty="0" err="1"/>
              <a:t>A.F.</a:t>
            </a:r>
            <a:r>
              <a:rPr lang="pt-BR" sz="2000" dirty="0"/>
              <a:t>G; ARAUJO, </a:t>
            </a:r>
            <a:r>
              <a:rPr lang="pt-BR" sz="2000" dirty="0" err="1"/>
              <a:t>G.S.</a:t>
            </a:r>
            <a:r>
              <a:rPr lang="pt-BR" sz="2000" dirty="0"/>
              <a:t> </a:t>
            </a:r>
            <a:r>
              <a:rPr lang="pt-BR" sz="2000" b="1" dirty="0"/>
              <a:t>Estruturas de Dados: Algoritmos, Análise de Complexidade e Implementações em JAVA e C/C++. São Paulo, </a:t>
            </a:r>
            <a:r>
              <a:rPr lang="pt-BR" sz="2000" b="1" dirty="0" err="1"/>
              <a:t>Ed.</a:t>
            </a:r>
            <a:r>
              <a:rPr lang="pt-BR" sz="2000" b="1" dirty="0"/>
              <a:t>Pearson </a:t>
            </a:r>
            <a:r>
              <a:rPr lang="pt-BR" sz="2000" b="1" dirty="0" err="1"/>
              <a:t>Prentice</a:t>
            </a:r>
            <a:r>
              <a:rPr lang="pt-BR" sz="2000" b="1" dirty="0"/>
              <a:t> Hall, 2010.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/>
              <a:t>TENEMBAUM</a:t>
            </a:r>
            <a:r>
              <a:rPr lang="pt-BR" sz="2000" dirty="0"/>
              <a:t>, A.M </a:t>
            </a:r>
            <a:r>
              <a:rPr lang="pt-BR" sz="2000" dirty="0" err="1"/>
              <a:t>et</a:t>
            </a:r>
            <a:r>
              <a:rPr lang="pt-BR" sz="2000" dirty="0"/>
              <a:t> al.; </a:t>
            </a:r>
            <a:r>
              <a:rPr lang="pt-BR" sz="2000" b="1" dirty="0"/>
              <a:t>Estruturas de Dados usando C. </a:t>
            </a:r>
            <a:r>
              <a:rPr lang="pt-BR" sz="2000" b="1" dirty="0" err="1"/>
              <a:t>Makron</a:t>
            </a:r>
            <a:r>
              <a:rPr lang="pt-BR" sz="2000" b="1" dirty="0"/>
              <a:t> Books </a:t>
            </a:r>
            <a:r>
              <a:rPr lang="pt-BR" sz="2000" b="1" dirty="0" err="1"/>
              <a:t>Ltda</a:t>
            </a:r>
            <a:r>
              <a:rPr lang="pt-BR" sz="2000" b="1" dirty="0"/>
              <a:t>, 1995.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 dirty="0"/>
              <a:t>DEITEL, P; J.; </a:t>
            </a:r>
            <a:r>
              <a:rPr lang="pt-BR" sz="2000" dirty="0" err="1"/>
              <a:t>Deitel</a:t>
            </a:r>
            <a:r>
              <a:rPr lang="pt-BR" sz="2000" dirty="0"/>
              <a:t>, </a:t>
            </a:r>
            <a:r>
              <a:rPr lang="pt-BR" sz="2000" dirty="0" err="1"/>
              <a:t>H.M.</a:t>
            </a:r>
            <a:r>
              <a:rPr lang="pt-BR" sz="2000" dirty="0"/>
              <a:t>, </a:t>
            </a:r>
            <a:r>
              <a:rPr lang="pt-BR" sz="2000" b="1" dirty="0"/>
              <a:t>Java: como programar - 8ª edição, São Paulo, </a:t>
            </a:r>
            <a:r>
              <a:rPr lang="pt-BR" sz="2000" b="1" dirty="0" err="1"/>
              <a:t>Ed.</a:t>
            </a:r>
            <a:r>
              <a:rPr lang="pt-BR" sz="2000" b="1" dirty="0"/>
              <a:t>Pearson </a:t>
            </a:r>
            <a:r>
              <a:rPr lang="pt-BR" sz="2000" b="1" dirty="0" err="1"/>
              <a:t>Prentice</a:t>
            </a:r>
            <a:r>
              <a:rPr lang="pt-BR" sz="2000" b="1" dirty="0"/>
              <a:t> Hall, 2010.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7759752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pt-BR" sz="2000">
                <a:solidFill>
                  <a:schemeClr val="bg1"/>
                </a:solidFill>
                <a:latin typeface="Gotham-Bold"/>
                <a:cs typeface="Gotham-Bold"/>
              </a:rPr>
              <a:t>© 2022</a:t>
            </a: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 err="1">
                <a:solidFill>
                  <a:schemeClr val="bg1"/>
                </a:solidFill>
                <a:latin typeface="Gotham-Bold"/>
                <a:cs typeface="Gotham-Bold"/>
              </a:rPr>
              <a:t>Profa</a:t>
            </a: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 Patrícia Magna</a:t>
            </a:r>
          </a:p>
          <a:p>
            <a:pPr>
              <a:defRPr/>
            </a:pP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Todos direitos reservados. Reprodução ou divulgação total ou parcial deste documento é expressamente proibido sem o consentimento formal, por escrito, dos professores.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557072" cy="365125"/>
          </a:xfrm>
        </p:spPr>
        <p:txBody>
          <a:bodyPr/>
          <a:lstStyle/>
          <a:p>
            <a:r>
              <a:rPr lang="pt-BR"/>
              <a:t>Códigos de Alta Performance     Profa Patrícia Magna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Nó com valor 5 na ABB em JAVA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6814" y="1304990"/>
            <a:ext cx="5861116" cy="330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public ARVORE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(ARVORE p, int info)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//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insere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elemento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uma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ABB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if (</a:t>
            </a:r>
            <a:r>
              <a:rPr lang="en-US" sz="1500" b="1" dirty="0">
                <a:solidFill>
                  <a:srgbClr val="006600"/>
                </a:solidFill>
                <a:latin typeface="Consolas" pitchFamily="49" charset="0"/>
              </a:rPr>
              <a:t>p 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== null)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 = new ARVORE();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= info;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p.esq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p.dir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else if (info &lt; </a:t>
            </a:r>
            <a:r>
              <a:rPr lang="en-US" sz="1500" b="1" dirty="0" err="1">
                <a:solidFill>
                  <a:srgbClr val="0066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p.esq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lang="en-US" sz="1500" b="1" dirty="0">
                <a:solidFill>
                  <a:srgbClr val="006600"/>
                </a:solidFill>
                <a:latin typeface="Consolas" pitchFamily="49" charset="0"/>
              </a:rPr>
              <a:t>p.esq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, info);</a:t>
            </a:r>
            <a:endParaRPr lang="en-US" sz="1400" b="1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     else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(p.dir, info);	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return p;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74B9B9B-9C14-40F4-A2E5-083F6CF0BB97}"/>
              </a:ext>
            </a:extLst>
          </p:cNvPr>
          <p:cNvGrpSpPr/>
          <p:nvPr/>
        </p:nvGrpSpPr>
        <p:grpSpPr>
          <a:xfrm>
            <a:off x="5993184" y="1516739"/>
            <a:ext cx="3045885" cy="3117155"/>
            <a:chOff x="5993184" y="1516739"/>
            <a:chExt cx="3045885" cy="3117155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A6E22F6-9CA3-443B-A371-A2F1875A66B1}"/>
                </a:ext>
              </a:extLst>
            </p:cNvPr>
            <p:cNvSpPr/>
            <p:nvPr/>
          </p:nvSpPr>
          <p:spPr>
            <a:xfrm>
              <a:off x="5993184" y="1516739"/>
              <a:ext cx="3045885" cy="3117155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0000CC"/>
                  </a:solidFill>
                </a:ln>
              </a:endParaRPr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5993184" y="1778369"/>
              <a:ext cx="2884602" cy="2587780"/>
              <a:chOff x="1152" y="432"/>
              <a:chExt cx="3840" cy="2614"/>
            </a:xfrm>
            <a:noFill/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2640" y="432"/>
                <a:ext cx="720" cy="62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6</a:t>
                </a:r>
              </a:p>
            </p:txBody>
          </p:sp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1152" y="1309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4272" y="1309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10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3600" y="2422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7</a:t>
                </a:r>
              </a:p>
            </p:txBody>
          </p:sp>
          <p:sp>
            <p:nvSpPr>
              <p:cNvPr id="9" name="Line 30"/>
              <p:cNvSpPr>
                <a:spLocks noChangeShapeType="1"/>
              </p:cNvSpPr>
              <p:nvPr/>
            </p:nvSpPr>
            <p:spPr bwMode="auto">
              <a:xfrm flipH="1">
                <a:off x="1536" y="960"/>
                <a:ext cx="1152" cy="33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200"/>
              </a:p>
            </p:txBody>
          </p:sp>
          <p:sp>
            <p:nvSpPr>
              <p:cNvPr id="10" name="Line 31"/>
              <p:cNvSpPr>
                <a:spLocks noChangeShapeType="1"/>
              </p:cNvSpPr>
              <p:nvPr/>
            </p:nvSpPr>
            <p:spPr bwMode="auto">
              <a:xfrm>
                <a:off x="3264" y="960"/>
                <a:ext cx="1344" cy="33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200"/>
              </a:p>
            </p:txBody>
          </p:sp>
          <p:sp>
            <p:nvSpPr>
              <p:cNvPr id="11" name="Line 39"/>
              <p:cNvSpPr>
                <a:spLocks noChangeShapeType="1"/>
              </p:cNvSpPr>
              <p:nvPr/>
            </p:nvSpPr>
            <p:spPr bwMode="auto">
              <a:xfrm flipH="1">
                <a:off x="3984" y="1920"/>
                <a:ext cx="672" cy="48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200"/>
              </a:p>
            </p:txBody>
          </p:sp>
        </p:grpSp>
      </p:grpSp>
      <p:cxnSp>
        <p:nvCxnSpPr>
          <p:cNvPr id="13" name="Conector de seta reta 12"/>
          <p:cNvCxnSpPr>
            <a:endCxn id="5" idx="0"/>
          </p:cNvCxnSpPr>
          <p:nvPr/>
        </p:nvCxnSpPr>
        <p:spPr>
          <a:xfrm rot="5400000">
            <a:off x="7210481" y="1595784"/>
            <a:ext cx="353504" cy="11667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5400000">
            <a:off x="4747433" y="1290533"/>
            <a:ext cx="360575" cy="261594"/>
          </a:xfrm>
          <a:prstGeom prst="line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662534" y="1536358"/>
            <a:ext cx="40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66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5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7D4545F-6DA3-4300-AB20-355BDE48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9ABA8D62-1413-4A06-A778-F2408A45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4A647DE-5041-4737-8200-0CD3180B3215}"/>
              </a:ext>
            </a:extLst>
          </p:cNvPr>
          <p:cNvSpPr/>
          <p:nvPr/>
        </p:nvSpPr>
        <p:spPr>
          <a:xfrm>
            <a:off x="5934442" y="2299832"/>
            <a:ext cx="3045885" cy="311715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ABB em JAVA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3673" y="1328896"/>
            <a:ext cx="5861116" cy="33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public ARVORE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(ARVORE p, int info)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//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insere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elemento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uma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ABB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if (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== null)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 = new ARVORE();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= info;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p.esq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p.dir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else if (info &lt;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p.esq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(p.esq, info);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     else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p.dir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</a:rPr>
              <a:t>p.dir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info);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return p;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016658" y="2681337"/>
            <a:ext cx="2884602" cy="2587780"/>
            <a:chOff x="1152" y="432"/>
            <a:chExt cx="3840" cy="2614"/>
          </a:xfrm>
          <a:noFill/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640" y="432"/>
              <a:ext cx="720" cy="62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pt-BR" sz="2400" b="1" dirty="0">
                  <a:solidFill>
                    <a:srgbClr val="FFFF00"/>
                  </a:solidFill>
                  <a:latin typeface="Arial Narrow" pitchFamily="34" charset="0"/>
                </a:rPr>
                <a:t>6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152" y="1309"/>
              <a:ext cx="720" cy="6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pt-BR" sz="2400" b="1" dirty="0">
                  <a:solidFill>
                    <a:srgbClr val="FFFF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272" y="1309"/>
              <a:ext cx="720" cy="62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pt-BR" sz="2400" b="1" dirty="0">
                  <a:solidFill>
                    <a:srgbClr val="FFFF00"/>
                  </a:solidFill>
                  <a:latin typeface="Arial Narrow" pitchFamily="34" charset="0"/>
                </a:rPr>
                <a:t>10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00" y="2422"/>
              <a:ext cx="720" cy="62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pt-BR" sz="2400" b="1" dirty="0">
                  <a:solidFill>
                    <a:srgbClr val="FFFF00"/>
                  </a:solidFill>
                  <a:latin typeface="Arial Narrow" pitchFamily="34" charset="0"/>
                </a:rPr>
                <a:t>7</a:t>
              </a:r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3360" y="816"/>
              <a:ext cx="1248" cy="48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 sz="1200"/>
            </a:p>
          </p:txBody>
        </p:sp>
        <p:sp>
          <p:nvSpPr>
            <p:cNvPr id="11" name="Line 39"/>
            <p:cNvSpPr>
              <a:spLocks noChangeShapeType="1"/>
            </p:cNvSpPr>
            <p:nvPr/>
          </p:nvSpPr>
          <p:spPr bwMode="auto">
            <a:xfrm flipH="1">
              <a:off x="3984" y="1920"/>
              <a:ext cx="672" cy="48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 sz="1200"/>
            </a:p>
          </p:txBody>
        </p:sp>
      </p:grpSp>
      <p:cxnSp>
        <p:nvCxnSpPr>
          <p:cNvPr id="13" name="Conector de seta reta 12"/>
          <p:cNvCxnSpPr>
            <a:endCxn id="5" idx="0"/>
          </p:cNvCxnSpPr>
          <p:nvPr/>
        </p:nvCxnSpPr>
        <p:spPr>
          <a:xfrm rot="5400000">
            <a:off x="7233955" y="2498752"/>
            <a:ext cx="353504" cy="11667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2"/>
          </p:cNvCxnSpPr>
          <p:nvPr/>
        </p:nvCxnSpPr>
        <p:spPr>
          <a:xfrm rot="10800000" flipV="1">
            <a:off x="6299464" y="2990207"/>
            <a:ext cx="834979" cy="603173"/>
          </a:xfrm>
          <a:prstGeom prst="line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014E52E-C4A3-40D7-8E4C-C7F62F5B6142}"/>
              </a:ext>
            </a:extLst>
          </p:cNvPr>
          <p:cNvGrpSpPr/>
          <p:nvPr/>
        </p:nvGrpSpPr>
        <p:grpSpPr>
          <a:xfrm>
            <a:off x="4880322" y="1351979"/>
            <a:ext cx="261595" cy="751012"/>
            <a:chOff x="4880322" y="1351979"/>
            <a:chExt cx="261595" cy="751012"/>
          </a:xfrm>
        </p:grpSpPr>
        <p:sp>
          <p:nvSpPr>
            <p:cNvPr id="19" name="CaixaDeTexto 18"/>
            <p:cNvSpPr txBox="1"/>
            <p:nvPr/>
          </p:nvSpPr>
          <p:spPr>
            <a:xfrm>
              <a:off x="4880322" y="1764437"/>
              <a:ext cx="254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5" name="Conector reto 14"/>
            <p:cNvCxnSpPr/>
            <p:nvPr/>
          </p:nvCxnSpPr>
          <p:spPr>
            <a:xfrm rot="5400000">
              <a:off x="4830832" y="1401470"/>
              <a:ext cx="360575" cy="261594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9EAC934-CA5F-459C-9C11-14371853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089BE8BA-4C58-48E0-AF76-A3DE9C6F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7B9BA71-1C9A-46E8-90B3-F5BF35D841DF}"/>
              </a:ext>
            </a:extLst>
          </p:cNvPr>
          <p:cNvSpPr/>
          <p:nvPr/>
        </p:nvSpPr>
        <p:spPr>
          <a:xfrm>
            <a:off x="5965168" y="2025557"/>
            <a:ext cx="3045885" cy="344907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Nó com valor 5 na ABB em JAVA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256253" y="2658493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6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126451" y="3606884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8470190" y="3606884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10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965385" y="4708720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7</a:t>
            </a: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7797116" y="3118829"/>
            <a:ext cx="925477" cy="475185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 sz="1200"/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 flipH="1">
            <a:off x="8253845" y="4211755"/>
            <a:ext cx="504805" cy="475185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 sz="1200"/>
          </a:p>
        </p:txBody>
      </p:sp>
      <p:cxnSp>
        <p:nvCxnSpPr>
          <p:cNvPr id="13" name="Conector de seta reta 12"/>
          <p:cNvCxnSpPr>
            <a:endCxn id="5" idx="0"/>
          </p:cNvCxnSpPr>
          <p:nvPr/>
        </p:nvCxnSpPr>
        <p:spPr>
          <a:xfrm rot="5400000">
            <a:off x="7355416" y="2475584"/>
            <a:ext cx="353504" cy="11667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2"/>
          </p:cNvCxnSpPr>
          <p:nvPr/>
        </p:nvCxnSpPr>
        <p:spPr>
          <a:xfrm rot="10800000" flipV="1">
            <a:off x="6420925" y="2967039"/>
            <a:ext cx="834979" cy="603173"/>
          </a:xfrm>
          <a:prstGeom prst="line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 flipH="1">
            <a:off x="4870565" y="1702392"/>
            <a:ext cx="238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rgbClr val="9966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5</a:t>
            </a:r>
          </a:p>
        </p:txBody>
      </p:sp>
      <p:cxnSp>
        <p:nvCxnSpPr>
          <p:cNvPr id="15" name="Conector reto 14"/>
          <p:cNvCxnSpPr/>
          <p:nvPr/>
        </p:nvCxnSpPr>
        <p:spPr>
          <a:xfrm rot="5400000">
            <a:off x="5059334" y="1467774"/>
            <a:ext cx="360575" cy="261594"/>
          </a:xfrm>
          <a:prstGeom prst="line">
            <a:avLst/>
          </a:prstGeom>
          <a:ln w="28575">
            <a:solidFill>
              <a:srgbClr val="99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6695542" y="4079503"/>
            <a:ext cx="381785" cy="444236"/>
            <a:chOff x="8719794" y="4102234"/>
            <a:chExt cx="509047" cy="592314"/>
          </a:xfrm>
        </p:grpSpPr>
        <p:cxnSp>
          <p:nvCxnSpPr>
            <p:cNvPr id="16" name="Conector de seta reta 15"/>
            <p:cNvCxnSpPr/>
            <p:nvPr/>
          </p:nvCxnSpPr>
          <p:spPr>
            <a:xfrm rot="16200000" flipH="1">
              <a:off x="8608246" y="4224783"/>
              <a:ext cx="394352" cy="149253"/>
            </a:xfrm>
            <a:prstGeom prst="straightConnector1">
              <a:avLst/>
            </a:prstGeom>
            <a:ln w="28575">
              <a:solidFill>
                <a:srgbClr val="99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8719794" y="4515439"/>
              <a:ext cx="509047" cy="18854"/>
            </a:xfrm>
            <a:prstGeom prst="line">
              <a:avLst/>
            </a:prstGeom>
            <a:ln w="1905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V="1">
              <a:off x="8814062" y="4685122"/>
              <a:ext cx="348792" cy="9426"/>
            </a:xfrm>
            <a:prstGeom prst="line">
              <a:avLst/>
            </a:prstGeom>
            <a:ln w="1905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00C20A9D-61E4-4D9F-8C16-075FCCED9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57" y="1553589"/>
            <a:ext cx="5861116" cy="330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public ARVORE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(ARVORE p, int info)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//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insere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elemento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uma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ABB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if </a:t>
            </a: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1600" b="1" dirty="0">
                <a:solidFill>
                  <a:srgbClr val="9966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 </a:t>
            </a: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== null) 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p = new ARVORE();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p.dado</a:t>
            </a: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 = info;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p.esq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p.dir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else if (info &lt; </a:t>
            </a:r>
            <a:r>
              <a:rPr lang="en-US" sz="1500" dirty="0" err="1">
                <a:latin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</a:rPr>
              <a:t>) 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</a:rPr>
              <a:t>p.esq</a:t>
            </a:r>
            <a:r>
              <a:rPr lang="en-US" sz="1500" dirty="0">
                <a:latin typeface="Consolas" pitchFamily="49" charset="0"/>
              </a:rPr>
              <a:t>= </a:t>
            </a:r>
            <a:r>
              <a:rPr lang="en-US" sz="1500" dirty="0" err="1">
                <a:latin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</a:rPr>
              <a:t> (p.esq, info);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     else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</a:rPr>
              <a:t>p.dir</a:t>
            </a:r>
            <a:r>
              <a:rPr lang="en-US" sz="1500" dirty="0">
                <a:latin typeface="Consolas" pitchFamily="49" charset="0"/>
              </a:rPr>
              <a:t>=</a:t>
            </a:r>
            <a:r>
              <a:rPr lang="en-US" sz="1500" dirty="0" err="1">
                <a:latin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</a:rPr>
              <a:t>(</a:t>
            </a:r>
            <a:r>
              <a:rPr lang="en-US" sz="1500" dirty="0" err="1">
                <a:latin typeface="Consolas" pitchFamily="49" charset="0"/>
              </a:rPr>
              <a:t>p.dir</a:t>
            </a:r>
            <a:r>
              <a:rPr lang="en-US" sz="1500" dirty="0">
                <a:latin typeface="Consolas" pitchFamily="49" charset="0"/>
              </a:rPr>
              <a:t>, info);	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return p;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590005-891A-4055-86C6-40F59278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176B1160-D7FC-4D7C-B824-0B867BBB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7B9BA71-1C9A-46E8-90B3-F5BF35D841DF}"/>
              </a:ext>
            </a:extLst>
          </p:cNvPr>
          <p:cNvSpPr/>
          <p:nvPr/>
        </p:nvSpPr>
        <p:spPr>
          <a:xfrm>
            <a:off x="5965168" y="2132541"/>
            <a:ext cx="3045885" cy="344907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Nó com valor 5 na ABB em JAVA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256253" y="2658493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6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126451" y="3606884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8470190" y="3606884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10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765466" y="4686940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5</a:t>
            </a: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7797116" y="3118829"/>
            <a:ext cx="925477" cy="475185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 sz="1200"/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 flipH="1">
            <a:off x="8253845" y="4211755"/>
            <a:ext cx="504805" cy="475185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 sz="1200"/>
          </a:p>
        </p:txBody>
      </p:sp>
      <p:cxnSp>
        <p:nvCxnSpPr>
          <p:cNvPr id="13" name="Conector de seta reta 12"/>
          <p:cNvCxnSpPr>
            <a:endCxn id="5" idx="0"/>
          </p:cNvCxnSpPr>
          <p:nvPr/>
        </p:nvCxnSpPr>
        <p:spPr>
          <a:xfrm rot="5400000">
            <a:off x="7355416" y="2475584"/>
            <a:ext cx="353504" cy="11667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2"/>
          </p:cNvCxnSpPr>
          <p:nvPr/>
        </p:nvCxnSpPr>
        <p:spPr>
          <a:xfrm rot="10800000" flipV="1">
            <a:off x="6420925" y="2967039"/>
            <a:ext cx="834979" cy="603173"/>
          </a:xfrm>
          <a:prstGeom prst="line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 flipH="1">
            <a:off x="4870565" y="1702392"/>
            <a:ext cx="238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rgbClr val="9966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5</a:t>
            </a:r>
          </a:p>
        </p:txBody>
      </p:sp>
      <p:cxnSp>
        <p:nvCxnSpPr>
          <p:cNvPr id="15" name="Conector reto 14"/>
          <p:cNvCxnSpPr/>
          <p:nvPr/>
        </p:nvCxnSpPr>
        <p:spPr>
          <a:xfrm rot="5400000">
            <a:off x="5059334" y="1467774"/>
            <a:ext cx="360575" cy="261594"/>
          </a:xfrm>
          <a:prstGeom prst="line">
            <a:avLst/>
          </a:prstGeom>
          <a:ln w="28575">
            <a:solidFill>
              <a:srgbClr val="99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16200000" flipH="1">
            <a:off x="6785630" y="4447332"/>
            <a:ext cx="332494" cy="148009"/>
          </a:xfrm>
          <a:prstGeom prst="straightConnector1">
            <a:avLst/>
          </a:prstGeom>
          <a:ln w="28575">
            <a:solidFill>
              <a:srgbClr val="99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0C20A9D-61E4-4D9F-8C16-075FCCED9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57" y="1507423"/>
            <a:ext cx="5861116" cy="339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public ARVORE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(ARVORE p, int info)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//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insere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elemento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uma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ABB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if (</a:t>
            </a:r>
            <a:r>
              <a:rPr lang="en-US" sz="1600" b="1" dirty="0">
                <a:solidFill>
                  <a:srgbClr val="9966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 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== null)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600" b="1" dirty="0">
                <a:solidFill>
                  <a:srgbClr val="996600"/>
                </a:solidFill>
                <a:latin typeface="Consolas" pitchFamily="49" charset="0"/>
              </a:rPr>
              <a:t>p = new ARVORE();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6600"/>
                </a:solidFill>
                <a:latin typeface="Consolas" pitchFamily="49" charset="0"/>
              </a:rPr>
              <a:t>		</a:t>
            </a:r>
            <a:r>
              <a:rPr lang="en-US" sz="1600" b="1" dirty="0" err="1">
                <a:solidFill>
                  <a:srgbClr val="996600"/>
                </a:solidFill>
                <a:latin typeface="Consolas" pitchFamily="49" charset="0"/>
              </a:rPr>
              <a:t>p.dado</a:t>
            </a:r>
            <a:r>
              <a:rPr lang="en-US" sz="1600" b="1" dirty="0">
                <a:solidFill>
                  <a:srgbClr val="996600"/>
                </a:solidFill>
                <a:latin typeface="Consolas" pitchFamily="49" charset="0"/>
              </a:rPr>
              <a:t> = info;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6600"/>
                </a:solidFill>
                <a:latin typeface="Consolas" pitchFamily="49" charset="0"/>
              </a:rPr>
              <a:t>		p.esq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6600"/>
                </a:solidFill>
                <a:latin typeface="Consolas" pitchFamily="49" charset="0"/>
              </a:rPr>
              <a:t>		p.dir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else if (info &lt; </a:t>
            </a:r>
            <a:r>
              <a:rPr lang="en-US" sz="1500" dirty="0" err="1">
                <a:latin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</a:rPr>
              <a:t>) 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</a:rPr>
              <a:t>p.esq</a:t>
            </a:r>
            <a:r>
              <a:rPr lang="en-US" sz="1500" dirty="0">
                <a:latin typeface="Consolas" pitchFamily="49" charset="0"/>
              </a:rPr>
              <a:t>= </a:t>
            </a:r>
            <a:r>
              <a:rPr lang="en-US" sz="1500" dirty="0" err="1">
                <a:latin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</a:rPr>
              <a:t> (p.esq, info);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     else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</a:rPr>
              <a:t>p.dir</a:t>
            </a:r>
            <a:r>
              <a:rPr lang="en-US" sz="1500" dirty="0">
                <a:latin typeface="Consolas" pitchFamily="49" charset="0"/>
              </a:rPr>
              <a:t>=</a:t>
            </a:r>
            <a:r>
              <a:rPr lang="en-US" sz="1500" dirty="0" err="1">
                <a:latin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</a:rPr>
              <a:t>(</a:t>
            </a:r>
            <a:r>
              <a:rPr lang="en-US" sz="1500" dirty="0" err="1">
                <a:latin typeface="Consolas" pitchFamily="49" charset="0"/>
              </a:rPr>
              <a:t>p.dir</a:t>
            </a:r>
            <a:r>
              <a:rPr lang="en-US" sz="1500" dirty="0">
                <a:latin typeface="Consolas" pitchFamily="49" charset="0"/>
              </a:rPr>
              <a:t>, info);	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</a:rPr>
              <a:t>	</a:t>
            </a:r>
            <a:r>
              <a:rPr lang="en-US" sz="1500" b="1" dirty="0">
                <a:latin typeface="Consolas" pitchFamily="49" charset="0"/>
              </a:rPr>
              <a:t>return</a:t>
            </a:r>
            <a:r>
              <a:rPr lang="en-US" sz="1600" b="1" dirty="0">
                <a:solidFill>
                  <a:srgbClr val="996600"/>
                </a:solidFill>
                <a:latin typeface="Consolas" pitchFamily="49" charset="0"/>
              </a:rPr>
              <a:t> p</a:t>
            </a:r>
            <a:r>
              <a:rPr lang="en-US" sz="1500" b="1" dirty="0">
                <a:latin typeface="Consolas" pitchFamily="49" charset="0"/>
              </a:rPr>
              <a:t>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F6BE2E5E-0C38-4013-99D8-B2293481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216" y="4674070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741FD0-3EF2-47EC-AD69-2AD3E09A9F44}"/>
              </a:ext>
            </a:extLst>
          </p:cNvPr>
          <p:cNvSpPr txBox="1"/>
          <p:nvPr/>
        </p:nvSpPr>
        <p:spPr>
          <a:xfrm>
            <a:off x="6911700" y="4211755"/>
            <a:ext cx="33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996600"/>
                </a:solidFill>
              </a:rPr>
              <a:t>p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DDFD339-58BF-4075-9E3D-692D40DB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EF9E408-0FE6-463D-A452-62BBF16B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7B9BA71-1C9A-46E8-90B3-F5BF35D841DF}"/>
              </a:ext>
            </a:extLst>
          </p:cNvPr>
          <p:cNvSpPr/>
          <p:nvPr/>
        </p:nvSpPr>
        <p:spPr>
          <a:xfrm>
            <a:off x="5965168" y="2132541"/>
            <a:ext cx="3045885" cy="344907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00CC"/>
                </a:solidFill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Nó com valor 5 na ABB em JAVA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256253" y="2658493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6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126451" y="3606884"/>
            <a:ext cx="540863" cy="617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8470190" y="3606884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10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765466" y="4686940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5</a:t>
            </a: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7836355" y="3002013"/>
            <a:ext cx="834979" cy="592001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 sz="1200"/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 flipH="1">
            <a:off x="8253845" y="4211755"/>
            <a:ext cx="504805" cy="475185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 sz="1200"/>
          </a:p>
        </p:txBody>
      </p:sp>
      <p:cxnSp>
        <p:nvCxnSpPr>
          <p:cNvPr id="13" name="Conector de seta reta 12"/>
          <p:cNvCxnSpPr>
            <a:endCxn id="5" idx="0"/>
          </p:cNvCxnSpPr>
          <p:nvPr/>
        </p:nvCxnSpPr>
        <p:spPr>
          <a:xfrm rot="5400000">
            <a:off x="7355416" y="2475584"/>
            <a:ext cx="353504" cy="11667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2"/>
          </p:cNvCxnSpPr>
          <p:nvPr/>
        </p:nvCxnSpPr>
        <p:spPr>
          <a:xfrm rot="10800000" flipV="1">
            <a:off x="6420925" y="2967039"/>
            <a:ext cx="834979" cy="603173"/>
          </a:xfrm>
          <a:prstGeom prst="line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</p:cNvCxnSpPr>
          <p:nvPr/>
        </p:nvCxnSpPr>
        <p:spPr>
          <a:xfrm>
            <a:off x="6635596" y="4134159"/>
            <a:ext cx="437775" cy="5534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8">
            <a:extLst>
              <a:ext uri="{FF2B5EF4-FFF2-40B4-BE49-F238E27FC236}">
                <a16:creationId xmlns:a16="http://schemas.microsoft.com/office/drawing/2014/main" id="{F6BE2E5E-0C38-4013-99D8-B2293481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216" y="4674070"/>
            <a:ext cx="540863" cy="617741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400" b="1" dirty="0">
                <a:solidFill>
                  <a:srgbClr val="FFFF00"/>
                </a:solidFill>
                <a:latin typeface="Arial Narrow" pitchFamily="34" charset="0"/>
              </a:rPr>
              <a:t>7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43C675A-C113-4749-99DB-9FC7D232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3" y="1328896"/>
            <a:ext cx="5861116" cy="33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public ARVORE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(ARVORE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, int info)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//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insere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elemento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uma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ABB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if (p == null)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 = new ARVORE();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= info;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p.esq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p.dir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else if (info &lt;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p.esq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(p.esq, info);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     else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</a:rPr>
              <a:t>p.dir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6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p.dir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info);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return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 p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52465D1-65A1-45E0-8009-563011DB18ED}"/>
              </a:ext>
            </a:extLst>
          </p:cNvPr>
          <p:cNvGrpSpPr/>
          <p:nvPr/>
        </p:nvGrpSpPr>
        <p:grpSpPr>
          <a:xfrm>
            <a:off x="4880322" y="1351979"/>
            <a:ext cx="261595" cy="751012"/>
            <a:chOff x="4880322" y="1351979"/>
            <a:chExt cx="261595" cy="751012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8DDB7CF-2614-4B37-A13E-F5661DD3A357}"/>
                </a:ext>
              </a:extLst>
            </p:cNvPr>
            <p:cNvSpPr txBox="1"/>
            <p:nvPr/>
          </p:nvSpPr>
          <p:spPr>
            <a:xfrm>
              <a:off x="4880322" y="1764437"/>
              <a:ext cx="254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19998FB-73A1-4260-80BC-E22577B8F08F}"/>
                </a:ext>
              </a:extLst>
            </p:cNvPr>
            <p:cNvCxnSpPr/>
            <p:nvPr/>
          </p:nvCxnSpPr>
          <p:spPr>
            <a:xfrm rot="5400000">
              <a:off x="4830832" y="1401470"/>
              <a:ext cx="360575" cy="261594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58F97E-96FA-42A1-9F50-829E9F58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D4BA21-F70B-4F8E-BDB0-605B12DF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7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Nó com valor 5 na ABB em JAVA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6814" y="1304990"/>
            <a:ext cx="5861116" cy="330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public ARVORE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(ARVORE</a:t>
            </a:r>
            <a:r>
              <a:rPr lang="en-US" sz="1500" b="1" dirty="0">
                <a:solidFill>
                  <a:srgbClr val="006600"/>
                </a:solidFill>
                <a:latin typeface="Consolas" pitchFamily="49" charset="0"/>
              </a:rPr>
              <a:t> p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, int info)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//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insere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elemento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uma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ABB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if (</a:t>
            </a:r>
            <a:r>
              <a:rPr lang="en-US" sz="1500" b="1" dirty="0">
                <a:solidFill>
                  <a:srgbClr val="006600"/>
                </a:solidFill>
                <a:latin typeface="Consolas" pitchFamily="49" charset="0"/>
              </a:rPr>
              <a:t>p 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== null) {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 = new ARVORE();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 = info;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p.esq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p.dir = null;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else if (info &lt; </a:t>
            </a:r>
            <a:r>
              <a:rPr lang="en-US" sz="1500" b="1" dirty="0" err="1">
                <a:solidFill>
                  <a:srgbClr val="0066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p.dado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b="1" dirty="0" err="1">
                <a:solidFill>
                  <a:srgbClr val="006600"/>
                </a:solidFill>
                <a:latin typeface="Consolas" pitchFamily="49" charset="0"/>
              </a:rPr>
              <a:t>p.esq</a:t>
            </a: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1500" b="1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lang="en-US" sz="1500" b="1" dirty="0">
                <a:solidFill>
                  <a:srgbClr val="006600"/>
                </a:solidFill>
                <a:latin typeface="Consolas" pitchFamily="49" charset="0"/>
              </a:rPr>
              <a:t>p.esq</a:t>
            </a:r>
            <a:r>
              <a:rPr lang="en-US" sz="1500" b="1" dirty="0">
                <a:latin typeface="Consolas" pitchFamily="49" charset="0"/>
                <a:ea typeface="Calibri" pitchFamily="34" charset="0"/>
                <a:cs typeface="Consolas" pitchFamily="49" charset="0"/>
              </a:rPr>
              <a:t>, info);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     else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p.dir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5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inserir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(p.dir, info);	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return </a:t>
            </a:r>
            <a:r>
              <a:rPr lang="en-US" sz="1500" b="1" dirty="0">
                <a:solidFill>
                  <a:srgbClr val="006600"/>
                </a:solidFill>
                <a:latin typeface="Consolas" pitchFamily="49" charset="0"/>
              </a:rPr>
              <a:t>p</a:t>
            </a: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indent="404813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74B9B9B-9C14-40F4-A2E5-083F6CF0BB97}"/>
              </a:ext>
            </a:extLst>
          </p:cNvPr>
          <p:cNvGrpSpPr/>
          <p:nvPr/>
        </p:nvGrpSpPr>
        <p:grpSpPr>
          <a:xfrm>
            <a:off x="5993184" y="1516739"/>
            <a:ext cx="3045885" cy="3117155"/>
            <a:chOff x="5993184" y="1516739"/>
            <a:chExt cx="3045885" cy="3117155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A6E22F6-9CA3-443B-A371-A2F1875A66B1}"/>
                </a:ext>
              </a:extLst>
            </p:cNvPr>
            <p:cNvSpPr/>
            <p:nvPr/>
          </p:nvSpPr>
          <p:spPr>
            <a:xfrm>
              <a:off x="5993184" y="1516739"/>
              <a:ext cx="3045885" cy="3117155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0000CC"/>
                  </a:solidFill>
                </a:ln>
              </a:endParaRPr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5993184" y="1778369"/>
              <a:ext cx="2884602" cy="2587780"/>
              <a:chOff x="1152" y="432"/>
              <a:chExt cx="3840" cy="2614"/>
            </a:xfrm>
            <a:noFill/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2640" y="432"/>
                <a:ext cx="720" cy="62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6</a:t>
                </a:r>
              </a:p>
            </p:txBody>
          </p:sp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1152" y="1309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4272" y="1309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10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3600" y="2422"/>
                <a:ext cx="720" cy="62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pt-BR" sz="2400" b="1" dirty="0">
                    <a:solidFill>
                      <a:srgbClr val="FFFF00"/>
                    </a:solidFill>
                    <a:latin typeface="Arial Narrow" pitchFamily="34" charset="0"/>
                  </a:rPr>
                  <a:t>7</a:t>
                </a:r>
              </a:p>
            </p:txBody>
          </p:sp>
          <p:sp>
            <p:nvSpPr>
              <p:cNvPr id="9" name="Line 30"/>
              <p:cNvSpPr>
                <a:spLocks noChangeShapeType="1"/>
              </p:cNvSpPr>
              <p:nvPr/>
            </p:nvSpPr>
            <p:spPr bwMode="auto">
              <a:xfrm flipH="1">
                <a:off x="1536" y="846"/>
                <a:ext cx="1104" cy="45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200"/>
              </a:p>
            </p:txBody>
          </p:sp>
          <p:sp>
            <p:nvSpPr>
              <p:cNvPr id="10" name="Line 31"/>
              <p:cNvSpPr>
                <a:spLocks noChangeShapeType="1"/>
              </p:cNvSpPr>
              <p:nvPr/>
            </p:nvSpPr>
            <p:spPr bwMode="auto">
              <a:xfrm>
                <a:off x="3264" y="960"/>
                <a:ext cx="1344" cy="33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200"/>
              </a:p>
            </p:txBody>
          </p:sp>
          <p:sp>
            <p:nvSpPr>
              <p:cNvPr id="11" name="Line 39"/>
              <p:cNvSpPr>
                <a:spLocks noChangeShapeType="1"/>
              </p:cNvSpPr>
              <p:nvPr/>
            </p:nvSpPr>
            <p:spPr bwMode="auto">
              <a:xfrm flipH="1">
                <a:off x="3984" y="1920"/>
                <a:ext cx="672" cy="48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200"/>
              </a:p>
            </p:txBody>
          </p:sp>
        </p:grpSp>
      </p:grpSp>
      <p:cxnSp>
        <p:nvCxnSpPr>
          <p:cNvPr id="13" name="Conector de seta reta 12"/>
          <p:cNvCxnSpPr>
            <a:endCxn id="5" idx="0"/>
          </p:cNvCxnSpPr>
          <p:nvPr/>
        </p:nvCxnSpPr>
        <p:spPr>
          <a:xfrm rot="5400000">
            <a:off x="7210481" y="1595784"/>
            <a:ext cx="353504" cy="11667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5400000">
            <a:off x="4747433" y="1290533"/>
            <a:ext cx="360575" cy="261594"/>
          </a:xfrm>
          <a:prstGeom prst="line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662534" y="1536358"/>
            <a:ext cx="40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66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5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FDB5329A-02B2-45F2-98E9-CE780FFA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 Profa Patrícia Magna</a:t>
            </a:r>
            <a:endParaRPr lang="pt-BR" dirty="0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BBC34127-4355-44E4-A97F-6EC98481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694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1526</TotalTime>
  <Words>3632</Words>
  <Application>Microsoft Office PowerPoint</Application>
  <PresentationFormat>Apresentação na tela (4:3)</PresentationFormat>
  <Paragraphs>613</Paragraphs>
  <Slides>32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32</vt:i4>
      </vt:variant>
    </vt:vector>
  </HeadingPairs>
  <TitlesOfParts>
    <vt:vector size="42" baseType="lpstr">
      <vt:lpstr>Arial</vt:lpstr>
      <vt:lpstr>Arial Narrow</vt:lpstr>
      <vt:lpstr>Calibri</vt:lpstr>
      <vt:lpstr>Consolas</vt:lpstr>
      <vt:lpstr>Gotham-Bold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Operações Necessárias Para Implementar ABB</vt:lpstr>
      <vt:lpstr>Implementação da Inserção de um Elemento na ABB </vt:lpstr>
      <vt:lpstr>Inserindo Nó com valor 5 na ABB em JAVA</vt:lpstr>
      <vt:lpstr>Implementação de ABB em JAVA</vt:lpstr>
      <vt:lpstr>Inserindo Nó com valor 5 na ABB em JAVA</vt:lpstr>
      <vt:lpstr>Inserindo Nó com valor 5 na ABB em JAVA</vt:lpstr>
      <vt:lpstr>Inserindo Nó com valor 5 na ABB em JAVA</vt:lpstr>
      <vt:lpstr>Inserindo Nó com valor 5 na ABB em JAVA</vt:lpstr>
      <vt:lpstr>Inserindo Nó com valor 5 na ABB em JAVA</vt:lpstr>
      <vt:lpstr>Exercícios</vt:lpstr>
      <vt:lpstr>Remoção de Nós em uma ABB: seleção por valor</vt:lpstr>
      <vt:lpstr>Remoção do Nó com valor 47</vt:lpstr>
      <vt:lpstr>Remoção do Nó com valor 47</vt:lpstr>
      <vt:lpstr>Remoção do Nó com valor 47</vt:lpstr>
      <vt:lpstr>Remoção do Nó com valor 47</vt:lpstr>
      <vt:lpstr>Remoção do Nó com valor 47</vt:lpstr>
      <vt:lpstr>Remoção do Nó com valor 47</vt:lpstr>
      <vt:lpstr>Remoção do Nó com valor 47</vt:lpstr>
      <vt:lpstr>Remoção do Nó com valor 45</vt:lpstr>
      <vt:lpstr>Remoção do Nó com valor 45</vt:lpstr>
      <vt:lpstr>Remoção do Nó com valor 45</vt:lpstr>
      <vt:lpstr>Remoção do Nó com valor 15</vt:lpstr>
      <vt:lpstr>Remoção do Nó com valor 15</vt:lpstr>
      <vt:lpstr>Remoção do Nó com valor 15</vt:lpstr>
      <vt:lpstr>Remoção do Nó com valor 15</vt:lpstr>
      <vt:lpstr>Remoção do Nó com valor 15</vt:lpstr>
      <vt:lpstr>Remoção do Nó com valor 15</vt:lpstr>
      <vt:lpstr>Método para Remoção de 1 Nó da ABB</vt:lpstr>
      <vt:lpstr>Exercícios</vt:lpstr>
      <vt:lpstr>Referências Bibliográficas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Patrícia Magna</cp:lastModifiedBy>
  <cp:revision>208</cp:revision>
  <dcterms:created xsi:type="dcterms:W3CDTF">2015-01-30T10:46:50Z</dcterms:created>
  <dcterms:modified xsi:type="dcterms:W3CDTF">2022-08-12T18:57:57Z</dcterms:modified>
</cp:coreProperties>
</file>