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4" r:id="rId3"/>
    <p:sldMasterId id="2147483739" r:id="rId4"/>
  </p:sldMasterIdLst>
  <p:notesMasterIdLst>
    <p:notesMasterId r:id="rId55"/>
  </p:notesMasterIdLst>
  <p:sldIdLst>
    <p:sldId id="267" r:id="rId5"/>
    <p:sldId id="335" r:id="rId6"/>
    <p:sldId id="365" r:id="rId7"/>
    <p:sldId id="373" r:id="rId8"/>
    <p:sldId id="368" r:id="rId9"/>
    <p:sldId id="369" r:id="rId10"/>
    <p:sldId id="370" r:id="rId11"/>
    <p:sldId id="366" r:id="rId12"/>
    <p:sldId id="371" r:id="rId13"/>
    <p:sldId id="372" r:id="rId14"/>
    <p:sldId id="374" r:id="rId15"/>
    <p:sldId id="375" r:id="rId16"/>
    <p:sldId id="376" r:id="rId17"/>
    <p:sldId id="397" r:id="rId18"/>
    <p:sldId id="398" r:id="rId19"/>
    <p:sldId id="377" r:id="rId20"/>
    <p:sldId id="378" r:id="rId21"/>
    <p:sldId id="379" r:id="rId22"/>
    <p:sldId id="381" r:id="rId23"/>
    <p:sldId id="380" r:id="rId24"/>
    <p:sldId id="327" r:id="rId25"/>
    <p:sldId id="363" r:id="rId26"/>
    <p:sldId id="383" r:id="rId27"/>
    <p:sldId id="382" r:id="rId28"/>
    <p:sldId id="384" r:id="rId29"/>
    <p:sldId id="385" r:id="rId30"/>
    <p:sldId id="386" r:id="rId31"/>
    <p:sldId id="364" r:id="rId32"/>
    <p:sldId id="389" r:id="rId33"/>
    <p:sldId id="390" r:id="rId34"/>
    <p:sldId id="391" r:id="rId35"/>
    <p:sldId id="392" r:id="rId36"/>
    <p:sldId id="393" r:id="rId37"/>
    <p:sldId id="394" r:id="rId38"/>
    <p:sldId id="395" r:id="rId39"/>
    <p:sldId id="396" r:id="rId40"/>
    <p:sldId id="399" r:id="rId41"/>
    <p:sldId id="388" r:id="rId42"/>
    <p:sldId id="400" r:id="rId43"/>
    <p:sldId id="405" r:id="rId44"/>
    <p:sldId id="406" r:id="rId45"/>
    <p:sldId id="403" r:id="rId46"/>
    <p:sldId id="387" r:id="rId47"/>
    <p:sldId id="408" r:id="rId48"/>
    <p:sldId id="407" r:id="rId49"/>
    <p:sldId id="401" r:id="rId50"/>
    <p:sldId id="402" r:id="rId51"/>
    <p:sldId id="404" r:id="rId52"/>
    <p:sldId id="342" r:id="rId53"/>
    <p:sldId id="265" r:id="rId5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AFB5"/>
    <a:srgbClr val="F4D3D6"/>
    <a:srgbClr val="0000CC"/>
    <a:srgbClr val="F0265D"/>
    <a:srgbClr val="FFFF66"/>
    <a:srgbClr val="5B44E6"/>
    <a:srgbClr val="006600"/>
    <a:srgbClr val="996600"/>
    <a:srgbClr val="472FFB"/>
    <a:srgbClr val="F9E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82" autoAdjust="0"/>
    <p:restoredTop sz="96512" autoAdjust="0"/>
  </p:normalViewPr>
  <p:slideViewPr>
    <p:cSldViewPr snapToGrid="0" snapToObjects="1">
      <p:cViewPr varScale="1">
        <p:scale>
          <a:sx n="66" d="100"/>
          <a:sy n="66" d="100"/>
        </p:scale>
        <p:origin x="161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9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98697-E7EB-B84D-9726-13965ED94444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6CD5E-26BD-9B45-BB2F-78648736C2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8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27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23528" y="44625"/>
            <a:ext cx="7272808" cy="72007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Slide 1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908720"/>
            <a:ext cx="8712968" cy="532859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1A82-4176-4E45-ABCA-04F910263932}" type="datetime1">
              <a:rPr lang="pt-BR" smtClean="0"/>
              <a:t>26/09/2022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Códigos de Alta Performance     Profa Patrícia Magna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823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FF40-4DBD-46B9-BF1F-5729CD653A94}" type="datetime1">
              <a:rPr lang="pt-BR" smtClean="0"/>
              <a:t>26/09/2022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Códigos de Alta Performance     Profa Patrícia Magna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395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48E9-8585-4E87-86BB-5AD01BA6516B}" type="datetime1">
              <a:rPr lang="pt-BR" smtClean="0"/>
              <a:t>26/09/2022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Códigos de Alta Performance     Profa Patrícia Magna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29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47E25-CD63-4DAB-8837-EFA0C0AB1DE8}" type="datetime1">
              <a:rPr lang="pt-BR" smtClean="0"/>
              <a:t>26/09/2022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Códigos de Alta Performance     Profa Patrícia Magna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339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721E9-A61E-49F0-B51B-D7E0B6F4B1D3}" type="datetime1">
              <a:rPr lang="pt-BR" smtClean="0"/>
              <a:t>26/09/2022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Códigos de Alta Performance     Profa Patrícia Magna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752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24CAA-B0CF-447B-8C63-E7026DCAB2E2}" type="datetime1">
              <a:rPr lang="pt-BR" smtClean="0"/>
              <a:t>26/09/2022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Códigos de Alta Performance     Profa Patrícia Magna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8760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68DE-23EE-440A-9E7A-6D8F61E26873}" type="datetime1">
              <a:rPr lang="pt-BR" smtClean="0"/>
              <a:t>26/09/2022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Códigos de Alta Performance     Profa Patrícia Magna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356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ítulo, texto e clip-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lip-art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CA97DF0-948C-4EAC-8977-247062F16F3F}" type="datetime1">
              <a:rPr lang="pt-BR" altLang="en-US" smtClean="0"/>
              <a:t>26/09/2022</a:t>
            </a:fld>
            <a:endParaRPr lang="en-US" alt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380508" y="6248400"/>
            <a:ext cx="2639291" cy="457200"/>
          </a:xfrm>
        </p:spPr>
        <p:txBody>
          <a:bodyPr/>
          <a:lstStyle>
            <a:lvl1pPr>
              <a:defRPr/>
            </a:lvl1pPr>
          </a:lstStyle>
          <a:p>
            <a:r>
              <a:rPr lang="pt-BR" altLang="en-US"/>
              <a:t>Códigos de Alta Performance     Profa Patrícia Magna</a:t>
            </a:r>
            <a:endParaRPr lang="en-US" alt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F04A738-04BE-46B3-BD6D-22EDA2E8BF92}" type="slidenum">
              <a:rPr lang="en-US" altLang="en-US"/>
              <a:pPr/>
              <a:t>‹nº›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A483F6-CBE2-46BF-9D54-333599E90D00}" type="datetime1">
              <a:rPr lang="pt-BR" altLang="en-US" smtClean="0"/>
              <a:t>26/09/2022</a:t>
            </a:fld>
            <a:endParaRPr lang="en-US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459182" cy="365125"/>
          </a:xfrm>
        </p:spPr>
        <p:txBody>
          <a:bodyPr/>
          <a:lstStyle>
            <a:lvl1pPr>
              <a:defRPr/>
            </a:lvl1pPr>
          </a:lstStyle>
          <a:p>
            <a:r>
              <a:rPr lang="pt-BR" altLang="en-US"/>
              <a:t>Códigos de Alta Performance     Profa Patrícia Magna</a:t>
            </a:r>
            <a:endParaRPr lang="en-US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F4F744-021B-4287-8A45-3383B328B547}" type="slidenum">
              <a:rPr lang="en-US" altLang="en-US"/>
              <a:pPr/>
              <a:t>‹nº›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958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7323138" cy="5556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6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44625"/>
            <a:ext cx="7596336" cy="122413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Slide 2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75656" y="1340768"/>
            <a:ext cx="6192688" cy="41044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619672" y="44625"/>
            <a:ext cx="6120680" cy="10081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Slide 3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47664" y="1268760"/>
            <a:ext cx="6192688" cy="41764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B04B-503E-4225-A928-CE811427C0BB}" type="datetime1">
              <a:rPr lang="pt-BR" smtClean="0"/>
              <a:t>26/09/2022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11236" y="6356350"/>
            <a:ext cx="2535382" cy="365125"/>
          </a:xfrm>
        </p:spPr>
        <p:txBody>
          <a:bodyPr/>
          <a:lstStyle/>
          <a:p>
            <a:r>
              <a:rPr lang="pt-BR"/>
              <a:t>Códigos de Alta Performance     Profa Patrícia Magna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56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/>
          <p:nvPr userDrawn="1"/>
        </p:nvSpPr>
        <p:spPr>
          <a:xfrm>
            <a:off x="8044249" y="6343992"/>
            <a:ext cx="1176708" cy="36512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557" y="328709"/>
            <a:ext cx="8229600" cy="466767"/>
          </a:xfrm>
        </p:spPr>
        <p:txBody>
          <a:bodyPr>
            <a:noAutofit/>
          </a:bodyPr>
          <a:lstStyle>
            <a:lvl1pPr algn="l">
              <a:defRPr sz="2500"/>
            </a:lvl1pPr>
          </a:lstStyle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CD32F-04C9-4ED9-AC49-70539FD25EB8}" type="datetime1">
              <a:rPr lang="pt-BR" smtClean="0"/>
              <a:t>26/09/2022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3527" y="6356350"/>
            <a:ext cx="2286000" cy="365125"/>
          </a:xfrm>
        </p:spPr>
        <p:txBody>
          <a:bodyPr/>
          <a:lstStyle/>
          <a:p>
            <a:r>
              <a:rPr lang="pt-BR" dirty="0"/>
              <a:t>Códigos de Alta Performance     </a:t>
            </a:r>
            <a:r>
              <a:rPr lang="pt-BR" dirty="0" err="1"/>
              <a:t>Profa</a:t>
            </a:r>
            <a:r>
              <a:rPr lang="pt-BR" dirty="0"/>
              <a:t> Patrícia Magna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/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8" name="Conector reto 7"/>
          <p:cNvCxnSpPr/>
          <p:nvPr userDrawn="1"/>
        </p:nvCxnSpPr>
        <p:spPr>
          <a:xfrm>
            <a:off x="457200" y="741405"/>
            <a:ext cx="8229600" cy="0"/>
          </a:xfrm>
          <a:prstGeom prst="line">
            <a:avLst/>
          </a:prstGeom>
          <a:ln w="31750">
            <a:solidFill>
              <a:srgbClr val="F0265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1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1" name="Rectangle 18"/>
          <p:cNvSpPr/>
          <p:nvPr userDrawn="1"/>
        </p:nvSpPr>
        <p:spPr>
          <a:xfrm>
            <a:off x="397557" y="364111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48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A2D30-6C37-4CD1-BE52-4853E9B7D3B4}" type="datetime1">
              <a:rPr lang="pt-BR" smtClean="0"/>
              <a:t>26/09/2022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8326" y="6356350"/>
            <a:ext cx="2431473" cy="365125"/>
          </a:xfrm>
        </p:spPr>
        <p:txBody>
          <a:bodyPr/>
          <a:lstStyle/>
          <a:p>
            <a:r>
              <a:rPr lang="pt-BR"/>
              <a:t>Códigos de Alta Performance     Profa Patrícia Magna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2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084-D99B-471E-BE06-12FFA9B907F5}" type="datetime1">
              <a:rPr lang="pt-BR" smtClean="0"/>
              <a:t>26/09/2022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Códigos de Alta Performance     Profa Patrícia Magna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292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7C977-0E1F-4EC9-957A-57F68F9DCF65}" type="datetime1">
              <a:rPr lang="pt-BR" smtClean="0"/>
              <a:t>26/09/2022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Códigos de Alta Performance     Profa Patrícia Magna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2050" name="Picture 2" descr="K:\Júnior\B.I\FIAP Shift\Template 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8" r:id="rId3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BDA1F-FDDC-484E-8D3E-1F420C4F9C86}" type="datetime1">
              <a:rPr lang="pt-BR" smtClean="0"/>
              <a:t>26/09/2022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Códigos de Alta Performance     Profa Patrícia Magna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9B6C0-1EBF-4909-A23C-2B4E6C0F977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3074" name="Picture 2" descr="K:\Júnior\B.I\FIAP Shift\Template 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81BD7-21ED-4B74-AEF1-70FE81C31EEB}" type="datetime1">
              <a:rPr lang="pt-BR" smtClean="0"/>
              <a:t>26/09/2022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Códigos de Alta Performance     Profa Patrícia Magna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BDE16-AB64-4071-8A5E-208E5097AA4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4098" name="Picture 2" descr="K:\Júnior\B.I\FIAP Shift\Template 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99393"/>
            <a:ext cx="9276524" cy="695739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30F53-3C27-42CC-9ABC-A73E83D25394}" type="datetime1">
              <a:rPr lang="pt-BR" smtClean="0"/>
              <a:t>26/09/2022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Códigos de Alta Performance     Profa Patrícia Magna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06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/>
          <a:srcRect l="21776" r="21705"/>
          <a:stretch/>
        </p:blipFill>
        <p:spPr>
          <a:xfrm>
            <a:off x="0" y="2608031"/>
            <a:ext cx="9155651" cy="278985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08302" y="2934555"/>
            <a:ext cx="814377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3200" dirty="0">
                <a:solidFill>
                  <a:srgbClr val="FFFF00"/>
                </a:solidFill>
                <a:latin typeface="Gotham-Bold"/>
                <a:cs typeface="Gotham-Bold"/>
              </a:rPr>
              <a:t>Balanceamento de Árvores Binárias:</a:t>
            </a:r>
          </a:p>
          <a:p>
            <a:pPr>
              <a:lnSpc>
                <a:spcPct val="90000"/>
              </a:lnSpc>
            </a:pPr>
            <a:r>
              <a:rPr lang="en-US" sz="3200" dirty="0" err="1">
                <a:solidFill>
                  <a:srgbClr val="FFFF00"/>
                </a:solidFill>
                <a:latin typeface="Gotham-Bold"/>
                <a:cs typeface="Gotham-Bold"/>
              </a:rPr>
              <a:t>Árvores</a:t>
            </a:r>
            <a:r>
              <a:rPr lang="en-US" sz="3200" dirty="0">
                <a:solidFill>
                  <a:srgbClr val="FFFF00"/>
                </a:solidFill>
                <a:latin typeface="Gotham-Bold"/>
                <a:cs typeface="Gotham-Bold"/>
              </a:rPr>
              <a:t> AVL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11882" y="3857840"/>
            <a:ext cx="5541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2"/>
                </a:solidFill>
                <a:latin typeface="Gotham-Bold"/>
              </a:rPr>
              <a:t>Códigos de Alta Performance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11882" y="4444109"/>
            <a:ext cx="681713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err="1">
                <a:solidFill>
                  <a:srgbClr val="FFFFFF"/>
                </a:solidFill>
                <a:latin typeface="Gotham-Bold"/>
                <a:cs typeface="Gotham-Bold"/>
              </a:rPr>
              <a:t>PROFa</a:t>
            </a:r>
            <a:r>
              <a:rPr lang="en-US" dirty="0">
                <a:solidFill>
                  <a:srgbClr val="FFFFFF"/>
                </a:solidFill>
                <a:latin typeface="Gotham-Bold"/>
                <a:cs typeface="Gotham-Bold"/>
              </a:rPr>
              <a:t>. PATRÍCIA MAGNA  - profpatricia.magna@fiap.com.br</a:t>
            </a:r>
          </a:p>
        </p:txBody>
      </p:sp>
      <p:sp>
        <p:nvSpPr>
          <p:cNvPr id="23" name="Rectangle 22"/>
          <p:cNvSpPr/>
          <p:nvPr/>
        </p:nvSpPr>
        <p:spPr>
          <a:xfrm flipH="1">
            <a:off x="759004" y="3423920"/>
            <a:ext cx="45719" cy="129032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4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EEB7C-9376-4254-AAB2-5C69F88CD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Considerações necessárias para balancear ABB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02FDDEE-1859-4DBC-98DD-E7936F001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Códigos de Alta Performance     Profa Patrícia Magna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FEE7050-3FD2-47BD-B4ED-5DBA0F1DE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2A6676C-722F-4F64-AEBC-94299913B610}"/>
              </a:ext>
            </a:extLst>
          </p:cNvPr>
          <p:cNvSpPr txBox="1"/>
          <p:nvPr/>
        </p:nvSpPr>
        <p:spPr>
          <a:xfrm>
            <a:off x="469557" y="893660"/>
            <a:ext cx="821724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Após a inserção de um novo nó, por exemplo, no ramo </a:t>
            </a:r>
            <a:r>
              <a:rPr lang="pt-BR" sz="2000" u="sng" dirty="0"/>
              <a:t>esquerdo</a:t>
            </a:r>
            <a:r>
              <a:rPr lang="pt-BR" sz="2000" dirty="0"/>
              <a:t>, pode-se passar a ter 3 situações com relação à altura da </a:t>
            </a:r>
            <a:r>
              <a:rPr lang="pt-BR" sz="2000" dirty="0" err="1"/>
              <a:t>sub-árvore</a:t>
            </a:r>
            <a:r>
              <a:rPr lang="pt-BR" sz="2000" dirty="0"/>
              <a:t> esquerda (</a:t>
            </a:r>
            <a:r>
              <a:rPr lang="pt-BR" sz="2000" b="1" dirty="0" err="1"/>
              <a:t>hEsq</a:t>
            </a:r>
            <a:r>
              <a:rPr lang="pt-BR" sz="2000" dirty="0"/>
              <a:t>) e a altura da </a:t>
            </a:r>
            <a:r>
              <a:rPr lang="pt-BR" sz="2000" dirty="0" err="1"/>
              <a:t>sub-árvore</a:t>
            </a:r>
            <a:r>
              <a:rPr lang="pt-BR" sz="2000" dirty="0"/>
              <a:t> direita (</a:t>
            </a:r>
            <a:r>
              <a:rPr lang="pt-BR" sz="2000" b="1" dirty="0" err="1"/>
              <a:t>hDir</a:t>
            </a:r>
            <a:r>
              <a:rPr lang="pt-BR" sz="2000" dirty="0"/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/>
              <a:t>Se </a:t>
            </a:r>
            <a:r>
              <a:rPr lang="pt-BR" sz="2000" dirty="0" err="1"/>
              <a:t>hEsq</a:t>
            </a:r>
            <a:r>
              <a:rPr lang="pt-BR" sz="2000" dirty="0"/>
              <a:t> &lt; </a:t>
            </a:r>
            <a:r>
              <a:rPr lang="pt-BR" sz="2000" dirty="0" err="1"/>
              <a:t>hDir</a:t>
            </a:r>
            <a:r>
              <a:rPr lang="pt-BR" sz="2000" dirty="0"/>
              <a:t>, então </a:t>
            </a:r>
            <a:r>
              <a:rPr lang="pt-BR" sz="2000" dirty="0" err="1"/>
              <a:t>subárvores</a:t>
            </a:r>
            <a:r>
              <a:rPr lang="pt-BR" sz="2000" dirty="0"/>
              <a:t> esquerda e direita ficam com alturas diferentes, mas continuam balanceadas.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/>
              <a:t>Se </a:t>
            </a:r>
            <a:r>
              <a:rPr lang="pt-BR" sz="2000" dirty="0" err="1"/>
              <a:t>hEsq</a:t>
            </a:r>
            <a:r>
              <a:rPr lang="pt-BR" sz="2000" dirty="0"/>
              <a:t> = </a:t>
            </a:r>
            <a:r>
              <a:rPr lang="pt-BR" sz="2000" dirty="0" err="1"/>
              <a:t>hDir</a:t>
            </a:r>
            <a:r>
              <a:rPr lang="pt-BR" sz="2000" dirty="0"/>
              <a:t>, então </a:t>
            </a:r>
            <a:r>
              <a:rPr lang="pt-BR" sz="2000" dirty="0" err="1"/>
              <a:t>subárvores</a:t>
            </a:r>
            <a:r>
              <a:rPr lang="pt-BR" sz="2000" dirty="0"/>
              <a:t> esquerda e direita ficam com alturas iguais e balanceamento foi melhorado.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/>
              <a:t>Se </a:t>
            </a:r>
            <a:r>
              <a:rPr lang="pt-BR" sz="2000" dirty="0" err="1"/>
              <a:t>hEsq</a:t>
            </a:r>
            <a:r>
              <a:rPr lang="pt-BR" sz="2000" dirty="0"/>
              <a:t> &gt; </a:t>
            </a:r>
            <a:r>
              <a:rPr lang="pt-BR" sz="2000" dirty="0" err="1"/>
              <a:t>hDir</a:t>
            </a:r>
            <a:r>
              <a:rPr lang="pt-BR" sz="2000" dirty="0"/>
              <a:t>, então </a:t>
            </a:r>
            <a:r>
              <a:rPr lang="pt-BR" sz="2000" dirty="0" err="1"/>
              <a:t>subárvore</a:t>
            </a:r>
            <a:r>
              <a:rPr lang="pt-BR" sz="2000" dirty="0"/>
              <a:t> esquerda fica ainda maior e balanceamento foi violado.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Para saber em qual caso ficará a árvore com a nova inserção é preciso utilizar uma informação sobre as alturas das </a:t>
            </a:r>
            <a:r>
              <a:rPr lang="pt-BR" sz="2000" dirty="0" err="1"/>
              <a:t>sub-árvores</a:t>
            </a:r>
            <a:r>
              <a:rPr lang="pt-BR" sz="2000" dirty="0"/>
              <a:t> de cada nó.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18228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B71BD-292D-497D-947C-21472CEEB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Fator de Balanceamento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3170892-90A3-464F-A184-DA6FC5512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Códigos de Alta Performance     Profa Patrícia Magna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007FA22-DC22-4F10-B92A-68D0B8667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5B85855-3406-487C-A7C7-2BA566562FFD}"/>
              </a:ext>
            </a:extLst>
          </p:cNvPr>
          <p:cNvSpPr txBox="1"/>
          <p:nvPr/>
        </p:nvSpPr>
        <p:spPr>
          <a:xfrm>
            <a:off x="644452" y="1328786"/>
            <a:ext cx="7855095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Para verificar se a árvore continua balanceada é preciso calcular o </a:t>
            </a:r>
            <a:r>
              <a:rPr lang="pt-BR" sz="2000" b="1" dirty="0">
                <a:effectLst/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Fator de Balanceamento (FB) </a:t>
            </a:r>
            <a:r>
              <a:rPr lang="pt-BR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 um nó.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ea typeface="Calibri" panose="020F0502020204030204" pitchFamily="34" charset="0"/>
                <a:cs typeface="Times New Roman" panose="02020603050405020304" pitchFamily="18" charset="0"/>
              </a:rPr>
              <a:t>FB</a:t>
            </a:r>
            <a:r>
              <a:rPr lang="pt-BR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é a altura da </a:t>
            </a:r>
            <a:r>
              <a:rPr lang="pt-BR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sub-árvore</a:t>
            </a:r>
            <a:r>
              <a:rPr lang="pt-BR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direita do nó subtraído da altura da </a:t>
            </a:r>
            <a:r>
              <a:rPr lang="pt-BR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sub-árvore</a:t>
            </a:r>
            <a:r>
              <a:rPr lang="pt-BR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esquerda do nó </a:t>
            </a:r>
          </a:p>
          <a:p>
            <a:r>
              <a:rPr lang="pt-BR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</a:p>
          <a:p>
            <a:pPr algn="ctr"/>
            <a:r>
              <a:rPr lang="pt-BR" sz="2400" dirty="0">
                <a:solidFill>
                  <a:srgbClr val="0000CC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rgbClr val="0000CC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FB = </a:t>
            </a:r>
            <a:r>
              <a:rPr lang="pt-BR" sz="2400" b="1" dirty="0" err="1">
                <a:solidFill>
                  <a:srgbClr val="0000CC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hDir</a:t>
            </a:r>
            <a:r>
              <a:rPr lang="pt-BR" sz="2400" b="1" dirty="0">
                <a:solidFill>
                  <a:srgbClr val="0000CC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pt-BR" sz="2400" b="1" dirty="0" err="1">
                <a:solidFill>
                  <a:srgbClr val="0000CC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hEsq</a:t>
            </a:r>
            <a:r>
              <a:rPr lang="pt-BR" sz="2400" dirty="0">
                <a:solidFill>
                  <a:srgbClr val="0000CC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algn="ctr"/>
            <a:endParaRPr lang="pt-BR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 o FB de um nó for maior do que 1 ou menor do que –1 a árvore está desbalanceada.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563272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C2C316-B35A-4FE5-88A7-D83A2ABCF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1:  ABB com FB de cada nó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86C97B5-37E8-4680-BAC2-234DA6226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Códigos de Alta Performance     Profa Patrícia Magna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7958937-89D8-4B63-B35A-4046F3543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12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9A04B45-8186-4996-926E-4D21FDBF0C10}"/>
              </a:ext>
            </a:extLst>
          </p:cNvPr>
          <p:cNvPicPr/>
          <p:nvPr/>
        </p:nvPicPr>
        <p:blipFill>
          <a:blip r:embed="rId2"/>
          <a:srcRect r="3758"/>
          <a:stretch>
            <a:fillRect/>
          </a:stretch>
        </p:blipFill>
        <p:spPr bwMode="auto">
          <a:xfrm>
            <a:off x="469557" y="1083213"/>
            <a:ext cx="8229600" cy="4079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438C76F-6735-4734-8AFD-E27066099B4B}"/>
              </a:ext>
            </a:extLst>
          </p:cNvPr>
          <p:cNvSpPr txBox="1"/>
          <p:nvPr/>
        </p:nvSpPr>
        <p:spPr>
          <a:xfrm>
            <a:off x="2345788" y="4846209"/>
            <a:ext cx="595415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00CC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Usando o valor de FB de cada nó verificamos que é necessário realizar um “</a:t>
            </a:r>
            <a:r>
              <a:rPr lang="pt-BR" sz="2000" dirty="0" err="1">
                <a:solidFill>
                  <a:srgbClr val="0000CC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rebalanceamento</a:t>
            </a:r>
            <a:r>
              <a:rPr lang="pt-BR" sz="2000" dirty="0">
                <a:solidFill>
                  <a:srgbClr val="0000CC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”.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00C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É preciso</a:t>
            </a:r>
            <a:r>
              <a:rPr lang="pt-BR" sz="2000" dirty="0">
                <a:solidFill>
                  <a:srgbClr val="0000CC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fazer a rotação dos nós a fim de deixar a árvore balanceada novamente.</a:t>
            </a:r>
          </a:p>
        </p:txBody>
      </p:sp>
    </p:spTree>
    <p:extLst>
      <p:ext uri="{BB962C8B-B14F-4D97-AF65-F5344CB8AC3E}">
        <p14:creationId xmlns:p14="http://schemas.microsoft.com/office/powerpoint/2010/main" val="2446296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E00481-487B-45EE-A980-41FEBF558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Alteração da Estrutura de Nó de uma ABB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70E6C92-7E33-463E-BFAF-AC6AAA2A7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Códigos de Alta Performance     Profa Patrícia Magna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A3F4B20-DEDC-4727-BB00-A43BD1D56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13</a:t>
            </a:fld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9D88AAE-5478-446C-BA17-14A6979F340D}"/>
              </a:ext>
            </a:extLst>
          </p:cNvPr>
          <p:cNvSpPr txBox="1"/>
          <p:nvPr/>
        </p:nvSpPr>
        <p:spPr>
          <a:xfrm>
            <a:off x="2518119" y="2183919"/>
            <a:ext cx="4332848" cy="2031325"/>
          </a:xfrm>
          <a:prstGeom prst="rect">
            <a:avLst/>
          </a:prstGeom>
          <a:noFill/>
          <a:ln>
            <a:solidFill>
              <a:srgbClr val="F0265D"/>
            </a:solidFill>
          </a:ln>
        </p:spPr>
        <p:txBody>
          <a:bodyPr wrap="square">
            <a:spAutoFit/>
          </a:bodyPr>
          <a:lstStyle/>
          <a:p>
            <a:pPr indent="449580" algn="l"/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ARVORE{</a:t>
            </a: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40385" algn="l"/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 </a:t>
            </a: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BR" sz="1800" b="1" dirty="0">
                <a:solidFill>
                  <a:srgbClr val="000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dado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40385" algn="l"/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 ARVORE </a:t>
            </a:r>
            <a:r>
              <a:rPr lang="pt-BR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dir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40385" algn="l"/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 ARVORE </a:t>
            </a:r>
            <a:r>
              <a:rPr lang="pt-BR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esq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40385" algn="l"/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pt-BR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pt-BR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0000C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hEsq</a:t>
            </a:r>
            <a:r>
              <a:rPr lang="pt-BR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;</a:t>
            </a:r>
            <a:r>
              <a:rPr lang="pt-BR" b="1" dirty="0">
                <a:solidFill>
                  <a:srgbClr val="0000C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</a:p>
          <a:p>
            <a:pPr indent="540385" algn="l"/>
            <a:r>
              <a:rPr lang="pt-BR" b="1" dirty="0">
                <a:solidFill>
                  <a:srgbClr val="0000C0"/>
                </a:solidFill>
                <a:latin typeface="Consolas" panose="020B0609020204030204" pitchFamily="49" charset="0"/>
              </a:rPr>
              <a:t>	</a:t>
            </a:r>
            <a:r>
              <a:rPr lang="pt-BR" b="1" dirty="0">
                <a:solidFill>
                  <a:srgbClr val="0000C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pt-BR" b="1" dirty="0">
                <a:solidFill>
                  <a:srgbClr val="0000C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0000C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hDir</a:t>
            </a:r>
            <a:r>
              <a:rPr lang="pt-BR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BR" sz="1800" dirty="0">
              <a:effectLst/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40385" algn="just"/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}</a:t>
            </a: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4461B78-3351-42D4-B0AD-58128828D507}"/>
              </a:ext>
            </a:extLst>
          </p:cNvPr>
          <p:cNvSpPr txBox="1"/>
          <p:nvPr/>
        </p:nvSpPr>
        <p:spPr>
          <a:xfrm>
            <a:off x="731520" y="1225299"/>
            <a:ext cx="75402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Cada nó de uma AVL deve conter mais 2 atributos,  a altura de cada ramificação.</a:t>
            </a:r>
          </a:p>
        </p:txBody>
      </p:sp>
    </p:spTree>
    <p:extLst>
      <p:ext uri="{BB962C8B-B14F-4D97-AF65-F5344CB8AC3E}">
        <p14:creationId xmlns:p14="http://schemas.microsoft.com/office/powerpoint/2010/main" val="941103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903BFF-1021-40EC-9EE5-8A944F775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Inserção de Nó Armazenando Alturas das </a:t>
            </a:r>
            <a:r>
              <a:rPr lang="pt-BR" dirty="0" err="1"/>
              <a:t>Sub-Árvores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29B2EF2-400B-4881-9C69-FBA1A72F5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Códigos de Alta Performance     Profa Patrícia Magna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D1C97FA-903C-4A13-9DD3-2E26E4580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922DCFD-5389-4DE9-A0FE-76E073602C15}"/>
              </a:ext>
            </a:extLst>
          </p:cNvPr>
          <p:cNvSpPr txBox="1"/>
          <p:nvPr/>
        </p:nvSpPr>
        <p:spPr>
          <a:xfrm>
            <a:off x="469557" y="783490"/>
            <a:ext cx="7738988" cy="5909310"/>
          </a:xfrm>
          <a:prstGeom prst="rect">
            <a:avLst/>
          </a:prstGeom>
          <a:solidFill>
            <a:srgbClr val="F4D3D6"/>
          </a:solidFill>
        </p:spPr>
        <p:txBody>
          <a:bodyPr wrap="square">
            <a:spAutoFit/>
          </a:bodyPr>
          <a:lstStyle/>
          <a:p>
            <a:pPr algn="l"/>
            <a:r>
              <a:rPr lang="pt-B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ARVORE </a:t>
            </a:r>
            <a:r>
              <a:rPr lang="pt-B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inserirH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(ARVORE </a:t>
            </a:r>
            <a:r>
              <a:rPr lang="pt-B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info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pt-B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pt-B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 //nó inserido sempre será nó folha</a:t>
            </a:r>
          </a:p>
          <a:p>
            <a:pPr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	p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ARVORE();</a:t>
            </a:r>
            <a:endParaRPr lang="pt-BR" sz="1400" dirty="0">
              <a:latin typeface="Consolas" panose="020B0609020204030204" pitchFamily="49" charset="0"/>
            </a:endParaRPr>
          </a:p>
          <a:p>
            <a:pPr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dado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info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esq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dir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hDir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</a:p>
          <a:p>
            <a:pPr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hEsq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</a:p>
          <a:p>
            <a:pPr algn="l"/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info &lt;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dado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esq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pt-BR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inserirH</a:t>
            </a:r>
            <a:r>
              <a:rPr lang="pt-B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4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esq</a:t>
            </a:r>
            <a:r>
              <a:rPr lang="pt-B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4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info</a:t>
            </a:r>
            <a:r>
              <a:rPr lang="pt-B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pt-B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pt-B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esq</a:t>
            </a:r>
            <a:r>
              <a:rPr lang="pt-B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hDir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pt-B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esq</a:t>
            </a:r>
            <a:r>
              <a:rPr lang="pt-B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hEsq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//Altura do nó será a maior</a:t>
            </a:r>
            <a:endParaRPr lang="pt-BR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	   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hEsq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esq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hDir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+ 1; //altura dos seus filhos</a:t>
            </a:r>
          </a:p>
          <a:p>
            <a:pPr algn="l"/>
            <a:r>
              <a:rPr lang="pt-B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pt-B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endParaRPr lang="pt-BR" sz="14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	   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hEsq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esq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hEsq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+ 1;</a:t>
            </a:r>
          </a:p>
          <a:p>
            <a:pPr algn="l"/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pt-B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 </a:t>
            </a:r>
            <a:r>
              <a:rPr lang="pt-B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dir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inserirH</a:t>
            </a:r>
            <a:r>
              <a:rPr lang="pt-B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4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dir</a:t>
            </a:r>
            <a:r>
              <a:rPr lang="pt-B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4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info</a:t>
            </a:r>
            <a:r>
              <a:rPr lang="pt-B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pt-B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pt-B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dir</a:t>
            </a:r>
            <a:r>
              <a:rPr lang="pt-B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hDir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pt-B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dir</a:t>
            </a:r>
            <a:r>
              <a:rPr lang="pt-B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hEsq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	   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hDir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dir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hDir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+ 1;</a:t>
            </a:r>
          </a:p>
          <a:p>
            <a:pPr algn="l"/>
            <a:r>
              <a:rPr lang="pt-B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pt-B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endParaRPr lang="pt-BR" sz="14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	   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hDir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dir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hEsq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+ 1;</a:t>
            </a:r>
          </a:p>
          <a:p>
            <a:pPr algn="l"/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}</a:t>
            </a:r>
          </a:p>
          <a:p>
            <a:pPr algn="l"/>
            <a:r>
              <a:rPr lang="pt-B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p;</a:t>
            </a:r>
          </a:p>
          <a:p>
            <a:pPr algn="l"/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pt-BR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486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28F3BE-116F-4770-881B-964F02DF7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 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AF0025A-8BF5-4C4F-A171-CCBFFC30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Códigos de Alta Performance     Profa Patrícia Magna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4AF2145-9C63-4101-9C5B-EB3E15C9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15</a:t>
            </a:fld>
            <a:endParaRPr lang="pt-BR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CA1F07C-83EF-4610-BA61-056425A79BED}"/>
              </a:ext>
            </a:extLst>
          </p:cNvPr>
          <p:cNvSpPr txBox="1">
            <a:spLocks noChangeArrowheads="1"/>
          </p:cNvSpPr>
          <p:nvPr/>
        </p:nvSpPr>
        <p:spPr>
          <a:xfrm>
            <a:off x="247135" y="1022230"/>
            <a:ext cx="8674443" cy="4813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Clr>
                <a:srgbClr val="CC3300"/>
              </a:buClr>
              <a:buSzPct val="80000"/>
              <a:buFont typeface="+mj-lt"/>
              <a:buAutoNum type="arabicPeriod"/>
            </a:pPr>
            <a:r>
              <a:rPr lang="pt-BR" sz="2400" dirty="0"/>
              <a:t>Elabore o método </a:t>
            </a:r>
            <a:r>
              <a:rPr lang="pt-BR" sz="2400" b="1" dirty="0" err="1"/>
              <a:t>mostraFB</a:t>
            </a:r>
            <a:r>
              <a:rPr lang="pt-BR" sz="2400" b="1" dirty="0"/>
              <a:t>()</a:t>
            </a:r>
            <a:r>
              <a:rPr lang="pt-BR" sz="2400" dirty="0"/>
              <a:t> que apresenta o Fator de Balanceamento de cada nó que compõe uma ABB.</a:t>
            </a:r>
          </a:p>
          <a:p>
            <a:pPr marL="571500" indent="-571500">
              <a:buClr>
                <a:srgbClr val="CC3300"/>
              </a:buClr>
              <a:buSzPct val="80000"/>
              <a:buFont typeface="+mj-lt"/>
              <a:buAutoNum type="arabicPeriod"/>
            </a:pPr>
            <a:r>
              <a:rPr lang="pt-BR" sz="2400" dirty="0"/>
              <a:t>Construa um programa que crie uma ABB para armazenar valores inteiros e que possua um menu com as seguintes opções:</a:t>
            </a:r>
          </a:p>
          <a:p>
            <a:pPr marL="400050" lvl="1" indent="0">
              <a:buClr>
                <a:srgbClr val="CC3300"/>
              </a:buClr>
              <a:buSzPct val="80000"/>
              <a:buNone/>
            </a:pPr>
            <a:r>
              <a:rPr lang="pt-BR" sz="1600" dirty="0"/>
              <a:t>0 - Sair do programa</a:t>
            </a:r>
          </a:p>
          <a:p>
            <a:pPr marL="400050" lvl="1" indent="0">
              <a:buClr>
                <a:srgbClr val="CC3300"/>
              </a:buClr>
              <a:buSzPct val="80000"/>
              <a:buNone/>
            </a:pPr>
            <a:r>
              <a:rPr lang="pt-BR" sz="1600" dirty="0"/>
              <a:t>1 - Insere 1 valor na ABB;</a:t>
            </a:r>
          </a:p>
          <a:p>
            <a:pPr marL="400050" lvl="1" indent="0">
              <a:buClr>
                <a:srgbClr val="CC3300"/>
              </a:buClr>
              <a:buSzPct val="80000"/>
              <a:buNone/>
            </a:pPr>
            <a:r>
              <a:rPr lang="pt-BR" sz="1600" dirty="0"/>
              <a:t>2 - Apresenta pós ordem os nós da ABB apresentando também o FB do nó;</a:t>
            </a:r>
          </a:p>
          <a:p>
            <a:pPr marL="400050" lvl="1" indent="0">
              <a:buClr>
                <a:srgbClr val="CC3300"/>
              </a:buClr>
              <a:buSzPct val="80000"/>
              <a:buFont typeface="Arial"/>
              <a:buNone/>
            </a:pPr>
            <a:endParaRPr lang="pt-BR" sz="1600" dirty="0"/>
          </a:p>
          <a:p>
            <a:pPr marL="571500" indent="-571500">
              <a:buClr>
                <a:srgbClr val="CC3300"/>
              </a:buClr>
              <a:buSzPct val="80000"/>
              <a:buFont typeface="Arial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62232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C2C316-B35A-4FE5-88A7-D83A2ABCF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Balanceamento de uma ABB – Algoritmos AVL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86C97B5-37E8-4680-BAC2-234DA6226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Códigos de Alta Performance     Profa Patrícia Magna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7958937-89D8-4B63-B35A-4046F3543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16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9A04B45-8186-4996-926E-4D21FDBF0C10}"/>
              </a:ext>
            </a:extLst>
          </p:cNvPr>
          <p:cNvPicPr/>
          <p:nvPr/>
        </p:nvPicPr>
        <p:blipFill>
          <a:blip r:embed="rId2"/>
          <a:srcRect r="3758"/>
          <a:stretch>
            <a:fillRect/>
          </a:stretch>
        </p:blipFill>
        <p:spPr bwMode="auto">
          <a:xfrm>
            <a:off x="2278968" y="3924886"/>
            <a:ext cx="5824024" cy="2796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438C76F-6735-4734-8AFD-E27066099B4B}"/>
              </a:ext>
            </a:extLst>
          </p:cNvPr>
          <p:cNvSpPr txBox="1"/>
          <p:nvPr/>
        </p:nvSpPr>
        <p:spPr>
          <a:xfrm>
            <a:off x="281355" y="861103"/>
            <a:ext cx="854729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 nó 8 tem FB=1 – 3 = </a:t>
            </a:r>
            <a:r>
              <a:rPr lang="pt-BR" sz="2000" b="1" dirty="0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-2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Para decidir o que deve ser feito para a árvore voltar ao estado balanceada ainda é preciso analisar como está o balanceamento do seu filho que está na </a:t>
            </a:r>
            <a:r>
              <a:rPr lang="pt-BR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sub-árvore</a:t>
            </a:r>
            <a:r>
              <a:rPr lang="pt-BR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com maior altura.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nó 5 tem FB=1 – 2 = </a:t>
            </a:r>
            <a:r>
              <a:rPr lang="pt-BR" sz="2000" b="1" dirty="0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-1</a:t>
            </a:r>
            <a:r>
              <a:rPr lang="pt-BR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rgbClr val="0000CC"/>
                </a:solidFill>
                <a:cs typeface="Times New Roman" panose="02020603050405020304" pitchFamily="18" charset="0"/>
              </a:rPr>
              <a:t>Ambos </a:t>
            </a:r>
            <a:r>
              <a:rPr lang="pt-BR" sz="2000" b="1" dirty="0" err="1">
                <a:solidFill>
                  <a:srgbClr val="0000CC"/>
                </a:solidFill>
                <a:cs typeface="Times New Roman" panose="02020603050405020304" pitchFamily="18" charset="0"/>
              </a:rPr>
              <a:t>FBs</a:t>
            </a:r>
            <a:r>
              <a:rPr lang="pt-BR" sz="2000" b="1" dirty="0">
                <a:solidFill>
                  <a:srgbClr val="0000CC"/>
                </a:solidFill>
                <a:cs typeface="Times New Roman" panose="02020603050405020304" pitchFamily="18" charset="0"/>
              </a:rPr>
              <a:t> </a:t>
            </a:r>
            <a:r>
              <a:rPr lang="pt-BR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são de </a:t>
            </a:r>
            <a:r>
              <a:rPr lang="pt-BR" sz="2000" b="1" dirty="0">
                <a:solidFill>
                  <a:srgbClr val="0000CC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negativos </a:t>
            </a:r>
            <a:r>
              <a:rPr lang="pt-BR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significa que a inserção do nó 3 deixou a árvore com maior altura apenas no ramo esquerdo tanto em relação ao nó 8 como também em relação ao seu nó filho (nó 5).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Assim, deve-se fazer a </a:t>
            </a:r>
            <a:r>
              <a:rPr lang="pt-BR" sz="2000" b="1" dirty="0">
                <a:solidFill>
                  <a:srgbClr val="0000CC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rotação para a direita</a:t>
            </a:r>
            <a:r>
              <a:rPr lang="pt-BR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já que FB é negativo, dos nós a </a:t>
            </a:r>
            <a:r>
              <a:rPr lang="pt-BR" sz="2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partir do nó 8</a:t>
            </a:r>
          </a:p>
        </p:txBody>
      </p:sp>
    </p:spTree>
    <p:extLst>
      <p:ext uri="{BB962C8B-B14F-4D97-AF65-F5344CB8AC3E}">
        <p14:creationId xmlns:p14="http://schemas.microsoft.com/office/powerpoint/2010/main" val="1415139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E00481-487B-45EE-A980-41FEBF558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para Efetuar Rotação para Direita de Nós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70E6C92-7E33-463E-BFAF-AC6AAA2A7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Códigos de Alta Performance     Profa Patrícia Magna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A3F4B20-DEDC-4727-BB00-A43BD1D56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17</a:t>
            </a:fld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9D88AAE-5478-446C-BA17-14A6979F340D}"/>
              </a:ext>
            </a:extLst>
          </p:cNvPr>
          <p:cNvSpPr txBox="1"/>
          <p:nvPr/>
        </p:nvSpPr>
        <p:spPr>
          <a:xfrm>
            <a:off x="469557" y="843677"/>
            <a:ext cx="8463428" cy="2585323"/>
          </a:xfrm>
          <a:prstGeom prst="rect">
            <a:avLst/>
          </a:prstGeom>
          <a:noFill/>
          <a:ln>
            <a:solidFill>
              <a:srgbClr val="F0265D"/>
            </a:solidFill>
          </a:ln>
        </p:spPr>
        <p:txBody>
          <a:bodyPr wrap="square">
            <a:spAutoFit/>
          </a:bodyPr>
          <a:lstStyle/>
          <a:p>
            <a:pPr indent="540385" algn="l"/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ARVORE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rotacao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ireita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(ARVORE </a:t>
            </a:r>
            <a:r>
              <a:rPr lang="pt-BR" sz="1800" dirty="0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){</a:t>
            </a: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40385" algn="l"/>
            <a:r>
              <a:rPr lang="pt-BR" sz="1800" dirty="0">
                <a:solidFill>
                  <a:srgbClr val="3F7F5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faz rotação para direita em relação ao nó apontado por p	</a:t>
            </a: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40385" algn="l"/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ARVORE 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40385" algn="l"/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pt-BR" sz="1800" dirty="0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esq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40385" algn="l"/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40385" algn="l"/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pt-BR" sz="1800" dirty="0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40385" algn="l"/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esq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40385" algn="l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just"/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E8543D7-A6DD-43BC-9DB9-A5128E315037}"/>
              </a:ext>
            </a:extLst>
          </p:cNvPr>
          <p:cNvPicPr/>
          <p:nvPr/>
        </p:nvPicPr>
        <p:blipFill>
          <a:blip r:embed="rId2"/>
          <a:srcRect l="11570"/>
          <a:stretch>
            <a:fillRect/>
          </a:stretch>
        </p:blipFill>
        <p:spPr bwMode="auto">
          <a:xfrm>
            <a:off x="1941342" y="3596524"/>
            <a:ext cx="5078435" cy="275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98658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E00481-487B-45EE-A980-41FEBF558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para Efetuar Rotação para Direita de Nós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70E6C92-7E33-463E-BFAF-AC6AAA2A7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Códigos de Alta Performance     Profa Patrícia Magna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A3F4B20-DEDC-4727-BB00-A43BD1D56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18</a:t>
            </a:fld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9D88AAE-5478-446C-BA17-14A6979F340D}"/>
              </a:ext>
            </a:extLst>
          </p:cNvPr>
          <p:cNvSpPr txBox="1"/>
          <p:nvPr/>
        </p:nvSpPr>
        <p:spPr>
          <a:xfrm>
            <a:off x="469557" y="843677"/>
            <a:ext cx="8463428" cy="2031325"/>
          </a:xfrm>
          <a:prstGeom prst="rect">
            <a:avLst/>
          </a:prstGeom>
          <a:noFill/>
          <a:ln>
            <a:solidFill>
              <a:srgbClr val="F0265D"/>
            </a:solidFill>
          </a:ln>
        </p:spPr>
        <p:txBody>
          <a:bodyPr wrap="square">
            <a:spAutoFit/>
          </a:bodyPr>
          <a:lstStyle/>
          <a:p>
            <a:pPr indent="540385" algn="l"/>
            <a:r>
              <a:rPr lang="pt-BR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ARVORE </a:t>
            </a:r>
            <a:r>
              <a:rPr lang="pt-B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rotacao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</a:t>
            </a:r>
            <a:r>
              <a:rPr lang="pt-B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ireita</a:t>
            </a:r>
            <a:r>
              <a:rPr lang="pt-B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(ARVORE </a:t>
            </a:r>
            <a:r>
              <a:rPr lang="pt-BR" sz="1400" dirty="0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pt-B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){</a:t>
            </a:r>
            <a:endParaRPr lang="pt-BR" sz="14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40385" algn="l"/>
            <a:r>
              <a:rPr lang="pt-BR" sz="1400" dirty="0">
                <a:solidFill>
                  <a:srgbClr val="3F7F5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faz rotação para direita em relação ao nó apontado por p	</a:t>
            </a:r>
            <a:endParaRPr lang="pt-BR" sz="14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40385" algn="l"/>
            <a:r>
              <a:rPr lang="pt-B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ARVORE </a:t>
            </a:r>
            <a:r>
              <a:rPr lang="pt-BR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</a:t>
            </a:r>
            <a:r>
              <a:rPr lang="pt-B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pt-BR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</a:t>
            </a:r>
            <a:r>
              <a:rPr lang="pt-B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BR" sz="14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40385" algn="l"/>
            <a:r>
              <a:rPr lang="pt-B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pt-BR" sz="1400" dirty="0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</a:t>
            </a:r>
            <a:r>
              <a:rPr lang="pt-B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pt-BR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pt-B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t-BR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esq</a:t>
            </a:r>
            <a:r>
              <a:rPr lang="pt-B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BR" sz="14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40385" algn="l"/>
            <a:r>
              <a:rPr lang="pt-B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pt-BR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</a:t>
            </a:r>
            <a:r>
              <a:rPr lang="pt-B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pt-BR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</a:t>
            </a:r>
            <a:r>
              <a:rPr lang="pt-B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t-BR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</a:t>
            </a:r>
            <a:r>
              <a:rPr lang="pt-B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BR" sz="14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40385" algn="l"/>
            <a:r>
              <a:rPr lang="pt-B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pt-BR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</a:t>
            </a:r>
            <a:r>
              <a:rPr lang="pt-B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t-BR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</a:t>
            </a:r>
            <a:r>
              <a:rPr lang="pt-B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pt-BR" sz="1400" dirty="0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pt-B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BR" sz="14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40385" algn="l"/>
            <a:r>
              <a:rPr lang="pt-B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esq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BR" sz="14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40385" algn="l"/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BR" sz="14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just"/>
            <a:r>
              <a:rPr lang="pt-B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pt-BR" sz="14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A9B327F-9047-4421-A88F-5F7C77476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789" y="3477201"/>
            <a:ext cx="494347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159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E00481-487B-45EE-A980-41FEBF558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para Efetuar Rotação para Direita de Nós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70E6C92-7E33-463E-BFAF-AC6AAA2A7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Códigos de Alta Performance     Profa Patrícia Magna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A3F4B20-DEDC-4727-BB00-A43BD1D56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19</a:t>
            </a:fld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9D88AAE-5478-446C-BA17-14A6979F340D}"/>
              </a:ext>
            </a:extLst>
          </p:cNvPr>
          <p:cNvSpPr txBox="1"/>
          <p:nvPr/>
        </p:nvSpPr>
        <p:spPr>
          <a:xfrm>
            <a:off x="25400" y="1199277"/>
            <a:ext cx="8463428" cy="2585323"/>
          </a:xfrm>
          <a:prstGeom prst="rect">
            <a:avLst/>
          </a:prstGeom>
          <a:noFill/>
          <a:ln>
            <a:solidFill>
              <a:srgbClr val="F0265D"/>
            </a:solidFill>
          </a:ln>
        </p:spPr>
        <p:txBody>
          <a:bodyPr wrap="square">
            <a:spAutoFit/>
          </a:bodyPr>
          <a:lstStyle/>
          <a:p>
            <a:pPr indent="540385" algn="l"/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ARVORE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rotacao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ireita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(ARVORE </a:t>
            </a:r>
            <a:r>
              <a:rPr lang="pt-BR" sz="1800" dirty="0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){</a:t>
            </a: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40385" algn="l"/>
            <a:r>
              <a:rPr lang="pt-BR" sz="1800" dirty="0">
                <a:solidFill>
                  <a:srgbClr val="3F7F5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faz rotação para direita em relação ao nó apontado por p	</a:t>
            </a: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40385" algn="l"/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ARVORE 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40385" algn="l"/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pt-BR" sz="1800" dirty="0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esq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40385" algn="l"/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40385" algn="l"/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pt-BR" sz="1800" dirty="0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40385" algn="l"/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esq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40385" algn="l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just"/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A54CB94-27B4-4378-B418-92D81BFBE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008" y="3477201"/>
            <a:ext cx="496252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982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EEB7C-9376-4254-AAB2-5C69F88CD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02FDDEE-1859-4DBC-98DD-E7936F001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Códigos de Alta Performance     Profa Patrícia Magna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FEE7050-3FD2-47BD-B4ED-5DBA0F1DE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2A6676C-722F-4F64-AEBC-94299913B610}"/>
              </a:ext>
            </a:extLst>
          </p:cNvPr>
          <p:cNvSpPr txBox="1"/>
          <p:nvPr/>
        </p:nvSpPr>
        <p:spPr>
          <a:xfrm>
            <a:off x="469557" y="893660"/>
            <a:ext cx="8434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A configuração de uma Árvore de Busca Binária é dependente da sequência de operações de inserção e remoção de valores.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Suponha que os valores foram inseridos na ABB na seguinte sequência: 30, 25, 35, 44, 27, 77 e 88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49C00AF-FA0A-4DCA-ACCB-7CE9B18DF6A8}"/>
              </a:ext>
            </a:extLst>
          </p:cNvPr>
          <p:cNvSpPr txBox="1"/>
          <p:nvPr/>
        </p:nvSpPr>
        <p:spPr>
          <a:xfrm rot="10800000" flipH="1" flipV="1">
            <a:off x="6553200" y="3265895"/>
            <a:ext cx="23084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Com apenas 7 nós podem ser necessárias até 5 comparações para acessar o nó com dado 88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6F0BBD8-1886-4065-BD93-6EA10100E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16" y="2642587"/>
            <a:ext cx="6349805" cy="412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688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E00481-487B-45EE-A980-41FEBF558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Após a Rotação para Direita – Árvore Balanceada 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70E6C92-7E33-463E-BFAF-AC6AAA2A7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Códigos de Alta Performance     Profa Patrícia Magna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A3F4B20-DEDC-4727-BB00-A43BD1D56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20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CE6A304-6EB4-4094-A74A-1E2330455892}"/>
              </a:ext>
            </a:extLst>
          </p:cNvPr>
          <p:cNvPicPr/>
          <p:nvPr/>
        </p:nvPicPr>
        <p:blipFill>
          <a:blip r:embed="rId2"/>
          <a:srcRect l="4220" r="3157"/>
          <a:stretch>
            <a:fillRect/>
          </a:stretch>
        </p:blipFill>
        <p:spPr bwMode="auto">
          <a:xfrm>
            <a:off x="469558" y="998806"/>
            <a:ext cx="7774110" cy="3756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45202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Conceitual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285198" cy="365125"/>
          </a:xfrm>
        </p:spPr>
        <p:txBody>
          <a:bodyPr/>
          <a:lstStyle/>
          <a:p>
            <a:r>
              <a:rPr lang="pt-BR" altLang="en-US"/>
              <a:t>Códigos de Alta Performance     Profa Patrícia Magna</a:t>
            </a:r>
            <a:endParaRPr lang="en-US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CA09B-543A-4A23-8F72-67CF88139CF6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7135" y="809943"/>
            <a:ext cx="8674443" cy="4813540"/>
          </a:xfrm>
        </p:spPr>
        <p:txBody>
          <a:bodyPr>
            <a:normAutofit/>
          </a:bodyPr>
          <a:lstStyle/>
          <a:p>
            <a:pPr marL="571500" indent="-571500">
              <a:buClr>
                <a:srgbClr val="CC3300"/>
              </a:buClr>
              <a:buSzPct val="80000"/>
              <a:buFont typeface="Wingdings" pitchFamily="2" charset="2"/>
              <a:buAutoNum type="arabicPeriod"/>
            </a:pPr>
            <a:r>
              <a:rPr lang="pt-BR" sz="2400" dirty="0"/>
              <a:t>A árvore a seguir teve como última inserção o nó com dado 33, deixando-a conforma a figura a seguir. </a:t>
            </a:r>
          </a:p>
          <a:p>
            <a:pPr marL="971550" lvl="1" indent="-571500">
              <a:buClr>
                <a:srgbClr val="CC3300"/>
              </a:buClr>
              <a:buSzPct val="80000"/>
              <a:buFont typeface="+mj-lt"/>
              <a:buAutoNum type="alphaLcParenR"/>
            </a:pPr>
            <a:r>
              <a:rPr lang="pt-BR" sz="2000" dirty="0"/>
              <a:t>Qual o FB de cada nó presente na árvore?</a:t>
            </a:r>
          </a:p>
          <a:p>
            <a:pPr marL="971550" lvl="1" indent="-571500">
              <a:buClr>
                <a:srgbClr val="CC3300"/>
              </a:buClr>
              <a:buSzPct val="80000"/>
              <a:buFont typeface="+mj-lt"/>
              <a:buAutoNum type="alphaLcParenR"/>
            </a:pPr>
            <a:r>
              <a:rPr lang="pt-BR" sz="2000" dirty="0"/>
              <a:t>Sabendo que deve ser feita uma rotação para a direita em relação à algum nó (definido pelo FB desse nó) como fica a árvore AVL?</a:t>
            </a:r>
            <a:endParaRPr lang="pt-BR" sz="1600" dirty="0"/>
          </a:p>
          <a:p>
            <a:pPr marL="571500" indent="-571500">
              <a:buClr>
                <a:srgbClr val="CC3300"/>
              </a:buClr>
              <a:buSzPct val="80000"/>
              <a:buNone/>
            </a:pPr>
            <a:endParaRPr lang="en-US" sz="24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6EAD2E9-1DE8-4D1F-A0E1-CAF9DEF00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237" y="2851588"/>
            <a:ext cx="3685714" cy="350476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48DD1-CA1C-49FE-9719-29F851165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2: AVL com FB de cada nó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9EE5D9E-C9AC-4720-9B7B-D2428F4DB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Códigos de Alta Performance     Profa Patrícia Magna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58ECFAD-C30B-46F1-916D-AD237D173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22</a:t>
            </a:fld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A7C0503-FAEA-4A7C-A871-B3606C44DF32}"/>
              </a:ext>
            </a:extLst>
          </p:cNvPr>
          <p:cNvSpPr txBox="1"/>
          <p:nvPr/>
        </p:nvSpPr>
        <p:spPr>
          <a:xfrm>
            <a:off x="1641124" y="1023875"/>
            <a:ext cx="5570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Considere a AVL (balanceada)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Depois,  deve ter o nó com dado 42 a ser inserido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1E63504-7709-48A6-0B14-7BCED3447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68" y="1784350"/>
            <a:ext cx="7825463" cy="44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968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48DD1-CA1C-49FE-9719-29F851165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2: Após uma inserção em AVL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9EE5D9E-C9AC-4720-9B7B-D2428F4DB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Códigos de Alta Performance     Profa Patrícia Magna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58ECFAD-C30B-46F1-916D-AD237D173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23</a:t>
            </a:fld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A7C0503-FAEA-4A7C-A871-B3606C44DF32}"/>
              </a:ext>
            </a:extLst>
          </p:cNvPr>
          <p:cNvSpPr txBox="1"/>
          <p:nvPr/>
        </p:nvSpPr>
        <p:spPr>
          <a:xfrm>
            <a:off x="745587" y="1023875"/>
            <a:ext cx="7652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A configuração da AVL depois da inserção a deixa   </a:t>
            </a:r>
            <a:r>
              <a:rPr lang="pt-BR" sz="2000" b="1" dirty="0"/>
              <a:t>não </a:t>
            </a:r>
            <a:r>
              <a:rPr lang="pt-BR" sz="2000" dirty="0"/>
              <a:t>balanceada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58430D1-B818-4C19-9B79-873F5436EDE4}"/>
              </a:ext>
            </a:extLst>
          </p:cNvPr>
          <p:cNvPicPr/>
          <p:nvPr/>
        </p:nvPicPr>
        <p:blipFill>
          <a:blip r:embed="rId2"/>
          <a:srcRect l="8331" r="4206"/>
          <a:stretch>
            <a:fillRect/>
          </a:stretch>
        </p:blipFill>
        <p:spPr bwMode="auto">
          <a:xfrm>
            <a:off x="745588" y="1739313"/>
            <a:ext cx="7941212" cy="3592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54333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6AFD06-0A65-4241-A79E-03573B701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AVL para Balancear a Árvore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03D65D6-62D6-41CC-8056-71C59EE0F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Códigos de Alta Performance     Profa Patrícia Magna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0B880E2-872B-44D9-AD66-A6F991DE0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24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3BD1B36-2843-418A-A37F-CA353E9D398B}"/>
              </a:ext>
            </a:extLst>
          </p:cNvPr>
          <p:cNvPicPr/>
          <p:nvPr/>
        </p:nvPicPr>
        <p:blipFill>
          <a:blip r:embed="rId2"/>
          <a:srcRect l="8331" r="4206"/>
          <a:stretch>
            <a:fillRect/>
          </a:stretch>
        </p:blipFill>
        <p:spPr bwMode="auto">
          <a:xfrm>
            <a:off x="1923415" y="865023"/>
            <a:ext cx="5696585" cy="230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999A425-F61B-4312-80A6-653393B013A9}"/>
              </a:ext>
            </a:extLst>
          </p:cNvPr>
          <p:cNvSpPr txBox="1"/>
          <p:nvPr/>
        </p:nvSpPr>
        <p:spPr>
          <a:xfrm>
            <a:off x="725658" y="3462211"/>
            <a:ext cx="767040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lang="pt-BR" sz="1800" b="1" dirty="0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FB (nó 8)</a:t>
            </a:r>
            <a:r>
              <a:rPr lang="pt-B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tem FB=1 – 3 = </a:t>
            </a:r>
            <a:r>
              <a:rPr lang="pt-BR" sz="1800" b="1" dirty="0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endParaRPr lang="pt-BR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É preciso também analisar FB do nó que está à direita do nó 8 (que é o ramo com maior altura). </a:t>
            </a:r>
            <a:endParaRPr lang="pt-BR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Determinamos que </a:t>
            </a:r>
            <a:r>
              <a:rPr lang="pt-BR" b="1" dirty="0">
                <a:solidFill>
                  <a:srgbClr val="FF0000"/>
                </a:solidFill>
                <a:cs typeface="Times New Roman" panose="02020603050405020304" pitchFamily="18" charset="0"/>
              </a:rPr>
              <a:t>FB (nó 20) </a:t>
            </a:r>
            <a:r>
              <a:rPr lang="pt-B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= 2 - 1 = </a:t>
            </a:r>
            <a:r>
              <a:rPr lang="pt-BR" b="1" dirty="0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pt-B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Como os </a:t>
            </a:r>
            <a:r>
              <a:rPr lang="pt-BR" sz="1800" b="1" dirty="0">
                <a:solidFill>
                  <a:srgbClr val="0000CC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 nós têm FB positivos </a:t>
            </a:r>
            <a:r>
              <a:rPr lang="pt-B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significa que a inserção do nó 42 deixou a árvore com maior altura apenas no ramo direito tanto em relação ao nó 8 como também em relação ao seu nó filho (nó 20).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 operação a ser realizada para efetuar o balanceamento é </a:t>
            </a:r>
            <a:r>
              <a:rPr lang="pt-BR" sz="1800" b="1" dirty="0">
                <a:solidFill>
                  <a:srgbClr val="0000CC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uma rotação para a esquerda em relação ao nó 8</a:t>
            </a:r>
            <a:r>
              <a:rPr lang="pt-B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8201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E00481-487B-45EE-A980-41FEBF558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para Efetuar Rotação para Esquerda de Nós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70E6C92-7E33-463E-BFAF-AC6AAA2A7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Códigos de Alta Performance     Profa Patrícia Magna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A3F4B20-DEDC-4727-BB00-A43BD1D56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25</a:t>
            </a:fld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9D88AAE-5478-446C-BA17-14A6979F340D}"/>
              </a:ext>
            </a:extLst>
          </p:cNvPr>
          <p:cNvSpPr txBox="1"/>
          <p:nvPr/>
        </p:nvSpPr>
        <p:spPr>
          <a:xfrm>
            <a:off x="469557" y="843677"/>
            <a:ext cx="8463428" cy="2585323"/>
          </a:xfrm>
          <a:prstGeom prst="rect">
            <a:avLst/>
          </a:prstGeom>
          <a:noFill/>
          <a:ln>
            <a:solidFill>
              <a:srgbClr val="F0265D"/>
            </a:solidFill>
          </a:ln>
        </p:spPr>
        <p:txBody>
          <a:bodyPr wrap="square">
            <a:spAutoFit/>
          </a:bodyPr>
          <a:lstStyle/>
          <a:p>
            <a:pPr indent="540385" algn="l"/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ARVORE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rotacao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squerda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(ARVORE </a:t>
            </a:r>
            <a:r>
              <a:rPr lang="pt-BR" sz="1800" dirty="0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40385" algn="l"/>
            <a:r>
              <a:rPr lang="pt-BR" sz="1600" dirty="0">
                <a:solidFill>
                  <a:srgbClr val="3F7F5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faz rotação para esquerda em relação ao nó apontado por p</a:t>
            </a:r>
            <a:endParaRPr lang="pt-BR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40385" algn="l"/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ARVORE 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40385" algn="l"/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pt-BR" sz="1800" dirty="0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40385" algn="l"/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esq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40385" algn="l"/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esq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pt-BR" sz="1800" dirty="0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40385" algn="l"/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40385" algn="l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40385" algn="just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966C406-F1E6-47FC-A658-6A0ADE40A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257" y="3477201"/>
            <a:ext cx="541020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2048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E00481-487B-45EE-A980-41FEBF558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para Efetuar Rotação para Esquerda de Nós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70E6C92-7E33-463E-BFAF-AC6AAA2A7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Códigos de Alta Performance     Profa Patrícia Magna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A3F4B20-DEDC-4727-BB00-A43BD1D56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26</a:t>
            </a:fld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9D88AAE-5478-446C-BA17-14A6979F340D}"/>
              </a:ext>
            </a:extLst>
          </p:cNvPr>
          <p:cNvSpPr txBox="1"/>
          <p:nvPr/>
        </p:nvSpPr>
        <p:spPr>
          <a:xfrm>
            <a:off x="469557" y="843677"/>
            <a:ext cx="8463428" cy="2277547"/>
          </a:xfrm>
          <a:prstGeom prst="rect">
            <a:avLst/>
          </a:prstGeom>
          <a:noFill/>
          <a:ln>
            <a:solidFill>
              <a:srgbClr val="F0265D"/>
            </a:solidFill>
          </a:ln>
        </p:spPr>
        <p:txBody>
          <a:bodyPr wrap="square">
            <a:spAutoFit/>
          </a:bodyPr>
          <a:lstStyle/>
          <a:p>
            <a:pPr indent="540385" algn="l"/>
            <a:r>
              <a:rPr lang="pt-BR" sz="16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pt-B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ARVORE </a:t>
            </a:r>
            <a:r>
              <a:rPr lang="pt-BR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rotacao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</a:t>
            </a:r>
            <a:r>
              <a:rPr lang="pt-BR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squerda</a:t>
            </a:r>
            <a:r>
              <a:rPr lang="pt-B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(ARVORE </a:t>
            </a:r>
            <a:r>
              <a:rPr lang="pt-BR" sz="1600" dirty="0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pt-B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pt-BR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40385" algn="l"/>
            <a:r>
              <a:rPr lang="pt-BR" sz="1400" dirty="0">
                <a:solidFill>
                  <a:srgbClr val="3F7F5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faz rotação para esquerda em relação ao nó apontado por p</a:t>
            </a:r>
            <a:endParaRPr lang="pt-BR" sz="14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40385" algn="l"/>
            <a:r>
              <a:rPr lang="pt-B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ARVORE </a:t>
            </a:r>
            <a:r>
              <a:rPr lang="pt-BR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</a:t>
            </a:r>
            <a:r>
              <a:rPr lang="pt-BR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pt-BR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</a:t>
            </a:r>
            <a:r>
              <a:rPr lang="pt-B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BR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40385" algn="l"/>
            <a:r>
              <a:rPr lang="pt-B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pt-BR" sz="1600" dirty="0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</a:t>
            </a:r>
            <a:r>
              <a:rPr lang="pt-B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pt-BR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000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</a:t>
            </a:r>
            <a:r>
              <a:rPr lang="pt-B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BR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40385" algn="l"/>
            <a:r>
              <a:rPr lang="pt-B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pt-BR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</a:t>
            </a:r>
            <a:r>
              <a:rPr lang="pt-B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</a:t>
            </a:r>
            <a:r>
              <a:rPr lang="pt-BR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000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esq</a:t>
            </a:r>
            <a:r>
              <a:rPr lang="pt-B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BR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40385" algn="l"/>
            <a:r>
              <a:rPr lang="pt-B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pt-BR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</a:t>
            </a:r>
            <a:r>
              <a:rPr lang="pt-BR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000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esq</a:t>
            </a:r>
            <a:r>
              <a:rPr lang="pt-B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pt-BR" sz="1600" dirty="0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pt-B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BR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40385" algn="l"/>
            <a:r>
              <a:rPr lang="pt-B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BR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40385" algn="l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BR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40385" algn="just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pt-B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pt-BR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42265CE-8538-4582-9913-31ADB0710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313" y="3238500"/>
            <a:ext cx="52578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4563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E00481-487B-45EE-A980-41FEBF558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para Efetuar Rotação para Esquerda de Nós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70E6C92-7E33-463E-BFAF-AC6AAA2A7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Códigos de Alta Performance     Profa Patrícia Magna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A3F4B20-DEDC-4727-BB00-A43BD1D56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27</a:t>
            </a:fld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9D88AAE-5478-446C-BA17-14A6979F340D}"/>
              </a:ext>
            </a:extLst>
          </p:cNvPr>
          <p:cNvSpPr txBox="1"/>
          <p:nvPr/>
        </p:nvSpPr>
        <p:spPr>
          <a:xfrm>
            <a:off x="469557" y="843677"/>
            <a:ext cx="8463428" cy="2277547"/>
          </a:xfrm>
          <a:prstGeom prst="rect">
            <a:avLst/>
          </a:prstGeom>
          <a:noFill/>
          <a:ln>
            <a:solidFill>
              <a:srgbClr val="F0265D"/>
            </a:solidFill>
          </a:ln>
        </p:spPr>
        <p:txBody>
          <a:bodyPr wrap="square">
            <a:spAutoFit/>
          </a:bodyPr>
          <a:lstStyle/>
          <a:p>
            <a:pPr indent="540385" algn="l"/>
            <a:r>
              <a:rPr lang="pt-BR" sz="16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pt-B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ARVORE </a:t>
            </a:r>
            <a:r>
              <a:rPr lang="pt-BR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rotacao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</a:t>
            </a:r>
            <a:r>
              <a:rPr lang="pt-BR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squerda</a:t>
            </a:r>
            <a:r>
              <a:rPr lang="pt-B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(ARVORE </a:t>
            </a:r>
            <a:r>
              <a:rPr lang="pt-BR" sz="1600" dirty="0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pt-B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pt-BR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40385" algn="l"/>
            <a:r>
              <a:rPr lang="pt-BR" sz="1400" dirty="0">
                <a:solidFill>
                  <a:srgbClr val="3F7F5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faz rotação para esquerda em relação ao nó apontado por p</a:t>
            </a:r>
            <a:endParaRPr lang="pt-BR" sz="14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40385" algn="l"/>
            <a:r>
              <a:rPr lang="pt-B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ARVORE </a:t>
            </a:r>
            <a:r>
              <a:rPr lang="pt-BR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</a:t>
            </a:r>
            <a:r>
              <a:rPr lang="pt-BR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pt-BR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</a:t>
            </a:r>
            <a:r>
              <a:rPr lang="pt-B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BR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40385" algn="l"/>
            <a:r>
              <a:rPr lang="pt-B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pt-BR" sz="1600" dirty="0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</a:t>
            </a:r>
            <a:r>
              <a:rPr lang="pt-B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pt-BR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000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</a:t>
            </a:r>
            <a:r>
              <a:rPr lang="pt-B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BR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40385" algn="l"/>
            <a:r>
              <a:rPr lang="pt-B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pt-BR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</a:t>
            </a:r>
            <a:r>
              <a:rPr lang="pt-B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</a:t>
            </a:r>
            <a:r>
              <a:rPr lang="pt-BR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000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esq</a:t>
            </a:r>
            <a:r>
              <a:rPr lang="pt-B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BR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40385" algn="l"/>
            <a:r>
              <a:rPr lang="pt-B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pt-BR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</a:t>
            </a:r>
            <a:r>
              <a:rPr lang="pt-BR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000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esq</a:t>
            </a:r>
            <a:r>
              <a:rPr lang="pt-B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pt-BR" sz="1600" dirty="0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pt-B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BR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40385" algn="l"/>
            <a:r>
              <a:rPr lang="pt-B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BR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40385" algn="l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BR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40385" algn="just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pt-B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pt-BR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F126EAC-299B-4BFB-91D9-DC8699D3AD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22" b="7391"/>
          <a:stretch/>
        </p:blipFill>
        <p:spPr>
          <a:xfrm>
            <a:off x="1669038" y="3377149"/>
            <a:ext cx="5921113" cy="297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2359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3356" y="1928731"/>
            <a:ext cx="3333749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1967266"/>
            <a:ext cx="197167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1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Regras</a:t>
            </a:r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para </a:t>
            </a:r>
            <a:r>
              <a:rPr lang="en-US" sz="31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Decisão</a:t>
            </a:r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1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Rotações</a:t>
            </a:r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AVL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275638" y="6356350"/>
            <a:ext cx="38576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07CA09B-543A-4A23-8F72-67CF88139CF6}" type="slidenum">
              <a:rPr lang="en-US" alt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28</a:t>
            </a:fld>
            <a:endParaRPr lang="en-US" altLang="en-US">
              <a:solidFill>
                <a:schemeClr val="tx1">
                  <a:alpha val="80000"/>
                </a:schemeClr>
              </a:solidFill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F7992B24-0B7F-4152-BF0E-C78D749491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325397"/>
              </p:ext>
            </p:extLst>
          </p:nvPr>
        </p:nvGraphicFramePr>
        <p:xfrm>
          <a:off x="3502855" y="643466"/>
          <a:ext cx="5303519" cy="5625204"/>
        </p:xfrm>
        <a:graphic>
          <a:graphicData uri="http://schemas.openxmlformats.org/drawingml/2006/table">
            <a:tbl>
              <a:tblPr firstRow="1" firstCol="1" bandRow="1"/>
              <a:tblGrid>
                <a:gridCol w="1152592">
                  <a:extLst>
                    <a:ext uri="{9D8B030D-6E8A-4147-A177-3AD203B41FA5}">
                      <a16:colId xmlns:a16="http://schemas.microsoft.com/office/drawing/2014/main" val="173605097"/>
                    </a:ext>
                  </a:extLst>
                </a:gridCol>
                <a:gridCol w="2645204">
                  <a:extLst>
                    <a:ext uri="{9D8B030D-6E8A-4147-A177-3AD203B41FA5}">
                      <a16:colId xmlns:a16="http://schemas.microsoft.com/office/drawing/2014/main" val="1860167203"/>
                    </a:ext>
                  </a:extLst>
                </a:gridCol>
                <a:gridCol w="1505723">
                  <a:extLst>
                    <a:ext uri="{9D8B030D-6E8A-4147-A177-3AD203B41FA5}">
                      <a16:colId xmlns:a16="http://schemas.microsoft.com/office/drawing/2014/main" val="2842407865"/>
                    </a:ext>
                  </a:extLst>
                </a:gridCol>
              </a:tblGrid>
              <a:tr h="442679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1" i="0" u="none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FB do Nó </a:t>
                      </a:r>
                      <a:endParaRPr lang="pt-BR" sz="1600" b="1" i="0" u="none" strike="noStrike" dirty="0">
                        <a:effectLst/>
                        <a:latin typeface="+mn-lt"/>
                      </a:endParaRPr>
                    </a:p>
                  </a:txBody>
                  <a:tcPr marL="82528" marR="82528" marT="114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26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FB do Nó Filho da </a:t>
                      </a:r>
                      <a:endParaRPr lang="pt-BR" sz="1600" b="1" i="0" u="none" strike="noStrike" dirty="0">
                        <a:effectLst/>
                        <a:latin typeface="+mn-lt"/>
                      </a:endParaRPr>
                    </a:p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sub-árvore</a:t>
                      </a:r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com maior altura</a:t>
                      </a:r>
                      <a:endParaRPr lang="pt-BR" sz="1600" b="1" i="0" u="none" strike="noStrike" dirty="0">
                        <a:effectLst/>
                        <a:latin typeface="+mn-lt"/>
                      </a:endParaRPr>
                    </a:p>
                  </a:txBody>
                  <a:tcPr marL="82528" marR="82528" marT="114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26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Operações</a:t>
                      </a:r>
                      <a:endParaRPr lang="pt-BR" sz="1600" b="1" i="0" u="none" strike="noStrike" dirty="0">
                        <a:effectLst/>
                        <a:latin typeface="+mn-lt"/>
                      </a:endParaRPr>
                    </a:p>
                  </a:txBody>
                  <a:tcPr marL="82528" marR="82528" marT="114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26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477045"/>
                  </a:ext>
                </a:extLst>
              </a:tr>
              <a:tr h="468014">
                <a:tc rowSpan="3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000" b="0" i="0" u="none" strike="noStrike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000" b="0" i="0" u="none" strike="noStrike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000" b="0" i="0" u="none" strike="noStrike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000" b="0" i="0" u="none" strike="noStrike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pt-BR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110037" marR="110037" marT="55019" marB="550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0" i="0" u="none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82528" marR="82528" marT="114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0" i="0" u="none" strike="noStrike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Rotação para esquerda em relação ao nó pai</a:t>
                      </a:r>
                      <a:endParaRPr lang="pt-BR" sz="1400" b="0" i="0" u="none" strike="noStrike">
                        <a:effectLst/>
                        <a:latin typeface="+mn-lt"/>
                      </a:endParaRPr>
                    </a:p>
                  </a:txBody>
                  <a:tcPr marL="110037" marR="110037" marT="55019" marB="550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3370266"/>
                  </a:ext>
                </a:extLst>
              </a:tr>
              <a:tr h="46801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0" i="0" u="none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82528" marR="82528" marT="114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367290"/>
                  </a:ext>
                </a:extLst>
              </a:tr>
              <a:tr h="162700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0" i="0" u="none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</a:t>
                      </a:r>
                      <a:endParaRPr lang="pt-BR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82528" marR="82528" marT="114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0" i="0" u="none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Rotação para direita em relação ao nó filho</a:t>
                      </a:r>
                      <a:endParaRPr lang="pt-BR" sz="1400" b="0" i="0" u="none" strike="noStrike" dirty="0">
                        <a:effectLst/>
                        <a:latin typeface="+mn-lt"/>
                      </a:endParaRPr>
                    </a:p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0" i="0" u="none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Rotação para esquerda em relação ao nó pai</a:t>
                      </a:r>
                      <a:endParaRPr lang="pt-BR" sz="1400" b="0" i="0" u="none" strike="noStrike" dirty="0">
                        <a:effectLst/>
                        <a:latin typeface="+mn-lt"/>
                      </a:endParaRPr>
                    </a:p>
                  </a:txBody>
                  <a:tcPr marL="82528" marR="82528" marT="114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0412495"/>
                  </a:ext>
                </a:extLst>
              </a:tr>
              <a:tr h="1627003">
                <a:tc rowSpan="3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000" b="0" i="0" u="none" strike="noStrike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000" b="0" i="0" u="none" strike="noStrike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000" b="0" i="0" u="none" strike="noStrike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-2</a:t>
                      </a:r>
                      <a:endParaRPr lang="pt-BR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110037" marR="110037" marT="55019" marB="550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0" i="0" u="none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82528" marR="82528" marT="114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0" i="0" u="none" strike="noStrike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Rotação para esquerda em relação ao nó filho</a:t>
                      </a:r>
                      <a:endParaRPr lang="pt-BR" sz="1400" b="0" i="0" u="none" strike="noStrike">
                        <a:effectLst/>
                        <a:latin typeface="+mn-lt"/>
                      </a:endParaRPr>
                    </a:p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0" i="0" u="none" strike="noStrike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Rotação para direita em relação ao nó pai</a:t>
                      </a:r>
                      <a:endParaRPr lang="pt-BR" sz="1400" b="0" i="0" u="none" strike="noStrike">
                        <a:effectLst/>
                        <a:latin typeface="+mn-lt"/>
                      </a:endParaRPr>
                    </a:p>
                  </a:txBody>
                  <a:tcPr marL="82528" marR="82528" marT="114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4988238"/>
                  </a:ext>
                </a:extLst>
              </a:tr>
              <a:tr h="46801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0" i="0" u="none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82528" marR="82528" marT="114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0" i="0" u="none" strike="noStrike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Rotação para direita em relação ao nó pai</a:t>
                      </a:r>
                      <a:endParaRPr lang="pt-BR" sz="1400" b="0" i="0" u="none" strike="noStrike">
                        <a:effectLst/>
                        <a:latin typeface="+mn-lt"/>
                      </a:endParaRPr>
                    </a:p>
                  </a:txBody>
                  <a:tcPr marL="110037" marR="110037" marT="55019" marB="550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32974"/>
                  </a:ext>
                </a:extLst>
              </a:tr>
              <a:tr h="46801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0" i="0" u="none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</a:t>
                      </a:r>
                      <a:endParaRPr lang="pt-BR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82528" marR="82528" marT="114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965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95889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48DD1-CA1C-49FE-9719-29F851165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3: Após uma inserção em AVL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9EE5D9E-C9AC-4720-9B7B-D2428F4DB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Códigos de Alta Performance     Profa Patrícia Magna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58ECFAD-C30B-46F1-916D-AD237D173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29</a:t>
            </a:fld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A7C0503-FAEA-4A7C-A871-B3606C44DF32}"/>
              </a:ext>
            </a:extLst>
          </p:cNvPr>
          <p:cNvSpPr txBox="1"/>
          <p:nvPr/>
        </p:nvSpPr>
        <p:spPr>
          <a:xfrm>
            <a:off x="745587" y="1023875"/>
            <a:ext cx="7652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A configuração da AVL depois da inserção do nó fica </a:t>
            </a:r>
            <a:r>
              <a:rPr lang="pt-BR" sz="2000" b="1" dirty="0"/>
              <a:t>não </a:t>
            </a:r>
            <a:r>
              <a:rPr lang="pt-BR" sz="2000" dirty="0"/>
              <a:t>balanceada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D9926E1-E6A5-4395-BC29-2ECA72CC5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1100137"/>
            <a:ext cx="826770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519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EEB7C-9376-4254-AAB2-5C69F88CD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02FDDEE-1859-4DBC-98DD-E7936F001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Códigos de Alta Performance     Profa Patrícia Magna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FEE7050-3FD2-47BD-B4ED-5DBA0F1DE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2A6676C-722F-4F64-AEBC-94299913B610}"/>
              </a:ext>
            </a:extLst>
          </p:cNvPr>
          <p:cNvSpPr txBox="1"/>
          <p:nvPr/>
        </p:nvSpPr>
        <p:spPr>
          <a:xfrm>
            <a:off x="469557" y="893660"/>
            <a:ext cx="843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Reorganizando os nós podemos obter a seguinte  ABB: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49C00AF-FA0A-4DCA-ACCB-7CE9B18DF6A8}"/>
              </a:ext>
            </a:extLst>
          </p:cNvPr>
          <p:cNvSpPr txBox="1"/>
          <p:nvPr/>
        </p:nvSpPr>
        <p:spPr>
          <a:xfrm rot="10800000" flipH="1" flipV="1">
            <a:off x="239844" y="3541909"/>
            <a:ext cx="23084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0000CC"/>
                </a:solidFill>
              </a:rPr>
              <a:t>Com apenas 7 nós podem ser necessárias até 3 comparações para acessar qualquer nó da ABB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FE02EC3-B67F-4787-8136-A3E56C55CE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98" r="2793"/>
          <a:stretch/>
        </p:blipFill>
        <p:spPr>
          <a:xfrm>
            <a:off x="2548328" y="1676663"/>
            <a:ext cx="6387571" cy="350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5135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defTabSz="914400">
              <a:lnSpc>
                <a:spcPct val="90000"/>
              </a:lnSpc>
            </a:pPr>
            <a:r>
              <a:rPr lang="en-US" sz="3100" kern="1200" dirty="0" err="1">
                <a:latin typeface="+mj-lt"/>
                <a:ea typeface="+mj-ea"/>
                <a:cs typeface="+mj-cs"/>
              </a:rPr>
              <a:t>Regras</a:t>
            </a:r>
            <a:r>
              <a:rPr lang="en-US" sz="3100" kern="1200" dirty="0">
                <a:latin typeface="+mj-lt"/>
                <a:ea typeface="+mj-ea"/>
                <a:cs typeface="+mj-cs"/>
              </a:rPr>
              <a:t> para </a:t>
            </a:r>
            <a:r>
              <a:rPr lang="en-US" sz="3100" kern="1200" dirty="0" err="1">
                <a:latin typeface="+mj-lt"/>
                <a:ea typeface="+mj-ea"/>
                <a:cs typeface="+mj-cs"/>
              </a:rPr>
              <a:t>Decisão</a:t>
            </a:r>
            <a:r>
              <a:rPr lang="en-US" sz="3100" kern="1200" dirty="0">
                <a:latin typeface="+mj-lt"/>
                <a:ea typeface="+mj-ea"/>
                <a:cs typeface="+mj-cs"/>
              </a:rPr>
              <a:t> de </a:t>
            </a:r>
            <a:r>
              <a:rPr lang="en-US" sz="3100" kern="1200" dirty="0" err="1">
                <a:latin typeface="+mj-lt"/>
                <a:ea typeface="+mj-ea"/>
                <a:cs typeface="+mj-cs"/>
              </a:rPr>
              <a:t>Rotações</a:t>
            </a:r>
            <a:r>
              <a:rPr lang="en-US" sz="3100" kern="1200" dirty="0">
                <a:latin typeface="+mj-lt"/>
                <a:ea typeface="+mj-ea"/>
                <a:cs typeface="+mj-cs"/>
              </a:rPr>
              <a:t> AVL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spcAft>
                <a:spcPts val="600"/>
              </a:spcAft>
            </a:pPr>
            <a:fld id="{107CA09B-543A-4A23-8F72-67CF88139CF6}" type="slidenum">
              <a:rPr lang="en-US" alt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30</a:t>
            </a:fld>
            <a:endParaRPr lang="en-US" altLang="en-US">
              <a:solidFill>
                <a:schemeClr val="tx1">
                  <a:alpha val="80000"/>
                </a:schemeClr>
              </a:solidFill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F7992B24-0B7F-4152-BF0E-C78D749491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631251"/>
              </p:ext>
            </p:extLst>
          </p:nvPr>
        </p:nvGraphicFramePr>
        <p:xfrm>
          <a:off x="298083" y="928468"/>
          <a:ext cx="8547834" cy="3366322"/>
        </p:xfrm>
        <a:graphic>
          <a:graphicData uri="http://schemas.openxmlformats.org/drawingml/2006/table">
            <a:tbl>
              <a:tblPr firstRow="1" firstCol="1" bandRow="1"/>
              <a:tblGrid>
                <a:gridCol w="1857665">
                  <a:extLst>
                    <a:ext uri="{9D8B030D-6E8A-4147-A177-3AD203B41FA5}">
                      <a16:colId xmlns:a16="http://schemas.microsoft.com/office/drawing/2014/main" val="173605097"/>
                    </a:ext>
                  </a:extLst>
                </a:gridCol>
                <a:gridCol w="3935563">
                  <a:extLst>
                    <a:ext uri="{9D8B030D-6E8A-4147-A177-3AD203B41FA5}">
                      <a16:colId xmlns:a16="http://schemas.microsoft.com/office/drawing/2014/main" val="1860167203"/>
                    </a:ext>
                  </a:extLst>
                </a:gridCol>
                <a:gridCol w="2754606">
                  <a:extLst>
                    <a:ext uri="{9D8B030D-6E8A-4147-A177-3AD203B41FA5}">
                      <a16:colId xmlns:a16="http://schemas.microsoft.com/office/drawing/2014/main" val="2842407865"/>
                    </a:ext>
                  </a:extLst>
                </a:gridCol>
              </a:tblGrid>
              <a:tr h="385639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1" i="0" u="none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FB do Nó </a:t>
                      </a:r>
                      <a:endParaRPr lang="pt-BR" sz="1600" b="1" i="0" u="none" strike="noStrike" dirty="0">
                        <a:effectLst/>
                        <a:latin typeface="+mn-lt"/>
                      </a:endParaRPr>
                    </a:p>
                  </a:txBody>
                  <a:tcPr marL="82528" marR="82528" marT="114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26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FB do Nó Filho da </a:t>
                      </a:r>
                      <a:endParaRPr lang="pt-BR" sz="1600" b="1" i="0" u="none" strike="noStrike" dirty="0">
                        <a:effectLst/>
                        <a:latin typeface="+mn-lt"/>
                      </a:endParaRPr>
                    </a:p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sub-árvore</a:t>
                      </a:r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com maior altura</a:t>
                      </a:r>
                      <a:endParaRPr lang="pt-BR" sz="1600" b="1" i="0" u="none" strike="noStrike" dirty="0">
                        <a:effectLst/>
                        <a:latin typeface="+mn-lt"/>
                      </a:endParaRPr>
                    </a:p>
                  </a:txBody>
                  <a:tcPr marL="82528" marR="82528" marT="114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26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Operações</a:t>
                      </a:r>
                      <a:endParaRPr lang="pt-BR" sz="1600" b="1" i="0" u="none" strike="noStrike" dirty="0">
                        <a:effectLst/>
                        <a:latin typeface="+mn-lt"/>
                      </a:endParaRPr>
                    </a:p>
                  </a:txBody>
                  <a:tcPr marL="82528" marR="82528" marT="114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26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477045"/>
                  </a:ext>
                </a:extLst>
              </a:tr>
              <a:tr h="326992">
                <a:tc rowSpan="3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600" b="0" i="0" u="none" strike="noStrike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0" i="0" u="none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pt-BR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110037" marR="110037" marT="55019" marB="550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82528" marR="82528" marT="114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Rotação para esquerda em relação ao nó pai</a:t>
                      </a:r>
                      <a:endParaRPr lang="pt-BR" sz="1100" b="0" i="0" u="none" strike="noStrike">
                        <a:effectLst/>
                        <a:latin typeface="+mn-lt"/>
                      </a:endParaRPr>
                    </a:p>
                  </a:txBody>
                  <a:tcPr marL="110037" marR="110037" marT="55019" marB="550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3370266"/>
                  </a:ext>
                </a:extLst>
              </a:tr>
              <a:tr h="32699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82528" marR="82528" marT="114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367290"/>
                  </a:ext>
                </a:extLst>
              </a:tr>
              <a:tr h="42245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</a:t>
                      </a:r>
                      <a:endParaRPr lang="pt-BR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82528" marR="82528" marT="114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Rotação para direita em relação ao nó filho</a:t>
                      </a:r>
                      <a:endParaRPr lang="pt-BR" sz="1100" b="0" i="0" u="none" strike="noStrike" dirty="0">
                        <a:effectLst/>
                        <a:latin typeface="+mn-lt"/>
                      </a:endParaRPr>
                    </a:p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Rotação para esquerda em relação ao nó pai</a:t>
                      </a:r>
                      <a:endParaRPr lang="pt-BR" sz="1100" b="0" i="0" u="none" strike="noStrike" dirty="0">
                        <a:effectLst/>
                        <a:latin typeface="+mn-lt"/>
                      </a:endParaRPr>
                    </a:p>
                  </a:txBody>
                  <a:tcPr marL="82528" marR="82528" marT="114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0412495"/>
                  </a:ext>
                </a:extLst>
              </a:tr>
              <a:tr h="1136756">
                <a:tc rowSpan="3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000" b="1" i="0" u="none" strike="noStrike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000" b="1" i="0" u="none" strike="noStrike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1" i="0" u="none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-2</a:t>
                      </a:r>
                      <a:endParaRPr lang="pt-BR" sz="2000" b="1" i="0" u="none" strike="noStrike" dirty="0">
                        <a:effectLst/>
                        <a:latin typeface="+mn-lt"/>
                      </a:endParaRPr>
                    </a:p>
                  </a:txBody>
                  <a:tcPr marL="110037" marR="110037" marT="55019" marB="550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i="0" u="none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800" b="1" i="0" u="none" strike="noStrike" dirty="0">
                        <a:effectLst/>
                        <a:latin typeface="+mn-lt"/>
                      </a:endParaRPr>
                    </a:p>
                  </a:txBody>
                  <a:tcPr marL="82528" marR="82528" marT="114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1" i="0" u="none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Rotação para esquerda em relação ao nó filho</a:t>
                      </a:r>
                      <a:endParaRPr lang="pt-BR" sz="1600" b="1" i="0" u="none" strike="noStrike" dirty="0">
                        <a:effectLst/>
                        <a:latin typeface="+mn-lt"/>
                      </a:endParaRPr>
                    </a:p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1" i="0" u="none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Rotação para direita em relação ao nó pai</a:t>
                      </a:r>
                      <a:endParaRPr lang="pt-BR" sz="1600" b="1" i="0" u="none" strike="noStrike" dirty="0">
                        <a:effectLst/>
                        <a:latin typeface="+mn-lt"/>
                      </a:endParaRPr>
                    </a:p>
                  </a:txBody>
                  <a:tcPr marL="82528" marR="82528" marT="114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988238"/>
                  </a:ext>
                </a:extLst>
              </a:tr>
              <a:tr h="32699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0" i="0" u="none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82528" marR="82528" marT="114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0" i="0" u="none" strike="noStrike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Rotação para direita em relação ao nó pai</a:t>
                      </a:r>
                      <a:endParaRPr lang="pt-BR" sz="1400" b="0" i="0" u="none" strike="noStrike">
                        <a:effectLst/>
                        <a:latin typeface="+mn-lt"/>
                      </a:endParaRPr>
                    </a:p>
                  </a:txBody>
                  <a:tcPr marL="110037" marR="110037" marT="55019" marB="550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32974"/>
                  </a:ext>
                </a:extLst>
              </a:tr>
              <a:tr h="32699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0" i="0" u="none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</a:t>
                      </a:r>
                      <a:endParaRPr lang="pt-BR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82528" marR="82528" marT="114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965820"/>
                  </a:ext>
                </a:extLst>
              </a:tr>
            </a:tbl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0932BB50-4F31-4EA5-AD81-62E8186F3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15" y="4515944"/>
            <a:ext cx="4155356" cy="120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1003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E00481-487B-45EE-A980-41FEBF558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Rotação para Esquerda em Relação ao Nó 7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70E6C92-7E33-463E-BFAF-AC6AAA2A7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Códigos de Alta Performance     Profa Patrícia Magna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A3F4B20-DEDC-4727-BB00-A43BD1D56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31</a:t>
            </a:fld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9D88AAE-5478-446C-BA17-14A6979F340D}"/>
              </a:ext>
            </a:extLst>
          </p:cNvPr>
          <p:cNvSpPr txBox="1"/>
          <p:nvPr/>
        </p:nvSpPr>
        <p:spPr>
          <a:xfrm>
            <a:off x="469557" y="843677"/>
            <a:ext cx="8463428" cy="2277547"/>
          </a:xfrm>
          <a:prstGeom prst="rect">
            <a:avLst/>
          </a:prstGeom>
          <a:noFill/>
          <a:ln>
            <a:solidFill>
              <a:srgbClr val="F0265D"/>
            </a:solidFill>
          </a:ln>
        </p:spPr>
        <p:txBody>
          <a:bodyPr wrap="square">
            <a:spAutoFit/>
          </a:bodyPr>
          <a:lstStyle/>
          <a:p>
            <a:pPr indent="540385" algn="l"/>
            <a:r>
              <a:rPr lang="pt-BR" sz="16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pt-B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ARVORE </a:t>
            </a:r>
            <a:r>
              <a:rPr lang="pt-BR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rotacao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</a:t>
            </a:r>
            <a:r>
              <a:rPr lang="pt-BR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squerda</a:t>
            </a:r>
            <a:r>
              <a:rPr lang="pt-B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(ARVORE </a:t>
            </a:r>
            <a:r>
              <a:rPr lang="pt-BR" sz="1600" dirty="0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pt-B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pt-BR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40385" algn="l"/>
            <a:r>
              <a:rPr lang="pt-BR" sz="1400" dirty="0">
                <a:solidFill>
                  <a:srgbClr val="3F7F5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faz rotação para esquerda em relação ao nó apontado por p</a:t>
            </a:r>
            <a:endParaRPr lang="pt-BR" sz="14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40385" algn="l"/>
            <a:r>
              <a:rPr lang="pt-B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ARVORE </a:t>
            </a:r>
            <a:r>
              <a:rPr lang="pt-BR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</a:t>
            </a:r>
            <a:r>
              <a:rPr lang="pt-BR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pt-BR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</a:t>
            </a:r>
            <a:r>
              <a:rPr lang="pt-B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BR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40385" algn="l"/>
            <a:r>
              <a:rPr lang="pt-B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pt-BR" sz="1600" dirty="0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</a:t>
            </a:r>
            <a:r>
              <a:rPr lang="pt-B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pt-BR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000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</a:t>
            </a:r>
            <a:r>
              <a:rPr lang="pt-B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BR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40385" algn="l"/>
            <a:r>
              <a:rPr lang="pt-B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pt-BR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</a:t>
            </a:r>
            <a:r>
              <a:rPr lang="pt-B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</a:t>
            </a:r>
            <a:r>
              <a:rPr lang="pt-BR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000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esq</a:t>
            </a:r>
            <a:r>
              <a:rPr lang="pt-B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BR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40385" algn="l"/>
            <a:r>
              <a:rPr lang="pt-B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pt-BR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</a:t>
            </a:r>
            <a:r>
              <a:rPr lang="pt-BR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000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esq</a:t>
            </a:r>
            <a:r>
              <a:rPr lang="pt-B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pt-BR" sz="1600" dirty="0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pt-B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BR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40385" algn="l"/>
            <a:r>
              <a:rPr lang="pt-B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BR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40385" algn="l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BR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40385" algn="just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pt-B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pt-BR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D34AC13-9322-4A76-8676-07339AE64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937" y="3399926"/>
            <a:ext cx="4066667" cy="3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0424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E00481-487B-45EE-A980-41FEBF558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Rotação para Esquerda em Relação ao Nó 7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70E6C92-7E33-463E-BFAF-AC6AAA2A7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Códigos de Alta Performance     Profa Patrícia Magna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A3F4B20-DEDC-4727-BB00-A43BD1D56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32</a:t>
            </a:fld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9D88AAE-5478-446C-BA17-14A6979F340D}"/>
              </a:ext>
            </a:extLst>
          </p:cNvPr>
          <p:cNvSpPr txBox="1"/>
          <p:nvPr/>
        </p:nvSpPr>
        <p:spPr>
          <a:xfrm>
            <a:off x="469557" y="843677"/>
            <a:ext cx="8463428" cy="2277547"/>
          </a:xfrm>
          <a:prstGeom prst="rect">
            <a:avLst/>
          </a:prstGeom>
          <a:noFill/>
          <a:ln>
            <a:solidFill>
              <a:srgbClr val="F0265D"/>
            </a:solidFill>
          </a:ln>
        </p:spPr>
        <p:txBody>
          <a:bodyPr wrap="square">
            <a:spAutoFit/>
          </a:bodyPr>
          <a:lstStyle/>
          <a:p>
            <a:pPr indent="540385" algn="l"/>
            <a:r>
              <a:rPr lang="pt-BR" sz="16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pt-B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ARVORE </a:t>
            </a:r>
            <a:r>
              <a:rPr lang="pt-BR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rotacao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</a:t>
            </a:r>
            <a:r>
              <a:rPr lang="pt-BR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squerda</a:t>
            </a:r>
            <a:r>
              <a:rPr lang="pt-B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(ARVORE </a:t>
            </a:r>
            <a:r>
              <a:rPr lang="pt-BR" sz="1600" dirty="0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pt-B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pt-BR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40385" algn="l"/>
            <a:r>
              <a:rPr lang="pt-BR" sz="1400" dirty="0">
                <a:solidFill>
                  <a:srgbClr val="3F7F5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faz rotação para esquerda em relação ao nó apontado por p</a:t>
            </a:r>
            <a:endParaRPr lang="pt-BR" sz="14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40385" algn="l"/>
            <a:r>
              <a:rPr lang="pt-B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ARVORE </a:t>
            </a:r>
            <a:r>
              <a:rPr lang="pt-BR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</a:t>
            </a:r>
            <a:r>
              <a:rPr lang="pt-BR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pt-BR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</a:t>
            </a:r>
            <a:r>
              <a:rPr lang="pt-B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BR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40385" algn="l"/>
            <a:r>
              <a:rPr lang="pt-B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pt-BR" sz="1600" dirty="0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</a:t>
            </a:r>
            <a:r>
              <a:rPr lang="pt-B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pt-BR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000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</a:t>
            </a:r>
            <a:r>
              <a:rPr lang="pt-B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BR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40385" algn="l"/>
            <a:r>
              <a:rPr lang="pt-B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pt-BR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</a:t>
            </a:r>
            <a:r>
              <a:rPr lang="pt-B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</a:t>
            </a:r>
            <a:r>
              <a:rPr lang="pt-BR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000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esq</a:t>
            </a:r>
            <a:r>
              <a:rPr lang="pt-B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BR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40385" algn="l"/>
            <a:r>
              <a:rPr lang="pt-B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pt-BR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</a:t>
            </a:r>
            <a:r>
              <a:rPr lang="pt-BR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000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esq</a:t>
            </a:r>
            <a:r>
              <a:rPr lang="pt-B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pt-BR" sz="1600" dirty="0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pt-B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BR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40385" algn="l"/>
            <a:r>
              <a:rPr lang="pt-B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BR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40385" algn="l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BR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40385" algn="just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pt-B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pt-BR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1CD2E3F-1D73-485D-A90F-5F208D88B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072" y="3429000"/>
            <a:ext cx="3771429" cy="3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7670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E00481-487B-45EE-A980-41FEBF558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Rotação para Esquerda em Relação ao Nó 7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70E6C92-7E33-463E-BFAF-AC6AAA2A7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Códigos de Alta Performance     Profa Patrícia Magna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A3F4B20-DEDC-4727-BB00-A43BD1D56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33</a:t>
            </a:fld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9D88AAE-5478-446C-BA17-14A6979F340D}"/>
              </a:ext>
            </a:extLst>
          </p:cNvPr>
          <p:cNvSpPr txBox="1"/>
          <p:nvPr/>
        </p:nvSpPr>
        <p:spPr>
          <a:xfrm>
            <a:off x="469557" y="843677"/>
            <a:ext cx="8463428" cy="2277547"/>
          </a:xfrm>
          <a:prstGeom prst="rect">
            <a:avLst/>
          </a:prstGeom>
          <a:noFill/>
          <a:ln>
            <a:solidFill>
              <a:srgbClr val="F0265D"/>
            </a:solidFill>
          </a:ln>
        </p:spPr>
        <p:txBody>
          <a:bodyPr wrap="square">
            <a:spAutoFit/>
          </a:bodyPr>
          <a:lstStyle/>
          <a:p>
            <a:pPr indent="540385" algn="l"/>
            <a:r>
              <a:rPr lang="pt-BR" sz="16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pt-B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ARVORE </a:t>
            </a:r>
            <a:r>
              <a:rPr lang="pt-BR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rotacao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</a:t>
            </a:r>
            <a:r>
              <a:rPr lang="pt-BR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squerda</a:t>
            </a:r>
            <a:r>
              <a:rPr lang="pt-B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(ARVORE </a:t>
            </a:r>
            <a:r>
              <a:rPr lang="pt-BR" sz="1600" dirty="0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pt-B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pt-BR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40385" algn="l"/>
            <a:r>
              <a:rPr lang="pt-BR" sz="1400" dirty="0">
                <a:solidFill>
                  <a:srgbClr val="3F7F5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faz rotação para esquerda em relação ao nó apontado por p</a:t>
            </a:r>
            <a:endParaRPr lang="pt-BR" sz="14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40385" algn="l"/>
            <a:r>
              <a:rPr lang="pt-B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ARVORE </a:t>
            </a:r>
            <a:r>
              <a:rPr lang="pt-BR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</a:t>
            </a:r>
            <a:r>
              <a:rPr lang="pt-BR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pt-BR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</a:t>
            </a:r>
            <a:r>
              <a:rPr lang="pt-B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BR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40385" algn="l"/>
            <a:r>
              <a:rPr lang="pt-B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pt-BR" sz="1600" dirty="0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</a:t>
            </a:r>
            <a:r>
              <a:rPr lang="pt-B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pt-BR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000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</a:t>
            </a:r>
            <a:r>
              <a:rPr lang="pt-B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BR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40385" algn="l"/>
            <a:r>
              <a:rPr lang="pt-B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pt-BR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</a:t>
            </a:r>
            <a:r>
              <a:rPr lang="pt-B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</a:t>
            </a:r>
            <a:r>
              <a:rPr lang="pt-BR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000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esq</a:t>
            </a:r>
            <a:r>
              <a:rPr lang="pt-B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BR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40385" algn="l"/>
            <a:r>
              <a:rPr lang="pt-B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pt-BR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</a:t>
            </a:r>
            <a:r>
              <a:rPr lang="pt-BR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000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esq</a:t>
            </a:r>
            <a:r>
              <a:rPr lang="pt-B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pt-BR" sz="1600" dirty="0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pt-B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BR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40385" algn="l"/>
            <a:r>
              <a:rPr lang="pt-B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BR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40385" algn="l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BR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40385" algn="just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pt-B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pt-BR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5CAEE89-F771-4B04-986A-8687F35D1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819" y="3283380"/>
            <a:ext cx="4352381" cy="3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9872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E00481-487B-45EE-A980-41FEBF558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Rotação para Direita em Relação ao Nó 12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70E6C92-7E33-463E-BFAF-AC6AAA2A7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Códigos de Alta Performance     Profa Patrícia Magna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A3F4B20-DEDC-4727-BB00-A43BD1D56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34</a:t>
            </a:fld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9D88AAE-5478-446C-BA17-14A6979F340D}"/>
              </a:ext>
            </a:extLst>
          </p:cNvPr>
          <p:cNvSpPr txBox="1"/>
          <p:nvPr/>
        </p:nvSpPr>
        <p:spPr>
          <a:xfrm>
            <a:off x="469557" y="843677"/>
            <a:ext cx="8463428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indent="540385" algn="l"/>
            <a:r>
              <a:rPr lang="pt-BR" sz="16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pt-B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ARVORE </a:t>
            </a:r>
            <a:r>
              <a:rPr lang="pt-BR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rotacao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</a:t>
            </a:r>
            <a:r>
              <a:rPr lang="pt-BR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ireita</a:t>
            </a:r>
            <a:r>
              <a:rPr lang="pt-B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(ARVORE </a:t>
            </a:r>
            <a:r>
              <a:rPr lang="pt-BR" sz="1600" dirty="0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pt-B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){</a:t>
            </a:r>
            <a:endParaRPr lang="pt-BR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40385" algn="l"/>
            <a:r>
              <a:rPr lang="pt-BR" sz="1600" dirty="0">
                <a:solidFill>
                  <a:srgbClr val="3F7F5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faz rotação para direita em relação ao nó apontado por p	</a:t>
            </a:r>
            <a:endParaRPr lang="pt-BR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40385" algn="l"/>
            <a:r>
              <a:rPr lang="pt-B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ARVORE </a:t>
            </a:r>
            <a:r>
              <a:rPr lang="pt-BR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</a:t>
            </a:r>
            <a:r>
              <a:rPr lang="pt-BR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pt-BR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</a:t>
            </a:r>
            <a:r>
              <a:rPr lang="pt-B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BR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40385" algn="l"/>
            <a:r>
              <a:rPr lang="pt-B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pt-BR" sz="1600" dirty="0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</a:t>
            </a:r>
            <a:r>
              <a:rPr lang="pt-B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pt-BR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000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esq</a:t>
            </a:r>
            <a:r>
              <a:rPr lang="pt-B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BR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40385" algn="l"/>
            <a:r>
              <a:rPr lang="pt-B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pt-BR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</a:t>
            </a:r>
            <a:r>
              <a:rPr lang="pt-B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</a:t>
            </a:r>
            <a:r>
              <a:rPr lang="pt-BR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000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</a:t>
            </a:r>
            <a:r>
              <a:rPr lang="pt-B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BR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40385" algn="l"/>
            <a:r>
              <a:rPr lang="pt-B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pt-BR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</a:t>
            </a:r>
            <a:r>
              <a:rPr lang="pt-BR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000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</a:t>
            </a:r>
            <a:r>
              <a:rPr lang="pt-B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pt-BR" sz="1600" dirty="0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pt-B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BR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40385" algn="l"/>
            <a:r>
              <a:rPr lang="pt-B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esq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BR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40385" algn="l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BR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just"/>
            <a:r>
              <a:rPr lang="pt-B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pt-BR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D2C59B0-9FD7-41B4-BAFF-CBE890FFC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742" y="2395275"/>
            <a:ext cx="4371429" cy="3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6475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E00481-487B-45EE-A980-41FEBF558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Rotação para Direita em Relação ao Nó 12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70E6C92-7E33-463E-BFAF-AC6AAA2A7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Códigos de Alta Performance     Profa Patrícia Magna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A3F4B20-DEDC-4727-BB00-A43BD1D56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35</a:t>
            </a:fld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9D88AAE-5478-446C-BA17-14A6979F340D}"/>
              </a:ext>
            </a:extLst>
          </p:cNvPr>
          <p:cNvSpPr txBox="1"/>
          <p:nvPr/>
        </p:nvSpPr>
        <p:spPr>
          <a:xfrm>
            <a:off x="235729" y="860226"/>
            <a:ext cx="8463428" cy="2308324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indent="540385" algn="l"/>
            <a:r>
              <a:rPr lang="pt-BR" sz="16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pt-B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ARVORE </a:t>
            </a:r>
            <a:r>
              <a:rPr lang="pt-BR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rotacao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</a:t>
            </a:r>
            <a:r>
              <a:rPr lang="pt-BR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ireita</a:t>
            </a:r>
            <a:r>
              <a:rPr lang="pt-B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(ARVORE </a:t>
            </a:r>
            <a:r>
              <a:rPr lang="pt-BR" sz="1600" dirty="0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pt-B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){</a:t>
            </a:r>
            <a:endParaRPr lang="pt-BR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40385" algn="l"/>
            <a:r>
              <a:rPr lang="pt-BR" sz="1600" dirty="0">
                <a:solidFill>
                  <a:srgbClr val="3F7F5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faz rotação para direita em relação ao nó apontado por p	</a:t>
            </a:r>
            <a:endParaRPr lang="pt-BR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40385" algn="l"/>
            <a:r>
              <a:rPr lang="pt-B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ARVORE </a:t>
            </a:r>
            <a:r>
              <a:rPr lang="pt-BR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</a:t>
            </a:r>
            <a:r>
              <a:rPr lang="pt-BR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pt-BR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</a:t>
            </a:r>
            <a:r>
              <a:rPr lang="pt-B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BR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40385" algn="l"/>
            <a:r>
              <a:rPr lang="pt-B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pt-BR" sz="1600" dirty="0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</a:t>
            </a:r>
            <a:r>
              <a:rPr lang="pt-B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pt-BR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000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esq</a:t>
            </a:r>
            <a:r>
              <a:rPr lang="pt-B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BR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40385" algn="l"/>
            <a:r>
              <a:rPr lang="pt-B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pt-BR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</a:t>
            </a:r>
            <a:r>
              <a:rPr lang="pt-B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</a:t>
            </a:r>
            <a:r>
              <a:rPr lang="pt-BR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000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</a:t>
            </a:r>
            <a:r>
              <a:rPr lang="pt-B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BR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40385" algn="l"/>
            <a:r>
              <a:rPr lang="pt-B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pt-BR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</a:t>
            </a:r>
            <a:r>
              <a:rPr lang="pt-BR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000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</a:t>
            </a:r>
            <a:r>
              <a:rPr lang="pt-B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pt-BR" sz="1600" dirty="0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pt-B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BR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40385" algn="l"/>
            <a:r>
              <a:rPr lang="pt-B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esq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BR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40385" algn="l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BR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just"/>
            <a:r>
              <a:rPr lang="pt-B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pt-BR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536F608-19CD-46B0-A908-54B83BAD8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452" y="3038827"/>
            <a:ext cx="5123809" cy="2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797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E00481-487B-45EE-A980-41FEBF558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Rotação para Direita em Relação ao Nó 12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70E6C92-7E33-463E-BFAF-AC6AAA2A7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Códigos de Alta Performance     Profa Patrícia Magna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A3F4B20-DEDC-4727-BB00-A43BD1D56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36</a:t>
            </a:fld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9D88AAE-5478-446C-BA17-14A6979F340D}"/>
              </a:ext>
            </a:extLst>
          </p:cNvPr>
          <p:cNvSpPr txBox="1"/>
          <p:nvPr/>
        </p:nvSpPr>
        <p:spPr>
          <a:xfrm>
            <a:off x="469557" y="860226"/>
            <a:ext cx="8463428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indent="540385" algn="l"/>
            <a:r>
              <a:rPr lang="pt-BR" sz="16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pt-B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ARVORE </a:t>
            </a:r>
            <a:r>
              <a:rPr lang="pt-BR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rotacao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</a:t>
            </a:r>
            <a:r>
              <a:rPr lang="pt-BR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ireita</a:t>
            </a:r>
            <a:r>
              <a:rPr lang="pt-B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(ARVORE </a:t>
            </a:r>
            <a:r>
              <a:rPr lang="pt-BR" sz="1600" dirty="0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pt-B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){</a:t>
            </a:r>
            <a:endParaRPr lang="pt-BR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40385" algn="l"/>
            <a:r>
              <a:rPr lang="pt-BR" sz="1600" dirty="0">
                <a:solidFill>
                  <a:srgbClr val="3F7F5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faz rotação para direita em relação ao nó apontado por p	</a:t>
            </a:r>
            <a:endParaRPr lang="pt-BR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40385" algn="l"/>
            <a:r>
              <a:rPr lang="pt-B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ARVORE </a:t>
            </a:r>
            <a:r>
              <a:rPr lang="pt-BR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</a:t>
            </a:r>
            <a:r>
              <a:rPr lang="pt-BR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pt-BR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</a:t>
            </a:r>
            <a:r>
              <a:rPr lang="pt-B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BR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40385" algn="l"/>
            <a:r>
              <a:rPr lang="pt-B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pt-BR" sz="1600" dirty="0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</a:t>
            </a:r>
            <a:r>
              <a:rPr lang="pt-B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pt-BR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000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esq</a:t>
            </a:r>
            <a:r>
              <a:rPr lang="pt-B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BR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40385" algn="l"/>
            <a:r>
              <a:rPr lang="pt-B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pt-BR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</a:t>
            </a:r>
            <a:r>
              <a:rPr lang="pt-B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</a:t>
            </a:r>
            <a:r>
              <a:rPr lang="pt-BR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000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</a:t>
            </a:r>
            <a:r>
              <a:rPr lang="pt-B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BR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40385" algn="l"/>
            <a:r>
              <a:rPr lang="pt-B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pt-BR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</a:t>
            </a:r>
            <a:r>
              <a:rPr lang="pt-BR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000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</a:t>
            </a:r>
            <a:r>
              <a:rPr lang="pt-B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pt-BR" sz="1600" dirty="0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pt-B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BR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40385" algn="l"/>
            <a:r>
              <a:rPr lang="pt-B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esq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BR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40385" algn="l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BR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just"/>
            <a:r>
              <a:rPr lang="pt-B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pt-BR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7699EB8-9AD9-444A-A93F-E214C15B3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758" y="2944885"/>
            <a:ext cx="5045197" cy="305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383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3356" y="1928731"/>
            <a:ext cx="3333749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1967266"/>
            <a:ext cx="197167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1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Regras</a:t>
            </a:r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para </a:t>
            </a:r>
            <a:r>
              <a:rPr lang="en-US" sz="31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Decisão</a:t>
            </a:r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1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Rotações</a:t>
            </a:r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AVL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275638" y="6356350"/>
            <a:ext cx="38576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07CA09B-543A-4A23-8F72-67CF88139CF6}" type="slidenum">
              <a:rPr lang="en-US" alt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37</a:t>
            </a:fld>
            <a:endParaRPr lang="en-US" altLang="en-US">
              <a:solidFill>
                <a:schemeClr val="tx1">
                  <a:alpha val="80000"/>
                </a:schemeClr>
              </a:solidFill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F7992B24-0B7F-4152-BF0E-C78D74949183}"/>
              </a:ext>
            </a:extLst>
          </p:cNvPr>
          <p:cNvGraphicFramePr>
            <a:graphicFrameLocks noGrp="1"/>
          </p:cNvGraphicFramePr>
          <p:nvPr/>
        </p:nvGraphicFramePr>
        <p:xfrm>
          <a:off x="3502855" y="643466"/>
          <a:ext cx="5303519" cy="5625204"/>
        </p:xfrm>
        <a:graphic>
          <a:graphicData uri="http://schemas.openxmlformats.org/drawingml/2006/table">
            <a:tbl>
              <a:tblPr firstRow="1" firstCol="1" bandRow="1"/>
              <a:tblGrid>
                <a:gridCol w="1152592">
                  <a:extLst>
                    <a:ext uri="{9D8B030D-6E8A-4147-A177-3AD203B41FA5}">
                      <a16:colId xmlns:a16="http://schemas.microsoft.com/office/drawing/2014/main" val="173605097"/>
                    </a:ext>
                  </a:extLst>
                </a:gridCol>
                <a:gridCol w="2645204">
                  <a:extLst>
                    <a:ext uri="{9D8B030D-6E8A-4147-A177-3AD203B41FA5}">
                      <a16:colId xmlns:a16="http://schemas.microsoft.com/office/drawing/2014/main" val="1860167203"/>
                    </a:ext>
                  </a:extLst>
                </a:gridCol>
                <a:gridCol w="1505723">
                  <a:extLst>
                    <a:ext uri="{9D8B030D-6E8A-4147-A177-3AD203B41FA5}">
                      <a16:colId xmlns:a16="http://schemas.microsoft.com/office/drawing/2014/main" val="2842407865"/>
                    </a:ext>
                  </a:extLst>
                </a:gridCol>
              </a:tblGrid>
              <a:tr h="442679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1" i="0" u="none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FB do Nó </a:t>
                      </a:r>
                      <a:endParaRPr lang="pt-BR" sz="1600" b="1" i="0" u="none" strike="noStrike" dirty="0">
                        <a:effectLst/>
                        <a:latin typeface="+mn-lt"/>
                      </a:endParaRPr>
                    </a:p>
                  </a:txBody>
                  <a:tcPr marL="82528" marR="82528" marT="114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26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FB do Nó Filho da </a:t>
                      </a:r>
                      <a:endParaRPr lang="pt-BR" sz="1600" b="1" i="0" u="none" strike="noStrike" dirty="0">
                        <a:effectLst/>
                        <a:latin typeface="+mn-lt"/>
                      </a:endParaRPr>
                    </a:p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sub-árvore</a:t>
                      </a:r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com maior altura</a:t>
                      </a:r>
                      <a:endParaRPr lang="pt-BR" sz="1600" b="1" i="0" u="none" strike="noStrike" dirty="0">
                        <a:effectLst/>
                        <a:latin typeface="+mn-lt"/>
                      </a:endParaRPr>
                    </a:p>
                  </a:txBody>
                  <a:tcPr marL="82528" marR="82528" marT="114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26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Operações</a:t>
                      </a:r>
                      <a:endParaRPr lang="pt-BR" sz="1600" b="1" i="0" u="none" strike="noStrike" dirty="0">
                        <a:effectLst/>
                        <a:latin typeface="+mn-lt"/>
                      </a:endParaRPr>
                    </a:p>
                  </a:txBody>
                  <a:tcPr marL="82528" marR="82528" marT="114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26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477045"/>
                  </a:ext>
                </a:extLst>
              </a:tr>
              <a:tr h="468014">
                <a:tc rowSpan="3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000" b="0" i="0" u="none" strike="noStrike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000" b="0" i="0" u="none" strike="noStrike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000" b="0" i="0" u="none" strike="noStrike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000" b="0" i="0" u="none" strike="noStrike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pt-BR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110037" marR="110037" marT="55019" marB="550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0" i="0" u="none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82528" marR="82528" marT="114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0" i="0" u="none" strike="noStrike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Rotação para esquerda em relação ao nó pai</a:t>
                      </a:r>
                      <a:endParaRPr lang="pt-BR" sz="1400" b="0" i="0" u="none" strike="noStrike">
                        <a:effectLst/>
                        <a:latin typeface="+mn-lt"/>
                      </a:endParaRPr>
                    </a:p>
                  </a:txBody>
                  <a:tcPr marL="110037" marR="110037" marT="55019" marB="550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3370266"/>
                  </a:ext>
                </a:extLst>
              </a:tr>
              <a:tr h="46801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0" i="0" u="none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82528" marR="82528" marT="114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367290"/>
                  </a:ext>
                </a:extLst>
              </a:tr>
              <a:tr h="162700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0" i="0" u="none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</a:t>
                      </a:r>
                      <a:endParaRPr lang="pt-BR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82528" marR="82528" marT="114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0" i="0" u="none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Rotação para direita em relação ao nó filho</a:t>
                      </a:r>
                      <a:endParaRPr lang="pt-BR" sz="1400" b="0" i="0" u="none" strike="noStrike" dirty="0">
                        <a:effectLst/>
                        <a:latin typeface="+mn-lt"/>
                      </a:endParaRPr>
                    </a:p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0" i="0" u="none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Rotação para esquerda em relação ao nó pai</a:t>
                      </a:r>
                      <a:endParaRPr lang="pt-BR" sz="1400" b="0" i="0" u="none" strike="noStrike" dirty="0">
                        <a:effectLst/>
                        <a:latin typeface="+mn-lt"/>
                      </a:endParaRPr>
                    </a:p>
                  </a:txBody>
                  <a:tcPr marL="82528" marR="82528" marT="114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0412495"/>
                  </a:ext>
                </a:extLst>
              </a:tr>
              <a:tr h="1627003">
                <a:tc rowSpan="3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000" b="0" i="0" u="none" strike="noStrike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000" b="0" i="0" u="none" strike="noStrike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000" b="0" i="0" u="none" strike="noStrike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-2</a:t>
                      </a:r>
                      <a:endParaRPr lang="pt-BR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110037" marR="110037" marT="55019" marB="550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0" i="0" u="none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82528" marR="82528" marT="114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0" i="0" u="none" strike="noStrike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Rotação para esquerda em relação ao nó filho</a:t>
                      </a:r>
                      <a:endParaRPr lang="pt-BR" sz="1400" b="0" i="0" u="none" strike="noStrike">
                        <a:effectLst/>
                        <a:latin typeface="+mn-lt"/>
                      </a:endParaRPr>
                    </a:p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0" i="0" u="none" strike="noStrike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Rotação para direita em relação ao nó pai</a:t>
                      </a:r>
                      <a:endParaRPr lang="pt-BR" sz="1400" b="0" i="0" u="none" strike="noStrike">
                        <a:effectLst/>
                        <a:latin typeface="+mn-lt"/>
                      </a:endParaRPr>
                    </a:p>
                  </a:txBody>
                  <a:tcPr marL="82528" marR="82528" marT="114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4988238"/>
                  </a:ext>
                </a:extLst>
              </a:tr>
              <a:tr h="46801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0" i="0" u="none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82528" marR="82528" marT="114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0" i="0" u="none" strike="noStrike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Rotação para direita em relação ao nó pai</a:t>
                      </a:r>
                      <a:endParaRPr lang="pt-BR" sz="1400" b="0" i="0" u="none" strike="noStrike">
                        <a:effectLst/>
                        <a:latin typeface="+mn-lt"/>
                      </a:endParaRPr>
                    </a:p>
                  </a:txBody>
                  <a:tcPr marL="110037" marR="110037" marT="55019" marB="550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32974"/>
                  </a:ext>
                </a:extLst>
              </a:tr>
              <a:tr h="46801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0" i="0" u="none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</a:t>
                      </a:r>
                      <a:endParaRPr lang="pt-BR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82528" marR="82528" marT="114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965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94231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B14F026B-5ACF-40E7-BC34-08660C224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57" y="363177"/>
            <a:ext cx="8229600" cy="466767"/>
          </a:xfrm>
        </p:spPr>
        <p:txBody>
          <a:bodyPr/>
          <a:lstStyle/>
          <a:p>
            <a:r>
              <a:rPr lang="pt-BR" dirty="0"/>
              <a:t>Método balanceamento()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C81B2F6-CAF6-4506-96B1-CB9057A67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F744-021B-4287-8A45-3383B328B547}" type="slidenum">
              <a:rPr lang="en-US" altLang="en-US" smtClean="0"/>
              <a:pPr/>
              <a:t>38</a:t>
            </a:fld>
            <a:endParaRPr lang="en-US" altLang="en-US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9F24F39-43C7-4B77-8B4F-64AAA8560427}"/>
              </a:ext>
            </a:extLst>
          </p:cNvPr>
          <p:cNvSpPr txBox="1"/>
          <p:nvPr/>
        </p:nvSpPr>
        <p:spPr>
          <a:xfrm>
            <a:off x="553963" y="897725"/>
            <a:ext cx="7219546" cy="5478423"/>
          </a:xfrm>
          <a:prstGeom prst="rect">
            <a:avLst/>
          </a:prstGeom>
          <a:solidFill>
            <a:srgbClr val="F4D3D6"/>
          </a:solidFill>
        </p:spPr>
        <p:txBody>
          <a:bodyPr wrap="square">
            <a:spAutoFit/>
          </a:bodyPr>
          <a:lstStyle/>
          <a:p>
            <a:pPr algn="l"/>
            <a:r>
              <a:rPr lang="pt-B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ARVORE balanceamento (ARVORE </a:t>
            </a:r>
            <a:r>
              <a:rPr lang="pt-B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pt-BR" sz="14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pt-BR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analisa FB e realiza rotações necessárias para balancear árvore</a:t>
            </a:r>
            <a:endParaRPr lang="pt-BR" sz="1200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r>
              <a:rPr lang="pt-B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FB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hDir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pt-B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hEsq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FB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&gt; 1) {</a:t>
            </a:r>
          </a:p>
          <a:p>
            <a:pPr indent="355600" algn="l">
              <a:tabLst>
                <a:tab pos="533400" algn="l"/>
              </a:tabLst>
            </a:pPr>
            <a:r>
              <a:rPr lang="pt-B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fbFilhoDir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dir</a:t>
            </a:r>
            <a:r>
              <a:rPr lang="pt-B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hDir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pt-B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dir</a:t>
            </a:r>
            <a:r>
              <a:rPr lang="pt-B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hEsq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355600" algn="l"/>
            <a:r>
              <a:rPr lang="pt-B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fbFilhoDir</a:t>
            </a:r>
            <a:r>
              <a:rPr lang="pt-B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&gt;= 0)</a:t>
            </a:r>
          </a:p>
          <a:p>
            <a:pPr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	p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rotacaoEsquerda</a:t>
            </a:r>
            <a:r>
              <a:rPr lang="pt-B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400" i="1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indent="355600" algn="l"/>
            <a:r>
              <a:rPr lang="pt-B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901700" algn="l"/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dir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rotacaoDireita</a:t>
            </a:r>
            <a:r>
              <a:rPr lang="pt-B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4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dir</a:t>
            </a:r>
            <a:r>
              <a:rPr lang="pt-B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indent="901700"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rotacaoEsquerda</a:t>
            </a:r>
            <a:r>
              <a:rPr lang="pt-B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400" i="1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indent="901700" algn="l"/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indent="355600" algn="l"/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pt-B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355600" algn="l"/>
            <a:r>
              <a:rPr lang="pt-B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FB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-1) {</a:t>
            </a:r>
          </a:p>
          <a:p>
            <a:pPr indent="723900" algn="l"/>
            <a:r>
              <a:rPr lang="pt-B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fb</a:t>
            </a:r>
            <a:r>
              <a:rPr lang="pt-B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FilhoEsq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esq</a:t>
            </a:r>
            <a:r>
              <a:rPr lang="pt-B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hDir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pt-B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esq</a:t>
            </a:r>
            <a:r>
              <a:rPr lang="pt-B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hEsq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723900" algn="l"/>
            <a:r>
              <a:rPr lang="pt-B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fb</a:t>
            </a:r>
            <a:r>
              <a:rPr lang="pt-B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FilhoEsq</a:t>
            </a:r>
            <a:r>
              <a:rPr lang="pt-B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&lt;= 0)</a:t>
            </a:r>
          </a:p>
          <a:p>
            <a:pPr indent="1079500"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rotacaoDireita</a:t>
            </a:r>
            <a:r>
              <a:rPr lang="pt-B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400" i="1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indent="723900" algn="l"/>
            <a:r>
              <a:rPr lang="pt-B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1079500" algn="l"/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esq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rotacaoEsquerda</a:t>
            </a:r>
            <a:r>
              <a:rPr lang="pt-B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4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esq</a:t>
            </a:r>
            <a:r>
              <a:rPr lang="pt-B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indent="1079500"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rotacaoDireita</a:t>
            </a:r>
            <a:r>
              <a:rPr lang="pt-B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400" i="1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indent="1079500" algn="l"/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indent="723900" algn="l"/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indent="355600" algn="l"/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pt-B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4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6BB2D02-B0AA-4EB6-8C4E-3FB30A641F3E}"/>
              </a:ext>
            </a:extLst>
          </p:cNvPr>
          <p:cNvSpPr txBox="1"/>
          <p:nvPr/>
        </p:nvSpPr>
        <p:spPr>
          <a:xfrm>
            <a:off x="6020972" y="2504049"/>
            <a:ext cx="2678185" cy="923330"/>
          </a:xfrm>
          <a:prstGeom prst="rect">
            <a:avLst/>
          </a:prstGeom>
          <a:gradFill>
            <a:gsLst>
              <a:gs pos="12000">
                <a:srgbClr val="5B44E6"/>
              </a:gs>
              <a:gs pos="56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Mas, quando devemos aplicar o método de balanceamento?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BF1F6A9-C1A9-4625-9071-D3EB171CA703}"/>
              </a:ext>
            </a:extLst>
          </p:cNvPr>
          <p:cNvSpPr txBox="1"/>
          <p:nvPr/>
        </p:nvSpPr>
        <p:spPr>
          <a:xfrm>
            <a:off x="6020972" y="3737365"/>
            <a:ext cx="2678185" cy="707886"/>
          </a:xfrm>
          <a:prstGeom prst="rect">
            <a:avLst/>
          </a:prstGeom>
          <a:solidFill>
            <a:srgbClr val="F0265D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FFFF00"/>
                </a:solidFill>
              </a:rPr>
              <a:t>Toda vez que for inserido um novo nó!!!</a:t>
            </a:r>
          </a:p>
        </p:txBody>
      </p:sp>
    </p:spTree>
    <p:extLst>
      <p:ext uri="{BB962C8B-B14F-4D97-AF65-F5344CB8AC3E}">
        <p14:creationId xmlns:p14="http://schemas.microsoft.com/office/powerpoint/2010/main" val="79854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B14F026B-5ACF-40E7-BC34-08660C224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57" y="363177"/>
            <a:ext cx="8229600" cy="466767"/>
          </a:xfrm>
        </p:spPr>
        <p:txBody>
          <a:bodyPr/>
          <a:lstStyle/>
          <a:p>
            <a:r>
              <a:rPr lang="pt-BR" dirty="0"/>
              <a:t>Método </a:t>
            </a:r>
            <a:r>
              <a:rPr lang="pt-BR" dirty="0" err="1"/>
              <a:t>inserirAVL</a:t>
            </a:r>
            <a:r>
              <a:rPr lang="pt-BR" dirty="0"/>
              <a:t>()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C81B2F6-CAF6-4506-96B1-CB9057A67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F744-021B-4287-8A45-3383B328B547}" type="slidenum">
              <a:rPr lang="en-US" altLang="en-US" smtClean="0"/>
              <a:pPr/>
              <a:t>39</a:t>
            </a:fld>
            <a:endParaRPr lang="en-US" alt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1655441-020C-4D72-87C3-560AD26C8A25}"/>
              </a:ext>
            </a:extLst>
          </p:cNvPr>
          <p:cNvSpPr txBox="1"/>
          <p:nvPr/>
        </p:nvSpPr>
        <p:spPr>
          <a:xfrm>
            <a:off x="268653" y="868881"/>
            <a:ext cx="7984294" cy="5693866"/>
          </a:xfrm>
          <a:prstGeom prst="rect">
            <a:avLst/>
          </a:prstGeom>
          <a:solidFill>
            <a:srgbClr val="EBAFB5"/>
          </a:solidFill>
        </p:spPr>
        <p:txBody>
          <a:bodyPr wrap="square">
            <a:spAutoFit/>
          </a:bodyPr>
          <a:lstStyle/>
          <a:p>
            <a:pPr algn="l"/>
            <a:r>
              <a:rPr lang="pt-B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ARVORE </a:t>
            </a:r>
            <a:r>
              <a:rPr lang="pt-B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inserirAVL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(ARVORE </a:t>
            </a:r>
            <a:r>
              <a:rPr lang="pt-B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info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pt-B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pt-B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 //nó inserido sempre será nó folha</a:t>
            </a:r>
          </a:p>
          <a:p>
            <a:pPr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	p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ARVORE();</a:t>
            </a:r>
            <a:endParaRPr lang="pt-BR" sz="1400" dirty="0">
              <a:latin typeface="Consolas" panose="020B0609020204030204" pitchFamily="49" charset="0"/>
            </a:endParaRPr>
          </a:p>
          <a:p>
            <a:pPr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dado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info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esq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dir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hDir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hEsq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</a:p>
          <a:p>
            <a:pPr algn="l"/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dado</a:t>
            </a:r>
            <a:r>
              <a:rPr lang="en-US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 &gt;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info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esq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pt-BR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inserirAVL</a:t>
            </a:r>
            <a:r>
              <a:rPr lang="pt-B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4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esq</a:t>
            </a:r>
            <a:r>
              <a:rPr lang="pt-B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4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info</a:t>
            </a:r>
            <a:r>
              <a:rPr lang="pt-B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pt-B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pt-B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esq</a:t>
            </a:r>
            <a:r>
              <a:rPr lang="pt-B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hDir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pt-B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esq</a:t>
            </a:r>
            <a:r>
              <a:rPr lang="pt-B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hEsq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//Altura do nó será a maior</a:t>
            </a:r>
            <a:endParaRPr lang="pt-BR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	   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hEsq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esq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hDir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+ 1; //altura dos seus filhos</a:t>
            </a:r>
          </a:p>
          <a:p>
            <a:pPr algn="l"/>
            <a:r>
              <a:rPr lang="pt-B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pt-B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endParaRPr lang="pt-BR" sz="14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	   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hEsq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esq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hEsq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+ 1;</a:t>
            </a:r>
          </a:p>
          <a:p>
            <a:pPr algn="l"/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	p = </a:t>
            </a:r>
            <a:r>
              <a:rPr lang="pt-B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balanceamento (</a:t>
            </a:r>
            <a:r>
              <a:rPr lang="pt-BR" sz="1400" i="1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pt-B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 </a:t>
            </a:r>
            <a:r>
              <a:rPr lang="pt-B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dir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inserirAVL</a:t>
            </a:r>
            <a:r>
              <a:rPr lang="pt-B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4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dir</a:t>
            </a:r>
            <a:r>
              <a:rPr lang="pt-B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4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info</a:t>
            </a:r>
            <a:r>
              <a:rPr lang="pt-B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pt-B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pt-B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dir</a:t>
            </a:r>
            <a:r>
              <a:rPr lang="pt-B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hDir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pt-B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dir</a:t>
            </a:r>
            <a:r>
              <a:rPr lang="pt-B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hEsq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	   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hDir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dir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hDir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+ 1;</a:t>
            </a:r>
          </a:p>
          <a:p>
            <a:pPr algn="l"/>
            <a:r>
              <a:rPr lang="pt-B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pt-B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endParaRPr lang="pt-BR" sz="14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	   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hDir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dir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hEsq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+ 1;</a:t>
            </a:r>
          </a:p>
          <a:p>
            <a:pPr algn="l"/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}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	p = </a:t>
            </a:r>
            <a:r>
              <a:rPr lang="pt-B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balanceamento (</a:t>
            </a:r>
            <a:r>
              <a:rPr lang="pt-BR" sz="1400" i="1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pt-BR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pt-B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p;</a:t>
            </a:r>
          </a:p>
          <a:p>
            <a:pPr algn="l"/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B247421-F1AC-4BBB-B11D-A1C14143790E}"/>
              </a:ext>
            </a:extLst>
          </p:cNvPr>
          <p:cNvGraphicFramePr>
            <a:graphicFrameLocks noGrp="1"/>
          </p:cNvGraphicFramePr>
          <p:nvPr/>
        </p:nvGraphicFramePr>
        <p:xfrm>
          <a:off x="-1609725" y="-9883775"/>
          <a:ext cx="8229603" cy="27824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8022">
                  <a:extLst>
                    <a:ext uri="{9D8B030D-6E8A-4147-A177-3AD203B41FA5}">
                      <a16:colId xmlns:a16="http://schemas.microsoft.com/office/drawing/2014/main" val="950782153"/>
                    </a:ext>
                  </a:extLst>
                </a:gridCol>
                <a:gridCol w="359583">
                  <a:extLst>
                    <a:ext uri="{9D8B030D-6E8A-4147-A177-3AD203B41FA5}">
                      <a16:colId xmlns:a16="http://schemas.microsoft.com/office/drawing/2014/main" val="3545520436"/>
                    </a:ext>
                  </a:extLst>
                </a:gridCol>
                <a:gridCol w="359583">
                  <a:extLst>
                    <a:ext uri="{9D8B030D-6E8A-4147-A177-3AD203B41FA5}">
                      <a16:colId xmlns:a16="http://schemas.microsoft.com/office/drawing/2014/main" val="3313165035"/>
                    </a:ext>
                  </a:extLst>
                </a:gridCol>
                <a:gridCol w="788022">
                  <a:extLst>
                    <a:ext uri="{9D8B030D-6E8A-4147-A177-3AD203B41FA5}">
                      <a16:colId xmlns:a16="http://schemas.microsoft.com/office/drawing/2014/main" val="3398959118"/>
                    </a:ext>
                  </a:extLst>
                </a:gridCol>
                <a:gridCol w="359583">
                  <a:extLst>
                    <a:ext uri="{9D8B030D-6E8A-4147-A177-3AD203B41FA5}">
                      <a16:colId xmlns:a16="http://schemas.microsoft.com/office/drawing/2014/main" val="2484720997"/>
                    </a:ext>
                  </a:extLst>
                </a:gridCol>
                <a:gridCol w="359583">
                  <a:extLst>
                    <a:ext uri="{9D8B030D-6E8A-4147-A177-3AD203B41FA5}">
                      <a16:colId xmlns:a16="http://schemas.microsoft.com/office/drawing/2014/main" val="3546737362"/>
                    </a:ext>
                  </a:extLst>
                </a:gridCol>
                <a:gridCol w="757419">
                  <a:extLst>
                    <a:ext uri="{9D8B030D-6E8A-4147-A177-3AD203B41FA5}">
                      <a16:colId xmlns:a16="http://schemas.microsoft.com/office/drawing/2014/main" val="2379644762"/>
                    </a:ext>
                  </a:extLst>
                </a:gridCol>
                <a:gridCol w="359583">
                  <a:extLst>
                    <a:ext uri="{9D8B030D-6E8A-4147-A177-3AD203B41FA5}">
                      <a16:colId xmlns:a16="http://schemas.microsoft.com/office/drawing/2014/main" val="2108178939"/>
                    </a:ext>
                  </a:extLst>
                </a:gridCol>
                <a:gridCol w="359583">
                  <a:extLst>
                    <a:ext uri="{9D8B030D-6E8A-4147-A177-3AD203B41FA5}">
                      <a16:colId xmlns:a16="http://schemas.microsoft.com/office/drawing/2014/main" val="1050952613"/>
                    </a:ext>
                  </a:extLst>
                </a:gridCol>
                <a:gridCol w="724266">
                  <a:extLst>
                    <a:ext uri="{9D8B030D-6E8A-4147-A177-3AD203B41FA5}">
                      <a16:colId xmlns:a16="http://schemas.microsoft.com/office/drawing/2014/main" val="1352139738"/>
                    </a:ext>
                  </a:extLst>
                </a:gridCol>
                <a:gridCol w="359583">
                  <a:extLst>
                    <a:ext uri="{9D8B030D-6E8A-4147-A177-3AD203B41FA5}">
                      <a16:colId xmlns:a16="http://schemas.microsoft.com/office/drawing/2014/main" val="2377113045"/>
                    </a:ext>
                  </a:extLst>
                </a:gridCol>
                <a:gridCol w="359583">
                  <a:extLst>
                    <a:ext uri="{9D8B030D-6E8A-4147-A177-3AD203B41FA5}">
                      <a16:colId xmlns:a16="http://schemas.microsoft.com/office/drawing/2014/main" val="675429746"/>
                    </a:ext>
                  </a:extLst>
                </a:gridCol>
                <a:gridCol w="788022">
                  <a:extLst>
                    <a:ext uri="{9D8B030D-6E8A-4147-A177-3AD203B41FA5}">
                      <a16:colId xmlns:a16="http://schemas.microsoft.com/office/drawing/2014/main" val="2274182130"/>
                    </a:ext>
                  </a:extLst>
                </a:gridCol>
                <a:gridCol w="359583">
                  <a:extLst>
                    <a:ext uri="{9D8B030D-6E8A-4147-A177-3AD203B41FA5}">
                      <a16:colId xmlns:a16="http://schemas.microsoft.com/office/drawing/2014/main" val="2812658452"/>
                    </a:ext>
                  </a:extLst>
                </a:gridCol>
                <a:gridCol w="359583">
                  <a:extLst>
                    <a:ext uri="{9D8B030D-6E8A-4147-A177-3AD203B41FA5}">
                      <a16:colId xmlns:a16="http://schemas.microsoft.com/office/drawing/2014/main" val="1626039337"/>
                    </a:ext>
                  </a:extLst>
                </a:gridCol>
                <a:gridCol w="788022">
                  <a:extLst>
                    <a:ext uri="{9D8B030D-6E8A-4147-A177-3AD203B41FA5}">
                      <a16:colId xmlns:a16="http://schemas.microsoft.com/office/drawing/2014/main" val="514852889"/>
                    </a:ext>
                  </a:extLst>
                </a:gridCol>
              </a:tblGrid>
              <a:tr h="161415"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43534080"/>
                  </a:ext>
                </a:extLst>
              </a:tr>
              <a:tr h="161415"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24294775"/>
                  </a:ext>
                </a:extLst>
              </a:tr>
              <a:tr h="161415"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10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93998334"/>
                  </a:ext>
                </a:extLst>
              </a:tr>
              <a:tr h="161415"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18317647"/>
                  </a:ext>
                </a:extLst>
              </a:tr>
              <a:tr h="161415"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3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1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0873834"/>
                  </a:ext>
                </a:extLst>
              </a:tr>
              <a:tr h="161415"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37641798"/>
                  </a:ext>
                </a:extLst>
              </a:tr>
              <a:tr h="161415"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24586266"/>
                  </a:ext>
                </a:extLst>
              </a:tr>
              <a:tr h="161415"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7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12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54583603"/>
                  </a:ext>
                </a:extLst>
              </a:tr>
              <a:tr h="161415"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1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2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57302242"/>
                  </a:ext>
                </a:extLst>
              </a:tr>
              <a:tr h="169101"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13989893"/>
                  </a:ext>
                </a:extLst>
              </a:tr>
              <a:tr h="161415"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3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31820586"/>
                  </a:ext>
                </a:extLst>
              </a:tr>
              <a:tr h="161415"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9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13240046"/>
                  </a:ext>
                </a:extLst>
              </a:tr>
              <a:tr h="199847"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15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6970581"/>
                  </a:ext>
                </a:extLst>
              </a:tr>
              <a:tr h="161415"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1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01891602"/>
                  </a:ext>
                </a:extLst>
              </a:tr>
              <a:tr h="161415"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75205952"/>
                  </a:ext>
                </a:extLst>
              </a:tr>
              <a:tr h="161415"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41209221"/>
                  </a:ext>
                </a:extLst>
              </a:tr>
              <a:tr h="153728"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46411537"/>
                  </a:ext>
                </a:extLst>
              </a:tr>
            </a:tbl>
          </a:graphicData>
        </a:graphic>
      </p:graphicFrame>
      <p:sp>
        <p:nvSpPr>
          <p:cNvPr id="4" name="Elipse 3">
            <a:extLst>
              <a:ext uri="{FF2B5EF4-FFF2-40B4-BE49-F238E27FC236}">
                <a16:creationId xmlns:a16="http://schemas.microsoft.com/office/drawing/2014/main" id="{77716BB4-0A81-4891-B50B-5B94978D0D9C}"/>
              </a:ext>
            </a:extLst>
          </p:cNvPr>
          <p:cNvSpPr/>
          <p:nvPr/>
        </p:nvSpPr>
        <p:spPr>
          <a:xfrm>
            <a:off x="1066799" y="3646798"/>
            <a:ext cx="2518117" cy="348427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B67616E6-5803-45D6-8A6F-E1817367A69F}"/>
              </a:ext>
            </a:extLst>
          </p:cNvPr>
          <p:cNvSpPr/>
          <p:nvPr/>
        </p:nvSpPr>
        <p:spPr>
          <a:xfrm>
            <a:off x="1066799" y="5544514"/>
            <a:ext cx="2518117" cy="348427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294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D78EEC-6546-4A1F-A3E5-5D491F29B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de Altura em uma Árvore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6CE5372-D4B7-4F5F-9A4C-EEDC71A8A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Códigos de Alta Performance     Profa Patrícia Magna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DCAD69C-E9D7-4117-823D-F3E4AE64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7" name="Rolagem: Horizontal 6">
            <a:extLst>
              <a:ext uri="{FF2B5EF4-FFF2-40B4-BE49-F238E27FC236}">
                <a16:creationId xmlns:a16="http://schemas.microsoft.com/office/drawing/2014/main" id="{19FF51EB-802C-4643-AD51-37E7068F1A78}"/>
              </a:ext>
            </a:extLst>
          </p:cNvPr>
          <p:cNvSpPr/>
          <p:nvPr/>
        </p:nvSpPr>
        <p:spPr>
          <a:xfrm>
            <a:off x="444843" y="956603"/>
            <a:ext cx="8229600" cy="1055077"/>
          </a:xfrm>
          <a:prstGeom prst="horizontalScrol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66B6A3C-E448-4A6E-A203-58D7B478E10D}"/>
              </a:ext>
            </a:extLst>
          </p:cNvPr>
          <p:cNvSpPr txBox="1"/>
          <p:nvPr/>
        </p:nvSpPr>
        <p:spPr>
          <a:xfrm>
            <a:off x="782995" y="1076496"/>
            <a:ext cx="72870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b="0" i="0" dirty="0">
                <a:solidFill>
                  <a:srgbClr val="222222"/>
                </a:solidFill>
                <a:effectLst/>
              </a:rPr>
              <a:t>A </a:t>
            </a:r>
            <a:r>
              <a:rPr lang="pt-BR" sz="2000" b="1" i="0" dirty="0">
                <a:solidFill>
                  <a:srgbClr val="222222"/>
                </a:solidFill>
                <a:effectLst/>
              </a:rPr>
              <a:t>altura</a:t>
            </a:r>
            <a:r>
              <a:rPr lang="pt-BR" sz="2000" b="0" i="0" dirty="0">
                <a:solidFill>
                  <a:srgbClr val="222222"/>
                </a:solidFill>
                <a:effectLst/>
              </a:rPr>
              <a:t> de um nó x em uma </a:t>
            </a:r>
            <a:r>
              <a:rPr lang="pt-BR" sz="2000" b="1" i="0" dirty="0">
                <a:solidFill>
                  <a:srgbClr val="222222"/>
                </a:solidFill>
                <a:effectLst/>
              </a:rPr>
              <a:t>árvore</a:t>
            </a:r>
            <a:r>
              <a:rPr lang="pt-BR" sz="2000" b="0" i="0" dirty="0">
                <a:solidFill>
                  <a:srgbClr val="222222"/>
                </a:solidFill>
                <a:effectLst/>
              </a:rPr>
              <a:t> binária é a distância entre x e o seu descendente mais afastado.</a:t>
            </a:r>
            <a:endParaRPr lang="pt-BR" sz="200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134A3A9-3A8E-45DF-A593-3A50A7F15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66" y="2011681"/>
            <a:ext cx="4312178" cy="312846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C4DE897-A576-46AB-B8E1-98D8FF68C7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98" r="2793"/>
          <a:stretch/>
        </p:blipFill>
        <p:spPr>
          <a:xfrm>
            <a:off x="4845813" y="2142124"/>
            <a:ext cx="4212959" cy="2311528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7B506B63-1B6D-478A-ACEB-7992C19BFEEB}"/>
              </a:ext>
            </a:extLst>
          </p:cNvPr>
          <p:cNvSpPr txBox="1"/>
          <p:nvPr/>
        </p:nvSpPr>
        <p:spPr>
          <a:xfrm>
            <a:off x="444843" y="4220308"/>
            <a:ext cx="28386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00CC"/>
                </a:solidFill>
              </a:rPr>
              <a:t>Em relação ao nó 30 (</a:t>
            </a:r>
            <a:r>
              <a:rPr lang="pt-BR" dirty="0" err="1">
                <a:solidFill>
                  <a:srgbClr val="0000CC"/>
                </a:solidFill>
              </a:rPr>
              <a:t>raíz</a:t>
            </a:r>
            <a:r>
              <a:rPr lang="pt-BR" dirty="0">
                <a:solidFill>
                  <a:srgbClr val="0000CC"/>
                </a:solidFill>
              </a:rPr>
              <a:t>):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rgbClr val="0000CC"/>
                </a:solidFill>
              </a:rPr>
              <a:t>Ramo direito: altura 4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rgbClr val="0000CC"/>
                </a:solidFill>
              </a:rPr>
              <a:t>Ramo esquerdo: altura 2</a:t>
            </a:r>
          </a:p>
          <a:p>
            <a:r>
              <a:rPr lang="pt-BR" dirty="0">
                <a:solidFill>
                  <a:srgbClr val="0000CC"/>
                </a:solidFill>
              </a:rPr>
              <a:t> 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81C20C2-6821-4575-87AE-2BBA786D9113}"/>
              </a:ext>
            </a:extLst>
          </p:cNvPr>
          <p:cNvSpPr txBox="1"/>
          <p:nvPr/>
        </p:nvSpPr>
        <p:spPr>
          <a:xfrm>
            <a:off x="5569527" y="4333371"/>
            <a:ext cx="28386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00CC"/>
                </a:solidFill>
              </a:rPr>
              <a:t>Em relação ao nó 35 (</a:t>
            </a:r>
            <a:r>
              <a:rPr lang="pt-BR" dirty="0" err="1">
                <a:solidFill>
                  <a:srgbClr val="0000CC"/>
                </a:solidFill>
              </a:rPr>
              <a:t>raíz</a:t>
            </a:r>
            <a:r>
              <a:rPr lang="pt-BR" dirty="0">
                <a:solidFill>
                  <a:srgbClr val="0000CC"/>
                </a:solidFill>
              </a:rPr>
              <a:t>):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rgbClr val="0000CC"/>
                </a:solidFill>
              </a:rPr>
              <a:t>Ramo direito: altura 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rgbClr val="0000CC"/>
                </a:solidFill>
              </a:rPr>
              <a:t>Ramo esquerdo: altura 2</a:t>
            </a:r>
          </a:p>
          <a:p>
            <a:r>
              <a:rPr lang="pt-BR" dirty="0">
                <a:solidFill>
                  <a:srgbClr val="0000CC"/>
                </a:solidFill>
              </a:rPr>
              <a:t> </a:t>
            </a:r>
          </a:p>
        </p:txBody>
      </p:sp>
      <p:sp>
        <p:nvSpPr>
          <p:cNvPr id="15" name="Seta: para Baixo 14">
            <a:extLst>
              <a:ext uri="{FF2B5EF4-FFF2-40B4-BE49-F238E27FC236}">
                <a16:creationId xmlns:a16="http://schemas.microsoft.com/office/drawing/2014/main" id="{704B6684-2394-43D9-9B6A-7745DEC9F30E}"/>
              </a:ext>
            </a:extLst>
          </p:cNvPr>
          <p:cNvSpPr/>
          <p:nvPr/>
        </p:nvSpPr>
        <p:spPr>
          <a:xfrm>
            <a:off x="6822831" y="5301742"/>
            <a:ext cx="520505" cy="463916"/>
          </a:xfrm>
          <a:prstGeom prst="downArrow">
            <a:avLst/>
          </a:prstGeom>
          <a:solidFill>
            <a:srgbClr val="F0265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1C8FBF8-CBBD-44B3-82B2-077ADCB3F3FC}"/>
              </a:ext>
            </a:extLst>
          </p:cNvPr>
          <p:cNvSpPr txBox="1"/>
          <p:nvPr/>
        </p:nvSpPr>
        <p:spPr>
          <a:xfrm>
            <a:off x="5663741" y="5756001"/>
            <a:ext cx="2838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0000CC"/>
                </a:solidFill>
              </a:rPr>
              <a:t>Árvore Balanceada</a:t>
            </a:r>
          </a:p>
          <a:p>
            <a:r>
              <a:rPr lang="pt-BR" sz="2400" b="1" dirty="0">
                <a:solidFill>
                  <a:srgbClr val="0000CC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448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5BF59A-8D7B-42FD-ADDD-AA9A5A9E4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/>
              <a:t>Exemplo 3: Configuração Final Depois do Balanceamento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2E623FE-5B67-4C99-828C-EDC108176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Códigos de Alta Performance     Profa Patrícia Magna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8D859BD-F1D7-4A23-A2C0-569095D50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40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7A88080-59E0-43DF-A24D-630E5209C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5473" y="1583115"/>
            <a:ext cx="9889508" cy="333633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F79E2CD-E72E-4582-A2AE-27C519594F71}"/>
              </a:ext>
            </a:extLst>
          </p:cNvPr>
          <p:cNvSpPr txBox="1"/>
          <p:nvPr/>
        </p:nvSpPr>
        <p:spPr>
          <a:xfrm>
            <a:off x="3232907" y="5130066"/>
            <a:ext cx="3153825" cy="1015663"/>
          </a:xfrm>
          <a:prstGeom prst="rect">
            <a:avLst/>
          </a:prstGeom>
          <a:solidFill>
            <a:srgbClr val="F0265D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FFFF00"/>
                </a:solidFill>
              </a:rPr>
              <a:t>Note que as alturas de cada ramo em cada nó não foram atualizadas</a:t>
            </a:r>
          </a:p>
        </p:txBody>
      </p:sp>
    </p:spTree>
    <p:extLst>
      <p:ext uri="{BB962C8B-B14F-4D97-AF65-F5344CB8AC3E}">
        <p14:creationId xmlns:p14="http://schemas.microsoft.com/office/powerpoint/2010/main" val="3333399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B14F026B-5ACF-40E7-BC34-08660C224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57" y="363177"/>
            <a:ext cx="8229600" cy="466767"/>
          </a:xfrm>
        </p:spPr>
        <p:txBody>
          <a:bodyPr/>
          <a:lstStyle/>
          <a:p>
            <a:r>
              <a:rPr lang="pt-BR" dirty="0"/>
              <a:t>Método </a:t>
            </a:r>
            <a:r>
              <a:rPr lang="pt-BR" dirty="0" err="1"/>
              <a:t>atualizaAlturas</a:t>
            </a:r>
            <a:r>
              <a:rPr lang="pt-BR" dirty="0"/>
              <a:t>()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C81B2F6-CAF6-4506-96B1-CB9057A67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F744-021B-4287-8A45-3383B328B547}" type="slidenum">
              <a:rPr lang="en-US" altLang="en-US" smtClean="0"/>
              <a:pPr/>
              <a:t>41</a:t>
            </a:fld>
            <a:endParaRPr lang="en-US" alt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1655441-020C-4D72-87C3-560AD26C8A25}"/>
              </a:ext>
            </a:extLst>
          </p:cNvPr>
          <p:cNvSpPr txBox="1"/>
          <p:nvPr/>
        </p:nvSpPr>
        <p:spPr>
          <a:xfrm>
            <a:off x="268653" y="868881"/>
            <a:ext cx="7984294" cy="5262979"/>
          </a:xfrm>
          <a:prstGeom prst="rect">
            <a:avLst/>
          </a:prstGeom>
          <a:solidFill>
            <a:srgbClr val="EBAFB5"/>
          </a:solidFill>
        </p:spPr>
        <p:txBody>
          <a:bodyPr wrap="square">
            <a:spAutoFit/>
          </a:bodyPr>
          <a:lstStyle/>
          <a:p>
            <a:pPr algn="l"/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atualizaAlturas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(ARVORE </a:t>
            </a:r>
            <a:r>
              <a:rPr lang="pt-B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pt-BR" sz="1600" dirty="0">
                <a:solidFill>
                  <a:srgbClr val="3F7F5F"/>
                </a:solidFill>
                <a:latin typeface="Consolas" panose="020B0609020204030204" pitchFamily="49" charset="0"/>
              </a:rPr>
              <a:t>/*</a:t>
            </a:r>
            <a:r>
              <a:rPr lang="pt-BR" sz="1400" dirty="0">
                <a:solidFill>
                  <a:srgbClr val="3F7F5F"/>
                </a:solidFill>
                <a:latin typeface="Consolas" panose="020B0609020204030204" pitchFamily="49" charset="0"/>
              </a:rPr>
              <a:t>atualiza informação da altura de cada nó depois da remoção percorre a árvore usando percurso pós-ordem para ajustar primeiro os nós folhas (profundidade maior) e depois os níveis acima */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pt-B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atualizaAlturas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esq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esq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pt-BR" sz="1600" dirty="0">
                <a:solidFill>
                  <a:srgbClr val="6A3E3E"/>
                </a:solidFill>
                <a:latin typeface="Consolas" panose="020B0609020204030204" pitchFamily="49" charset="0"/>
              </a:rPr>
              <a:t>		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hEsq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algn="l"/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esq</a:t>
            </a:r>
            <a:r>
              <a:rPr lang="pt-B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hEsq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pt-B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esq</a:t>
            </a:r>
            <a:r>
              <a:rPr lang="pt-B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hDir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pt-BR" sz="1600" dirty="0">
                <a:solidFill>
                  <a:srgbClr val="6A3E3E"/>
                </a:solidFill>
                <a:latin typeface="Consolas" panose="020B0609020204030204" pitchFamily="49" charset="0"/>
              </a:rPr>
              <a:t>		 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hEsq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>
                <a:solidFill>
                  <a:srgbClr val="0000C0"/>
                </a:solidFill>
                <a:latin typeface="Consolas" panose="020B0609020204030204" pitchFamily="49" charset="0"/>
              </a:rPr>
              <a:t>esq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>
                <a:solidFill>
                  <a:srgbClr val="0000C0"/>
                </a:solidFill>
                <a:latin typeface="Consolas" panose="020B0609020204030204" pitchFamily="49" charset="0"/>
              </a:rPr>
              <a:t>hEsq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+1;</a:t>
            </a: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	     </a:t>
            </a: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endParaRPr lang="pt-BR" sz="16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algn="l"/>
            <a:r>
              <a:rPr lang="pt-BR" sz="1600" dirty="0">
                <a:solidFill>
                  <a:srgbClr val="6A3E3E"/>
                </a:solidFill>
                <a:latin typeface="Consolas" panose="020B0609020204030204" pitchFamily="49" charset="0"/>
              </a:rPr>
              <a:t>		 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hEsq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>
                <a:solidFill>
                  <a:srgbClr val="0000C0"/>
                </a:solidFill>
                <a:latin typeface="Consolas" panose="020B0609020204030204" pitchFamily="49" charset="0"/>
              </a:rPr>
              <a:t>esq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>
                <a:solidFill>
                  <a:srgbClr val="0000C0"/>
                </a:solidFill>
                <a:latin typeface="Consolas" panose="020B0609020204030204" pitchFamily="49" charset="0"/>
              </a:rPr>
              <a:t>hDir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+1;</a:t>
            </a: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atualizaAlturas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dir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dir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pt-BR" sz="1600" dirty="0">
                <a:solidFill>
                  <a:srgbClr val="6A3E3E"/>
                </a:solidFill>
                <a:latin typeface="Consolas" panose="020B0609020204030204" pitchFamily="49" charset="0"/>
              </a:rPr>
              <a:t>		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hDir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algn="l"/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dir</a:t>
            </a:r>
            <a:r>
              <a:rPr lang="pt-B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hEsq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pt-B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dir</a:t>
            </a:r>
            <a:r>
              <a:rPr lang="pt-B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hDir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pt-BR" sz="1600" dirty="0">
                <a:solidFill>
                  <a:srgbClr val="6A3E3E"/>
                </a:solidFill>
                <a:latin typeface="Consolas" panose="020B0609020204030204" pitchFamily="49" charset="0"/>
              </a:rPr>
              <a:t>		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hDir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>
                <a:solidFill>
                  <a:srgbClr val="0000C0"/>
                </a:solidFill>
                <a:latin typeface="Consolas" panose="020B0609020204030204" pitchFamily="49" charset="0"/>
              </a:rPr>
              <a:t>dir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>
                <a:solidFill>
                  <a:srgbClr val="0000C0"/>
                </a:solidFill>
                <a:latin typeface="Consolas" panose="020B0609020204030204" pitchFamily="49" charset="0"/>
              </a:rPr>
              <a:t>hEsq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+1;</a:t>
            </a:r>
          </a:p>
          <a:p>
            <a:pPr algn="l"/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	     </a:t>
            </a: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endParaRPr lang="pt-BR" sz="16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algn="l"/>
            <a:r>
              <a:rPr lang="pt-BR" sz="1600" dirty="0">
                <a:solidFill>
                  <a:srgbClr val="6A3E3E"/>
                </a:solidFill>
                <a:latin typeface="Consolas" panose="020B0609020204030204" pitchFamily="49" charset="0"/>
              </a:rPr>
              <a:t>		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hDir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>
                <a:solidFill>
                  <a:srgbClr val="0000C0"/>
                </a:solidFill>
                <a:latin typeface="Consolas" panose="020B0609020204030204" pitchFamily="49" charset="0"/>
              </a:rPr>
              <a:t>dir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>
                <a:solidFill>
                  <a:srgbClr val="0000C0"/>
                </a:solidFill>
                <a:latin typeface="Consolas" panose="020B0609020204030204" pitchFamily="49" charset="0"/>
              </a:rPr>
              <a:t>hDir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+1;</a:t>
            </a: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3791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28F3BE-116F-4770-881B-964F02DF7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 Conceitual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AF0025A-8BF5-4C4F-A171-CCBFFC30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Códigos de Alta Performance     Profa Patrícia Magna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4AF2145-9C63-4101-9C5B-EB3E15C9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42</a:t>
            </a:fld>
            <a:endParaRPr lang="pt-BR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CA1F07C-83EF-4610-BA61-056425A79BED}"/>
              </a:ext>
            </a:extLst>
          </p:cNvPr>
          <p:cNvSpPr txBox="1">
            <a:spLocks noChangeArrowheads="1"/>
          </p:cNvSpPr>
          <p:nvPr/>
        </p:nvSpPr>
        <p:spPr>
          <a:xfrm>
            <a:off x="247135" y="1022230"/>
            <a:ext cx="8674443" cy="4813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Clr>
                <a:srgbClr val="CC3300"/>
              </a:buClr>
              <a:buSzPct val="80000"/>
              <a:buFont typeface="+mj-lt"/>
              <a:buAutoNum type="arabicPeriod" startAt="2"/>
            </a:pPr>
            <a:r>
              <a:rPr lang="pt-BR" sz="2400" dirty="0"/>
              <a:t>Aplique os critérios de balanceamento de uma árvore AVL conforme descrito neste texto para as seguintes árvores:</a:t>
            </a:r>
          </a:p>
          <a:p>
            <a:pPr marL="400050" lvl="1" indent="0">
              <a:buClr>
                <a:srgbClr val="CC3300"/>
              </a:buClr>
              <a:buSzPct val="80000"/>
              <a:buFont typeface="Arial"/>
              <a:buNone/>
            </a:pPr>
            <a:endParaRPr lang="pt-BR" sz="1600" dirty="0"/>
          </a:p>
          <a:p>
            <a:pPr marL="571500" indent="-571500">
              <a:buClr>
                <a:srgbClr val="CC3300"/>
              </a:buClr>
              <a:buSzPct val="80000"/>
              <a:buFont typeface="Arial"/>
              <a:buNone/>
            </a:pPr>
            <a:endParaRPr lang="en-US" sz="24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0ED581B-5920-4900-9F3B-E3264C6EECA3}"/>
              </a:ext>
            </a:extLst>
          </p:cNvPr>
          <p:cNvPicPr/>
          <p:nvPr/>
        </p:nvPicPr>
        <p:blipFill rotWithShape="1">
          <a:blip r:embed="rId2"/>
          <a:srcRect l="11495" r="23204"/>
          <a:stretch/>
        </p:blipFill>
        <p:spPr bwMode="auto">
          <a:xfrm>
            <a:off x="4571999" y="1929593"/>
            <a:ext cx="4324865" cy="2558000"/>
          </a:xfrm>
          <a:prstGeom prst="rect">
            <a:avLst/>
          </a:prstGeom>
          <a:noFill/>
          <a:ln w="9525">
            <a:solidFill>
              <a:srgbClr val="F0265D"/>
            </a:solidFill>
            <a:miter lim="800000"/>
            <a:headEnd/>
            <a:tailEnd/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A83A714-2CC6-404B-99DB-185EC9EBD6EA}"/>
              </a:ext>
            </a:extLst>
          </p:cNvPr>
          <p:cNvPicPr/>
          <p:nvPr/>
        </p:nvPicPr>
        <p:blipFill rotWithShape="1">
          <a:blip r:embed="rId3"/>
          <a:srcRect l="20256" r="16409"/>
          <a:stretch/>
        </p:blipFill>
        <p:spPr bwMode="auto">
          <a:xfrm>
            <a:off x="411847" y="3787774"/>
            <a:ext cx="4135438" cy="2568576"/>
          </a:xfrm>
          <a:prstGeom prst="rect">
            <a:avLst/>
          </a:prstGeom>
          <a:noFill/>
          <a:ln w="9525">
            <a:solidFill>
              <a:srgbClr val="F0265D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04348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de um Nó em uma Árvore AVL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285198" cy="365125"/>
          </a:xfrm>
        </p:spPr>
        <p:txBody>
          <a:bodyPr/>
          <a:lstStyle/>
          <a:p>
            <a:r>
              <a:rPr lang="pt-BR" altLang="en-US"/>
              <a:t>Códigos de Alta Performance     Profa Patrícia Magna</a:t>
            </a:r>
            <a:endParaRPr lang="en-US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CA09B-543A-4A23-8F72-67CF88139CF6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7135" y="923756"/>
            <a:ext cx="8674443" cy="4813540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  <a:buSzPct val="90000"/>
            </a:pPr>
            <a:r>
              <a:rPr lang="pt-BR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Até agora sempre “causamos” o desbalanceamento da árvore binária pela inserção de um novo nó. </a:t>
            </a:r>
          </a:p>
          <a:p>
            <a:pPr>
              <a:buClr>
                <a:schemeClr val="tx1"/>
              </a:buClr>
              <a:buSzPct val="90000"/>
            </a:pPr>
            <a:r>
              <a:rPr lang="pt-BR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Quando removemos um determinado nó podemos ou não deixá-la desbalanceada. </a:t>
            </a:r>
          </a:p>
          <a:p>
            <a:pPr>
              <a:buClr>
                <a:schemeClr val="tx1"/>
              </a:buClr>
              <a:buSzPct val="90000"/>
            </a:pPr>
            <a:r>
              <a:rPr lang="pt-BR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 mesma forma que na inserção, é o FB de cada nó que determina se será necessário efetuar rotações para devolver a árvore no estado balanceada. </a:t>
            </a:r>
          </a:p>
          <a:p>
            <a:pPr>
              <a:buClr>
                <a:schemeClr val="tx1"/>
              </a:buClr>
              <a:buSzPct val="90000"/>
            </a:pPr>
            <a:r>
              <a:rPr lang="pt-BR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Porém, há uma importante diferença na identificação do balanceamento, pois na inserção o novo nó sempre será inserido na extremidade, ou seja, como nó folha. Já na remoção de um nó, podemos retirar esse nó em um nível intermediário da </a:t>
            </a:r>
            <a:r>
              <a:rPr lang="pt-BR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sub-árvore</a:t>
            </a:r>
            <a:r>
              <a:rPr lang="pt-BR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>
              <a:buClr>
                <a:schemeClr val="tx1"/>
              </a:buClr>
              <a:buSzPct val="90000"/>
            </a:pPr>
            <a:r>
              <a:rPr lang="pt-BR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Por causa dessa possibilidade, a forma de atualizar as informações de alturas </a:t>
            </a:r>
            <a:r>
              <a:rPr lang="pt-BR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pt-BR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pt-BR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ir</a:t>
            </a:r>
            <a:r>
              <a:rPr lang="pt-BR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pt-BR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pt-BR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pt-BR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sq</a:t>
            </a:r>
            <a:r>
              <a:rPr lang="pt-BR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de cada nó deve ser feita na árvore como toda e, depois realizar  operação de balanceamento.</a:t>
            </a:r>
          </a:p>
          <a:p>
            <a:pPr>
              <a:buClr>
                <a:schemeClr val="tx1"/>
              </a:buClr>
              <a:buSzPct val="90000"/>
            </a:pPr>
            <a:r>
              <a:rPr lang="pt-BR" sz="2000" dirty="0">
                <a:ea typeface="Calibri" panose="020F0502020204030204" pitchFamily="34" charset="0"/>
                <a:cs typeface="Times New Roman" panose="02020603050405020304" pitchFamily="18" charset="0"/>
              </a:rPr>
              <a:t>O método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atualizaAlturaBalanceamento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pt-BR" sz="2000" dirty="0">
                <a:cs typeface="Times New Roman" panose="02020603050405020304" pitchFamily="18" charset="0"/>
              </a:rPr>
              <a:t>precisa realizar além da atualização de </a:t>
            </a:r>
            <a:r>
              <a:rPr lang="pt-BR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pt-BR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pt-BR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ir</a:t>
            </a:r>
            <a:r>
              <a:rPr lang="pt-BR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pt-BR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pt-BR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pt-BR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sq</a:t>
            </a:r>
            <a:r>
              <a:rPr lang="pt-BR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de cada nó efetua o balanceamento.</a:t>
            </a:r>
            <a:endParaRPr lang="pt-BR" sz="2000" dirty="0">
              <a:cs typeface="Times New Roman" panose="02020603050405020304" pitchFamily="18" charset="0"/>
            </a:endParaRPr>
          </a:p>
          <a:p>
            <a:pPr>
              <a:buClr>
                <a:srgbClr val="CC3300"/>
              </a:buClr>
              <a:buSzPct val="80000"/>
            </a:pPr>
            <a:endParaRPr lang="pt-BR" sz="1800" dirty="0"/>
          </a:p>
          <a:p>
            <a:pPr marL="685800" lvl="1">
              <a:buClr>
                <a:srgbClr val="CC3300"/>
              </a:buClr>
              <a:buSzPct val="80000"/>
            </a:pPr>
            <a:endParaRPr lang="pt-BR" sz="1800" dirty="0"/>
          </a:p>
          <a:p>
            <a:pPr>
              <a:buClr>
                <a:srgbClr val="CC3300"/>
              </a:buClr>
              <a:buSzPct val="80000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514808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</a:t>
            </a:r>
            <a:r>
              <a:rPr lang="pt-BR" dirty="0" err="1"/>
              <a:t>removeValor</a:t>
            </a:r>
            <a:r>
              <a:rPr lang="pt-BR" dirty="0"/>
              <a:t>()  - Mesmo da ABB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285198" cy="365125"/>
          </a:xfrm>
        </p:spPr>
        <p:txBody>
          <a:bodyPr/>
          <a:lstStyle/>
          <a:p>
            <a:r>
              <a:rPr lang="pt-BR" altLang="en-US"/>
              <a:t>Códigos de Alta Performance     Profa Patrícia Magna</a:t>
            </a:r>
            <a:endParaRPr lang="en-US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CA09B-543A-4A23-8F72-67CF88139CF6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7289D5A-776A-4838-B782-8E0754117C44}"/>
              </a:ext>
            </a:extLst>
          </p:cNvPr>
          <p:cNvSpPr txBox="1"/>
          <p:nvPr/>
        </p:nvSpPr>
        <p:spPr>
          <a:xfrm>
            <a:off x="254508" y="834766"/>
            <a:ext cx="8634983" cy="5447645"/>
          </a:xfrm>
          <a:prstGeom prst="rect">
            <a:avLst/>
          </a:prstGeom>
          <a:solidFill>
            <a:srgbClr val="F4D3D6"/>
          </a:solidFill>
        </p:spPr>
        <p:txBody>
          <a:bodyPr wrap="square">
            <a:spAutoFit/>
          </a:bodyPr>
          <a:lstStyle/>
          <a:p>
            <a:pPr algn="l" defTabSz="261938"/>
            <a:r>
              <a:rPr lang="pt-BR" sz="1200" b="1" dirty="0">
                <a:latin typeface="Consolas" panose="020B0609020204030204" pitchFamily="49" charset="0"/>
              </a:rPr>
              <a:t>	</a:t>
            </a:r>
            <a:r>
              <a:rPr lang="pt-BR" sz="1200" b="1" dirty="0" err="1">
                <a:latin typeface="Consolas" panose="020B0609020204030204" pitchFamily="49" charset="0"/>
              </a:rPr>
              <a:t>public</a:t>
            </a:r>
            <a:r>
              <a:rPr lang="pt-BR" sz="1200" b="1" dirty="0">
                <a:latin typeface="Consolas" panose="020B0609020204030204" pitchFamily="49" charset="0"/>
              </a:rPr>
              <a:t> ARVORE removeValor1(ARVORE p, </a:t>
            </a:r>
            <a:r>
              <a:rPr lang="pt-BR" sz="1200" b="1" dirty="0" err="1">
                <a:latin typeface="Consolas" panose="020B0609020204030204" pitchFamily="49" charset="0"/>
              </a:rPr>
              <a:t>int</a:t>
            </a:r>
            <a:r>
              <a:rPr lang="pt-BR" sz="1200" b="1" dirty="0"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latin typeface="Consolas" panose="020B0609020204030204" pitchFamily="49" charset="0"/>
              </a:rPr>
              <a:t>info</a:t>
            </a:r>
            <a:r>
              <a:rPr lang="pt-BR" sz="1200" b="1" dirty="0">
                <a:latin typeface="Consolas" panose="020B0609020204030204" pitchFamily="49" charset="0"/>
              </a:rPr>
              <a:t>) {</a:t>
            </a:r>
          </a:p>
          <a:p>
            <a:pPr algn="l" defTabSz="261938"/>
            <a:r>
              <a:rPr lang="pt-BR" sz="1200" b="1" dirty="0">
                <a:latin typeface="Consolas" panose="020B0609020204030204" pitchFamily="49" charset="0"/>
              </a:rPr>
              <a:t>		</a:t>
            </a:r>
            <a:r>
              <a:rPr lang="pt-BR" sz="1200" b="1" dirty="0" err="1">
                <a:latin typeface="Consolas" panose="020B0609020204030204" pitchFamily="49" charset="0"/>
              </a:rPr>
              <a:t>if</a:t>
            </a:r>
            <a:r>
              <a:rPr lang="pt-BR" sz="1200" b="1" dirty="0">
                <a:latin typeface="Consolas" panose="020B0609020204030204" pitchFamily="49" charset="0"/>
              </a:rPr>
              <a:t> (p != </a:t>
            </a:r>
            <a:r>
              <a:rPr lang="pt-BR" sz="1200" b="1" dirty="0" err="1">
                <a:latin typeface="Consolas" panose="020B0609020204030204" pitchFamily="49" charset="0"/>
              </a:rPr>
              <a:t>null</a:t>
            </a:r>
            <a:r>
              <a:rPr lang="pt-BR" sz="1200" b="1" dirty="0">
                <a:latin typeface="Consolas" panose="020B0609020204030204" pitchFamily="49" charset="0"/>
              </a:rPr>
              <a:t>) {</a:t>
            </a:r>
          </a:p>
          <a:p>
            <a:pPr algn="l" defTabSz="261938"/>
            <a:r>
              <a:rPr lang="pt-BR" sz="1200" b="1" dirty="0">
                <a:latin typeface="Consolas" panose="020B0609020204030204" pitchFamily="49" charset="0"/>
              </a:rPr>
              <a:t>			</a:t>
            </a:r>
            <a:r>
              <a:rPr lang="pt-BR" sz="1200" b="1" dirty="0" err="1">
                <a:latin typeface="Consolas" panose="020B0609020204030204" pitchFamily="49" charset="0"/>
              </a:rPr>
              <a:t>if</a:t>
            </a:r>
            <a:r>
              <a:rPr lang="pt-BR" sz="1200" b="1" dirty="0">
                <a:latin typeface="Consolas" panose="020B0609020204030204" pitchFamily="49" charset="0"/>
              </a:rPr>
              <a:t> (</a:t>
            </a:r>
            <a:r>
              <a:rPr lang="pt-BR" sz="1200" b="1" dirty="0" err="1">
                <a:latin typeface="Consolas" panose="020B0609020204030204" pitchFamily="49" charset="0"/>
              </a:rPr>
              <a:t>info</a:t>
            </a:r>
            <a:r>
              <a:rPr lang="pt-BR" sz="1200" b="1" dirty="0">
                <a:latin typeface="Consolas" panose="020B0609020204030204" pitchFamily="49" charset="0"/>
              </a:rPr>
              <a:t> == </a:t>
            </a:r>
            <a:r>
              <a:rPr lang="pt-BR" sz="1200" b="1" dirty="0" err="1">
                <a:latin typeface="Consolas" panose="020B0609020204030204" pitchFamily="49" charset="0"/>
              </a:rPr>
              <a:t>p.dado</a:t>
            </a:r>
            <a:r>
              <a:rPr lang="pt-BR" sz="1200" b="1" dirty="0">
                <a:latin typeface="Consolas" panose="020B0609020204030204" pitchFamily="49" charset="0"/>
              </a:rPr>
              <a:t>) {</a:t>
            </a:r>
          </a:p>
          <a:p>
            <a:pPr algn="l" defTabSz="261938"/>
            <a:r>
              <a:rPr lang="pt-BR" sz="1200" b="1" dirty="0">
                <a:latin typeface="Consolas" panose="020B0609020204030204" pitchFamily="49" charset="0"/>
              </a:rPr>
              <a:t>				</a:t>
            </a:r>
            <a:r>
              <a:rPr lang="pt-BR" sz="1200" b="1" dirty="0" err="1">
                <a:latin typeface="Consolas" panose="020B0609020204030204" pitchFamily="49" charset="0"/>
              </a:rPr>
              <a:t>if</a:t>
            </a:r>
            <a:r>
              <a:rPr lang="pt-BR" sz="1200" b="1" dirty="0">
                <a:latin typeface="Consolas" panose="020B0609020204030204" pitchFamily="49" charset="0"/>
              </a:rPr>
              <a:t> (</a:t>
            </a:r>
            <a:r>
              <a:rPr lang="pt-BR" sz="1200" b="1" dirty="0" err="1">
                <a:latin typeface="Consolas" panose="020B0609020204030204" pitchFamily="49" charset="0"/>
              </a:rPr>
              <a:t>p.esq</a:t>
            </a:r>
            <a:r>
              <a:rPr lang="pt-BR" sz="1200" b="1" dirty="0">
                <a:latin typeface="Consolas" panose="020B0609020204030204" pitchFamily="49" charset="0"/>
              </a:rPr>
              <a:t> == </a:t>
            </a:r>
            <a:r>
              <a:rPr lang="pt-BR" sz="1200" b="1" dirty="0" err="1">
                <a:latin typeface="Consolas" panose="020B0609020204030204" pitchFamily="49" charset="0"/>
              </a:rPr>
              <a:t>null</a:t>
            </a:r>
            <a:r>
              <a:rPr lang="pt-BR" sz="1200" b="1" dirty="0">
                <a:latin typeface="Consolas" panose="020B0609020204030204" pitchFamily="49" charset="0"/>
              </a:rPr>
              <a:t> &amp;&amp; </a:t>
            </a:r>
            <a:r>
              <a:rPr lang="pt-BR" sz="1200" b="1" dirty="0" err="1">
                <a:latin typeface="Consolas" panose="020B0609020204030204" pitchFamily="49" charset="0"/>
              </a:rPr>
              <a:t>p.dir</a:t>
            </a:r>
            <a:r>
              <a:rPr lang="pt-BR" sz="1200" b="1" dirty="0">
                <a:latin typeface="Consolas" panose="020B0609020204030204" pitchFamily="49" charset="0"/>
              </a:rPr>
              <a:t> == </a:t>
            </a:r>
            <a:r>
              <a:rPr lang="pt-BR" sz="1200" b="1" dirty="0" err="1">
                <a:latin typeface="Consolas" panose="020B0609020204030204" pitchFamily="49" charset="0"/>
              </a:rPr>
              <a:t>null</a:t>
            </a:r>
            <a:r>
              <a:rPr lang="pt-BR" sz="1200" b="1" dirty="0">
                <a:latin typeface="Consolas" panose="020B0609020204030204" pitchFamily="49" charset="0"/>
              </a:rPr>
              <a:t>)</a:t>
            </a:r>
          </a:p>
          <a:p>
            <a:pPr algn="l" defTabSz="261938"/>
            <a:r>
              <a:rPr lang="pt-BR" sz="1200" b="1" dirty="0">
                <a:latin typeface="Consolas" panose="020B0609020204030204" pitchFamily="49" charset="0"/>
              </a:rPr>
              <a:t>					</a:t>
            </a:r>
            <a:r>
              <a:rPr lang="pt-BR" sz="1200" b="1" dirty="0" err="1">
                <a:latin typeface="Consolas" panose="020B0609020204030204" pitchFamily="49" charset="0"/>
              </a:rPr>
              <a:t>return</a:t>
            </a:r>
            <a:r>
              <a:rPr lang="pt-BR" sz="1200" b="1" dirty="0"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latin typeface="Consolas" panose="020B0609020204030204" pitchFamily="49" charset="0"/>
              </a:rPr>
              <a:t>null</a:t>
            </a:r>
            <a:r>
              <a:rPr lang="pt-BR" sz="1200" b="1" dirty="0">
                <a:latin typeface="Consolas" panose="020B0609020204030204" pitchFamily="49" charset="0"/>
              </a:rPr>
              <a:t>;</a:t>
            </a:r>
          </a:p>
          <a:p>
            <a:pPr algn="l" defTabSz="261938"/>
            <a:r>
              <a:rPr lang="pt-BR" sz="1200" b="1" dirty="0">
                <a:latin typeface="Consolas" panose="020B0609020204030204" pitchFamily="49" charset="0"/>
              </a:rPr>
              <a:t>				</a:t>
            </a:r>
            <a:r>
              <a:rPr lang="pt-BR" sz="1200" b="1" dirty="0" err="1">
                <a:latin typeface="Consolas" panose="020B0609020204030204" pitchFamily="49" charset="0"/>
              </a:rPr>
              <a:t>else</a:t>
            </a:r>
            <a:r>
              <a:rPr lang="pt-BR" sz="1200" b="1" dirty="0">
                <a:latin typeface="Consolas" panose="020B0609020204030204" pitchFamily="49" charset="0"/>
              </a:rPr>
              <a:t> {</a:t>
            </a:r>
          </a:p>
          <a:p>
            <a:pPr algn="l" defTabSz="261938"/>
            <a:r>
              <a:rPr lang="pt-BR" sz="1200" b="1" dirty="0">
                <a:latin typeface="Consolas" panose="020B0609020204030204" pitchFamily="49" charset="0"/>
              </a:rPr>
              <a:t>					</a:t>
            </a:r>
            <a:r>
              <a:rPr lang="pt-BR" sz="1200" b="1" dirty="0" err="1">
                <a:latin typeface="Consolas" panose="020B0609020204030204" pitchFamily="49" charset="0"/>
              </a:rPr>
              <a:t>if</a:t>
            </a:r>
            <a:r>
              <a:rPr lang="pt-BR" sz="1200" b="1" dirty="0">
                <a:latin typeface="Consolas" panose="020B0609020204030204" pitchFamily="49" charset="0"/>
              </a:rPr>
              <a:t> (</a:t>
            </a:r>
            <a:r>
              <a:rPr lang="pt-BR" sz="1200" b="1" dirty="0" err="1">
                <a:latin typeface="Consolas" panose="020B0609020204030204" pitchFamily="49" charset="0"/>
              </a:rPr>
              <a:t>p.esq</a:t>
            </a:r>
            <a:r>
              <a:rPr lang="pt-BR" sz="1200" b="1" dirty="0">
                <a:latin typeface="Consolas" panose="020B0609020204030204" pitchFamily="49" charset="0"/>
              </a:rPr>
              <a:t> == </a:t>
            </a:r>
            <a:r>
              <a:rPr lang="pt-BR" sz="1200" b="1" dirty="0" err="1">
                <a:latin typeface="Consolas" panose="020B0609020204030204" pitchFamily="49" charset="0"/>
              </a:rPr>
              <a:t>null</a:t>
            </a:r>
            <a:r>
              <a:rPr lang="pt-BR" sz="1200" b="1" dirty="0">
                <a:latin typeface="Consolas" panose="020B0609020204030204" pitchFamily="49" charset="0"/>
              </a:rPr>
              <a:t>)</a:t>
            </a:r>
          </a:p>
          <a:p>
            <a:pPr algn="l" defTabSz="261938"/>
            <a:r>
              <a:rPr lang="pt-BR" sz="1200" b="1" dirty="0">
                <a:latin typeface="Consolas" panose="020B0609020204030204" pitchFamily="49" charset="0"/>
              </a:rPr>
              <a:t>						</a:t>
            </a:r>
            <a:r>
              <a:rPr lang="pt-BR" sz="1200" b="1" dirty="0" err="1">
                <a:latin typeface="Consolas" panose="020B0609020204030204" pitchFamily="49" charset="0"/>
              </a:rPr>
              <a:t>return</a:t>
            </a:r>
            <a:r>
              <a:rPr lang="pt-BR" sz="1200" b="1" dirty="0"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latin typeface="Consolas" panose="020B0609020204030204" pitchFamily="49" charset="0"/>
              </a:rPr>
              <a:t>p.dir</a:t>
            </a:r>
            <a:r>
              <a:rPr lang="pt-BR" sz="1200" b="1" dirty="0">
                <a:latin typeface="Consolas" panose="020B0609020204030204" pitchFamily="49" charset="0"/>
              </a:rPr>
              <a:t>;</a:t>
            </a:r>
          </a:p>
          <a:p>
            <a:pPr algn="l" defTabSz="261938"/>
            <a:r>
              <a:rPr lang="pt-BR" sz="1200" b="1" dirty="0">
                <a:latin typeface="Consolas" panose="020B0609020204030204" pitchFamily="49" charset="0"/>
              </a:rPr>
              <a:t>					</a:t>
            </a:r>
            <a:r>
              <a:rPr lang="pt-BR" sz="1200" b="1" dirty="0" err="1">
                <a:latin typeface="Consolas" panose="020B0609020204030204" pitchFamily="49" charset="0"/>
              </a:rPr>
              <a:t>else</a:t>
            </a:r>
            <a:r>
              <a:rPr lang="pt-BR" sz="1200" b="1" dirty="0"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latin typeface="Consolas" panose="020B0609020204030204" pitchFamily="49" charset="0"/>
              </a:rPr>
              <a:t>if</a:t>
            </a:r>
            <a:r>
              <a:rPr lang="pt-BR" sz="1200" b="1" dirty="0">
                <a:latin typeface="Consolas" panose="020B0609020204030204" pitchFamily="49" charset="0"/>
              </a:rPr>
              <a:t> (</a:t>
            </a:r>
            <a:r>
              <a:rPr lang="pt-BR" sz="1200" b="1" dirty="0" err="1">
                <a:latin typeface="Consolas" panose="020B0609020204030204" pitchFamily="49" charset="0"/>
              </a:rPr>
              <a:t>p.dir</a:t>
            </a:r>
            <a:r>
              <a:rPr lang="pt-BR" sz="1200" b="1" dirty="0">
                <a:latin typeface="Consolas" panose="020B0609020204030204" pitchFamily="49" charset="0"/>
              </a:rPr>
              <a:t> == </a:t>
            </a:r>
            <a:r>
              <a:rPr lang="pt-BR" sz="1200" b="1" dirty="0" err="1">
                <a:latin typeface="Consolas" panose="020B0609020204030204" pitchFamily="49" charset="0"/>
              </a:rPr>
              <a:t>null</a:t>
            </a:r>
            <a:r>
              <a:rPr lang="pt-BR" sz="1200" b="1" dirty="0">
                <a:latin typeface="Consolas" panose="020B0609020204030204" pitchFamily="49" charset="0"/>
              </a:rPr>
              <a:t>)</a:t>
            </a:r>
          </a:p>
          <a:p>
            <a:pPr algn="l" defTabSz="261938"/>
            <a:r>
              <a:rPr lang="pt-BR" sz="1200" b="1" dirty="0">
                <a:latin typeface="Consolas" panose="020B0609020204030204" pitchFamily="49" charset="0"/>
              </a:rPr>
              <a:t>						</a:t>
            </a:r>
            <a:r>
              <a:rPr lang="pt-BR" sz="1200" b="1" dirty="0" err="1">
                <a:latin typeface="Consolas" panose="020B0609020204030204" pitchFamily="49" charset="0"/>
              </a:rPr>
              <a:t>return</a:t>
            </a:r>
            <a:r>
              <a:rPr lang="pt-BR" sz="1200" b="1" dirty="0"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latin typeface="Consolas" panose="020B0609020204030204" pitchFamily="49" charset="0"/>
              </a:rPr>
              <a:t>p.esq</a:t>
            </a:r>
            <a:r>
              <a:rPr lang="pt-BR" sz="1200" b="1" dirty="0">
                <a:latin typeface="Consolas" panose="020B0609020204030204" pitchFamily="49" charset="0"/>
              </a:rPr>
              <a:t>;</a:t>
            </a:r>
          </a:p>
          <a:p>
            <a:pPr algn="l" defTabSz="261938"/>
            <a:r>
              <a:rPr lang="pt-BR" sz="1200" b="1" dirty="0">
                <a:latin typeface="Consolas" panose="020B0609020204030204" pitchFamily="49" charset="0"/>
              </a:rPr>
              <a:t>					</a:t>
            </a:r>
            <a:r>
              <a:rPr lang="pt-BR" sz="1200" b="1" dirty="0" err="1">
                <a:latin typeface="Consolas" panose="020B0609020204030204" pitchFamily="49" charset="0"/>
              </a:rPr>
              <a:t>else</a:t>
            </a:r>
            <a:r>
              <a:rPr lang="pt-BR" sz="1200" b="1" dirty="0">
                <a:latin typeface="Consolas" panose="020B0609020204030204" pitchFamily="49" charset="0"/>
              </a:rPr>
              <a:t> {</a:t>
            </a:r>
          </a:p>
          <a:p>
            <a:pPr algn="l" defTabSz="261938"/>
            <a:r>
              <a:rPr lang="pt-BR" sz="1200" b="1" dirty="0">
                <a:latin typeface="Consolas" panose="020B0609020204030204" pitchFamily="49" charset="0"/>
              </a:rPr>
              <a:t>						ARVORE </a:t>
            </a:r>
            <a:r>
              <a:rPr lang="pt-BR" sz="1200" b="1" dirty="0" err="1">
                <a:latin typeface="Consolas" panose="020B0609020204030204" pitchFamily="49" charset="0"/>
              </a:rPr>
              <a:t>aux</a:t>
            </a:r>
            <a:r>
              <a:rPr lang="pt-BR" sz="1200" b="1" dirty="0">
                <a:latin typeface="Consolas" panose="020B0609020204030204" pitchFamily="49" charset="0"/>
              </a:rPr>
              <a:t>, </a:t>
            </a:r>
            <a:r>
              <a:rPr lang="pt-BR" sz="1200" b="1" dirty="0" err="1">
                <a:latin typeface="Consolas" panose="020B0609020204030204" pitchFamily="49" charset="0"/>
              </a:rPr>
              <a:t>ref</a:t>
            </a:r>
            <a:r>
              <a:rPr lang="pt-BR" sz="1200" b="1" dirty="0">
                <a:latin typeface="Consolas" panose="020B0609020204030204" pitchFamily="49" charset="0"/>
              </a:rPr>
              <a:t>;</a:t>
            </a:r>
          </a:p>
          <a:p>
            <a:pPr algn="l" defTabSz="261938"/>
            <a:r>
              <a:rPr lang="pt-BR" sz="1200" b="1" dirty="0">
                <a:latin typeface="Consolas" panose="020B0609020204030204" pitchFamily="49" charset="0"/>
              </a:rPr>
              <a:t>						</a:t>
            </a:r>
            <a:r>
              <a:rPr lang="pt-BR" sz="1200" b="1" dirty="0" err="1">
                <a:latin typeface="Consolas" panose="020B0609020204030204" pitchFamily="49" charset="0"/>
              </a:rPr>
              <a:t>ref</a:t>
            </a:r>
            <a:r>
              <a:rPr lang="pt-BR" sz="1200" b="1" dirty="0">
                <a:latin typeface="Consolas" panose="020B0609020204030204" pitchFamily="49" charset="0"/>
              </a:rPr>
              <a:t> = </a:t>
            </a:r>
            <a:r>
              <a:rPr lang="pt-BR" sz="1200" b="1" dirty="0" err="1">
                <a:latin typeface="Consolas" panose="020B0609020204030204" pitchFamily="49" charset="0"/>
              </a:rPr>
              <a:t>p.dir</a:t>
            </a:r>
            <a:r>
              <a:rPr lang="pt-BR" sz="1200" b="1" dirty="0">
                <a:latin typeface="Consolas" panose="020B0609020204030204" pitchFamily="49" charset="0"/>
              </a:rPr>
              <a:t>;</a:t>
            </a:r>
          </a:p>
          <a:p>
            <a:pPr algn="l" defTabSz="261938"/>
            <a:r>
              <a:rPr lang="pt-BR" sz="1200" b="1" dirty="0">
                <a:latin typeface="Consolas" panose="020B0609020204030204" pitchFamily="49" charset="0"/>
              </a:rPr>
              <a:t>						</a:t>
            </a:r>
            <a:r>
              <a:rPr lang="pt-BR" sz="1200" b="1" dirty="0" err="1">
                <a:latin typeface="Consolas" panose="020B0609020204030204" pitchFamily="49" charset="0"/>
              </a:rPr>
              <a:t>aux</a:t>
            </a:r>
            <a:r>
              <a:rPr lang="pt-BR" sz="1200" b="1" dirty="0">
                <a:latin typeface="Consolas" panose="020B0609020204030204" pitchFamily="49" charset="0"/>
              </a:rPr>
              <a:t> = </a:t>
            </a:r>
            <a:r>
              <a:rPr lang="pt-BR" sz="1200" b="1" dirty="0" err="1">
                <a:latin typeface="Consolas" panose="020B0609020204030204" pitchFamily="49" charset="0"/>
              </a:rPr>
              <a:t>p.dir</a:t>
            </a:r>
            <a:r>
              <a:rPr lang="pt-BR" sz="1200" b="1" dirty="0">
                <a:latin typeface="Consolas" panose="020B0609020204030204" pitchFamily="49" charset="0"/>
              </a:rPr>
              <a:t>;</a:t>
            </a:r>
          </a:p>
          <a:p>
            <a:pPr algn="l" defTabSz="261938"/>
            <a:r>
              <a:rPr lang="pt-BR" sz="1200" b="1" dirty="0">
                <a:latin typeface="Consolas" panose="020B0609020204030204" pitchFamily="49" charset="0"/>
              </a:rPr>
              <a:t>						</a:t>
            </a:r>
            <a:r>
              <a:rPr lang="pt-BR" sz="1200" b="1" dirty="0" err="1">
                <a:latin typeface="Consolas" panose="020B0609020204030204" pitchFamily="49" charset="0"/>
              </a:rPr>
              <a:t>while</a:t>
            </a:r>
            <a:r>
              <a:rPr lang="pt-BR" sz="1200" b="1" dirty="0">
                <a:latin typeface="Consolas" panose="020B0609020204030204" pitchFamily="49" charset="0"/>
              </a:rPr>
              <a:t> (</a:t>
            </a:r>
            <a:r>
              <a:rPr lang="pt-BR" sz="1200" b="1" dirty="0" err="1">
                <a:latin typeface="Consolas" panose="020B0609020204030204" pitchFamily="49" charset="0"/>
              </a:rPr>
              <a:t>aux.esq</a:t>
            </a:r>
            <a:r>
              <a:rPr lang="pt-BR" sz="1200" b="1" dirty="0">
                <a:latin typeface="Consolas" panose="020B0609020204030204" pitchFamily="49" charset="0"/>
              </a:rPr>
              <a:t> != </a:t>
            </a:r>
            <a:r>
              <a:rPr lang="pt-BR" sz="1200" b="1" dirty="0" err="1">
                <a:latin typeface="Consolas" panose="020B0609020204030204" pitchFamily="49" charset="0"/>
              </a:rPr>
              <a:t>null</a:t>
            </a:r>
            <a:r>
              <a:rPr lang="pt-BR" sz="1200" b="1" dirty="0">
                <a:latin typeface="Consolas" panose="020B0609020204030204" pitchFamily="49" charset="0"/>
              </a:rPr>
              <a:t>)</a:t>
            </a:r>
          </a:p>
          <a:p>
            <a:pPr algn="l" defTabSz="261938"/>
            <a:r>
              <a:rPr lang="pt-BR" sz="1200" b="1" dirty="0">
                <a:latin typeface="Consolas" panose="020B0609020204030204" pitchFamily="49" charset="0"/>
              </a:rPr>
              <a:t>							</a:t>
            </a:r>
            <a:r>
              <a:rPr lang="pt-BR" sz="1200" b="1" dirty="0" err="1">
                <a:latin typeface="Consolas" panose="020B0609020204030204" pitchFamily="49" charset="0"/>
              </a:rPr>
              <a:t>aux</a:t>
            </a:r>
            <a:r>
              <a:rPr lang="pt-BR" sz="1200" b="1" dirty="0">
                <a:latin typeface="Consolas" panose="020B0609020204030204" pitchFamily="49" charset="0"/>
              </a:rPr>
              <a:t> = </a:t>
            </a:r>
            <a:r>
              <a:rPr lang="pt-BR" sz="1200" b="1" dirty="0" err="1">
                <a:latin typeface="Consolas" panose="020B0609020204030204" pitchFamily="49" charset="0"/>
              </a:rPr>
              <a:t>aux.esq</a:t>
            </a:r>
            <a:r>
              <a:rPr lang="pt-BR" sz="1200" b="1" dirty="0">
                <a:latin typeface="Consolas" panose="020B0609020204030204" pitchFamily="49" charset="0"/>
              </a:rPr>
              <a:t>;</a:t>
            </a:r>
          </a:p>
          <a:p>
            <a:pPr algn="l" defTabSz="261938"/>
            <a:r>
              <a:rPr lang="pt-BR" sz="1200" b="1" dirty="0">
                <a:latin typeface="Consolas" panose="020B0609020204030204" pitchFamily="49" charset="0"/>
              </a:rPr>
              <a:t>						</a:t>
            </a:r>
            <a:r>
              <a:rPr lang="pt-BR" sz="1200" b="1" dirty="0" err="1">
                <a:latin typeface="Consolas" panose="020B0609020204030204" pitchFamily="49" charset="0"/>
              </a:rPr>
              <a:t>aux.esq</a:t>
            </a:r>
            <a:r>
              <a:rPr lang="pt-BR" sz="1200" b="1" dirty="0">
                <a:latin typeface="Consolas" panose="020B0609020204030204" pitchFamily="49" charset="0"/>
              </a:rPr>
              <a:t> = </a:t>
            </a:r>
            <a:r>
              <a:rPr lang="pt-BR" sz="1200" b="1" dirty="0" err="1">
                <a:latin typeface="Consolas" panose="020B0609020204030204" pitchFamily="49" charset="0"/>
              </a:rPr>
              <a:t>p.esq</a:t>
            </a:r>
            <a:r>
              <a:rPr lang="pt-BR" sz="1200" b="1" dirty="0">
                <a:latin typeface="Consolas" panose="020B0609020204030204" pitchFamily="49" charset="0"/>
              </a:rPr>
              <a:t>;</a:t>
            </a:r>
          </a:p>
          <a:p>
            <a:pPr algn="l" defTabSz="261938"/>
            <a:r>
              <a:rPr lang="pt-BR" sz="1200" b="1" dirty="0">
                <a:latin typeface="Consolas" panose="020B0609020204030204" pitchFamily="49" charset="0"/>
              </a:rPr>
              <a:t>						</a:t>
            </a:r>
            <a:r>
              <a:rPr lang="pt-BR" sz="1200" b="1" dirty="0" err="1">
                <a:latin typeface="Consolas" panose="020B0609020204030204" pitchFamily="49" charset="0"/>
              </a:rPr>
              <a:t>return</a:t>
            </a:r>
            <a:r>
              <a:rPr lang="pt-BR" sz="1200" b="1" dirty="0"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latin typeface="Consolas" panose="020B0609020204030204" pitchFamily="49" charset="0"/>
              </a:rPr>
              <a:t>ref</a:t>
            </a:r>
            <a:r>
              <a:rPr lang="pt-BR" sz="1200" b="1" dirty="0">
                <a:latin typeface="Consolas" panose="020B0609020204030204" pitchFamily="49" charset="0"/>
              </a:rPr>
              <a:t>;</a:t>
            </a:r>
          </a:p>
          <a:p>
            <a:pPr algn="l" defTabSz="261938"/>
            <a:r>
              <a:rPr lang="pt-BR" sz="1200" b="1" dirty="0">
                <a:latin typeface="Consolas" panose="020B0609020204030204" pitchFamily="49" charset="0"/>
              </a:rPr>
              <a:t>					}</a:t>
            </a:r>
          </a:p>
          <a:p>
            <a:pPr algn="l" defTabSz="261938"/>
            <a:r>
              <a:rPr lang="pt-BR" sz="1200" b="1" dirty="0">
                <a:latin typeface="Consolas" panose="020B0609020204030204" pitchFamily="49" charset="0"/>
              </a:rPr>
              <a:t>				}</a:t>
            </a:r>
          </a:p>
          <a:p>
            <a:pPr algn="l" defTabSz="261938"/>
            <a:r>
              <a:rPr lang="pt-BR" sz="1200" b="1" dirty="0">
                <a:latin typeface="Consolas" panose="020B0609020204030204" pitchFamily="49" charset="0"/>
              </a:rPr>
              <a:t>			} </a:t>
            </a:r>
            <a:r>
              <a:rPr lang="pt-BR" sz="1200" b="1" dirty="0" err="1">
                <a:latin typeface="Consolas" panose="020B0609020204030204" pitchFamily="49" charset="0"/>
              </a:rPr>
              <a:t>else</a:t>
            </a:r>
            <a:r>
              <a:rPr lang="pt-BR" sz="1200" b="1" dirty="0">
                <a:latin typeface="Consolas" panose="020B0609020204030204" pitchFamily="49" charset="0"/>
              </a:rPr>
              <a:t> { // procura dado a ser removido na ABB</a:t>
            </a:r>
          </a:p>
          <a:p>
            <a:pPr algn="l" defTabSz="261938"/>
            <a:r>
              <a:rPr lang="pt-BR" sz="1200" b="1" dirty="0">
                <a:latin typeface="Consolas" panose="020B0609020204030204" pitchFamily="49" charset="0"/>
              </a:rPr>
              <a:t>				</a:t>
            </a:r>
            <a:r>
              <a:rPr lang="pt-BR" sz="1200" b="1" dirty="0" err="1">
                <a:latin typeface="Consolas" panose="020B0609020204030204" pitchFamily="49" charset="0"/>
              </a:rPr>
              <a:t>if</a:t>
            </a:r>
            <a:r>
              <a:rPr lang="pt-BR" sz="1200" b="1" dirty="0">
                <a:latin typeface="Consolas" panose="020B0609020204030204" pitchFamily="49" charset="0"/>
              </a:rPr>
              <a:t> (</a:t>
            </a:r>
            <a:r>
              <a:rPr lang="pt-BR" sz="1200" b="1" dirty="0" err="1">
                <a:latin typeface="Consolas" panose="020B0609020204030204" pitchFamily="49" charset="0"/>
              </a:rPr>
              <a:t>info</a:t>
            </a:r>
            <a:r>
              <a:rPr lang="pt-BR" sz="1200" b="1" dirty="0">
                <a:latin typeface="Consolas" panose="020B0609020204030204" pitchFamily="49" charset="0"/>
              </a:rPr>
              <a:t> &lt; </a:t>
            </a:r>
            <a:r>
              <a:rPr lang="pt-BR" sz="1200" b="1" dirty="0" err="1">
                <a:latin typeface="Consolas" panose="020B0609020204030204" pitchFamily="49" charset="0"/>
              </a:rPr>
              <a:t>p.dado</a:t>
            </a:r>
            <a:r>
              <a:rPr lang="pt-BR" sz="1200" b="1" dirty="0">
                <a:latin typeface="Consolas" panose="020B0609020204030204" pitchFamily="49" charset="0"/>
              </a:rPr>
              <a:t>)</a:t>
            </a:r>
          </a:p>
          <a:p>
            <a:pPr algn="l" defTabSz="261938"/>
            <a:r>
              <a:rPr lang="pt-BR" sz="1200" b="1" dirty="0">
                <a:latin typeface="Consolas" panose="020B0609020204030204" pitchFamily="49" charset="0"/>
              </a:rPr>
              <a:t>					</a:t>
            </a:r>
            <a:r>
              <a:rPr lang="pt-BR" sz="1200" b="1" dirty="0" err="1">
                <a:latin typeface="Consolas" panose="020B0609020204030204" pitchFamily="49" charset="0"/>
              </a:rPr>
              <a:t>p.esq</a:t>
            </a:r>
            <a:r>
              <a:rPr lang="pt-BR" sz="1200" b="1" dirty="0">
                <a:latin typeface="Consolas" panose="020B0609020204030204" pitchFamily="49" charset="0"/>
              </a:rPr>
              <a:t> = </a:t>
            </a:r>
            <a:r>
              <a:rPr lang="pt-BR" sz="1200" b="1" dirty="0" err="1">
                <a:latin typeface="Consolas" panose="020B0609020204030204" pitchFamily="49" charset="0"/>
              </a:rPr>
              <a:t>removeValor</a:t>
            </a:r>
            <a:r>
              <a:rPr lang="pt-BR" sz="1200" b="1" dirty="0">
                <a:latin typeface="Consolas" panose="020B0609020204030204" pitchFamily="49" charset="0"/>
              </a:rPr>
              <a:t>(</a:t>
            </a:r>
            <a:r>
              <a:rPr lang="pt-BR" sz="1200" b="1" dirty="0" err="1">
                <a:latin typeface="Consolas" panose="020B0609020204030204" pitchFamily="49" charset="0"/>
              </a:rPr>
              <a:t>p.esq</a:t>
            </a:r>
            <a:r>
              <a:rPr lang="pt-BR" sz="1200" b="1" dirty="0">
                <a:latin typeface="Consolas" panose="020B0609020204030204" pitchFamily="49" charset="0"/>
              </a:rPr>
              <a:t>, </a:t>
            </a:r>
            <a:r>
              <a:rPr lang="pt-BR" sz="1200" b="1" dirty="0" err="1">
                <a:latin typeface="Consolas" panose="020B0609020204030204" pitchFamily="49" charset="0"/>
              </a:rPr>
              <a:t>info</a:t>
            </a:r>
            <a:r>
              <a:rPr lang="pt-BR" sz="1200" b="1" dirty="0">
                <a:latin typeface="Consolas" panose="020B0609020204030204" pitchFamily="49" charset="0"/>
              </a:rPr>
              <a:t>);</a:t>
            </a:r>
          </a:p>
          <a:p>
            <a:pPr algn="l" defTabSz="261938"/>
            <a:r>
              <a:rPr lang="pt-BR" sz="1200" b="1" dirty="0">
                <a:latin typeface="Consolas" panose="020B0609020204030204" pitchFamily="49" charset="0"/>
              </a:rPr>
              <a:t>				</a:t>
            </a:r>
            <a:r>
              <a:rPr lang="pt-BR" sz="1200" b="1" dirty="0" err="1">
                <a:latin typeface="Consolas" panose="020B0609020204030204" pitchFamily="49" charset="0"/>
              </a:rPr>
              <a:t>else</a:t>
            </a:r>
            <a:endParaRPr lang="pt-BR" sz="1200" b="1" dirty="0">
              <a:latin typeface="Consolas" panose="020B0609020204030204" pitchFamily="49" charset="0"/>
            </a:endParaRPr>
          </a:p>
          <a:p>
            <a:pPr algn="l" defTabSz="261938"/>
            <a:r>
              <a:rPr lang="pt-BR" sz="1200" b="1" dirty="0">
                <a:latin typeface="Consolas" panose="020B0609020204030204" pitchFamily="49" charset="0"/>
              </a:rPr>
              <a:t>					</a:t>
            </a:r>
            <a:r>
              <a:rPr lang="pt-BR" sz="1200" b="1" dirty="0" err="1">
                <a:latin typeface="Consolas" panose="020B0609020204030204" pitchFamily="49" charset="0"/>
              </a:rPr>
              <a:t>p.dir</a:t>
            </a:r>
            <a:r>
              <a:rPr lang="pt-BR" sz="1200" b="1" dirty="0">
                <a:latin typeface="Consolas" panose="020B0609020204030204" pitchFamily="49" charset="0"/>
              </a:rPr>
              <a:t> = </a:t>
            </a:r>
            <a:r>
              <a:rPr lang="pt-BR" sz="1200" b="1" dirty="0" err="1">
                <a:latin typeface="Consolas" panose="020B0609020204030204" pitchFamily="49" charset="0"/>
              </a:rPr>
              <a:t>removeValor</a:t>
            </a:r>
            <a:r>
              <a:rPr lang="pt-BR" sz="1200" b="1" dirty="0">
                <a:latin typeface="Consolas" panose="020B0609020204030204" pitchFamily="49" charset="0"/>
              </a:rPr>
              <a:t>(</a:t>
            </a:r>
            <a:r>
              <a:rPr lang="pt-BR" sz="1200" b="1" dirty="0" err="1">
                <a:latin typeface="Consolas" panose="020B0609020204030204" pitchFamily="49" charset="0"/>
              </a:rPr>
              <a:t>p.dir</a:t>
            </a:r>
            <a:r>
              <a:rPr lang="pt-BR" sz="1200" b="1" dirty="0">
                <a:latin typeface="Consolas" panose="020B0609020204030204" pitchFamily="49" charset="0"/>
              </a:rPr>
              <a:t>, </a:t>
            </a:r>
            <a:r>
              <a:rPr lang="pt-BR" sz="1200" b="1" dirty="0" err="1">
                <a:latin typeface="Consolas" panose="020B0609020204030204" pitchFamily="49" charset="0"/>
              </a:rPr>
              <a:t>info</a:t>
            </a:r>
            <a:r>
              <a:rPr lang="pt-BR" sz="1200" b="1" dirty="0">
                <a:latin typeface="Consolas" panose="020B0609020204030204" pitchFamily="49" charset="0"/>
              </a:rPr>
              <a:t>);</a:t>
            </a:r>
          </a:p>
          <a:p>
            <a:pPr algn="l" defTabSz="261938"/>
            <a:r>
              <a:rPr lang="pt-BR" sz="1200" b="1" dirty="0">
                <a:latin typeface="Consolas" panose="020B0609020204030204" pitchFamily="49" charset="0"/>
              </a:rPr>
              <a:t>			}</a:t>
            </a:r>
          </a:p>
          <a:p>
            <a:pPr algn="l" defTabSz="261938"/>
            <a:r>
              <a:rPr lang="pt-BR" sz="1200" b="1" dirty="0">
                <a:latin typeface="Consolas" panose="020B0609020204030204" pitchFamily="49" charset="0"/>
              </a:rPr>
              <a:t>		}</a:t>
            </a:r>
          </a:p>
          <a:p>
            <a:pPr algn="l" defTabSz="261938"/>
            <a:r>
              <a:rPr lang="pt-BR" sz="1200" b="1" dirty="0">
                <a:latin typeface="Consolas" panose="020B0609020204030204" pitchFamily="49" charset="0"/>
              </a:rPr>
              <a:t>		</a:t>
            </a:r>
            <a:r>
              <a:rPr lang="pt-BR" sz="1200" b="1" dirty="0" err="1">
                <a:latin typeface="Consolas" panose="020B0609020204030204" pitchFamily="49" charset="0"/>
              </a:rPr>
              <a:t>return</a:t>
            </a:r>
            <a:r>
              <a:rPr lang="pt-BR" sz="1200" b="1" dirty="0">
                <a:latin typeface="Consolas" panose="020B0609020204030204" pitchFamily="49" charset="0"/>
              </a:rPr>
              <a:t> p;</a:t>
            </a:r>
          </a:p>
          <a:p>
            <a:pPr algn="l" defTabSz="261938"/>
            <a:r>
              <a:rPr lang="pt-BR" sz="1200" b="1" dirty="0">
                <a:latin typeface="Consolas" panose="020B0609020204030204" pitchFamily="49" charset="0"/>
              </a:rPr>
              <a:t>	}</a:t>
            </a:r>
            <a:endParaRPr lang="pt-BR" sz="11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0626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de um Nó em uma Árvore AVL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285198" cy="365125"/>
          </a:xfrm>
        </p:spPr>
        <p:txBody>
          <a:bodyPr/>
          <a:lstStyle/>
          <a:p>
            <a:r>
              <a:rPr lang="pt-BR" altLang="en-US"/>
              <a:t>Códigos de Alta Performance     Profa Patrícia Magna</a:t>
            </a:r>
            <a:endParaRPr lang="en-US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CA09B-543A-4A23-8F72-67CF88139CF6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7135" y="923756"/>
            <a:ext cx="8674443" cy="481354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SzPct val="90000"/>
            </a:pPr>
            <a:r>
              <a:rPr lang="pt-BR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Por causa dessa possibilidade, a forma de atualizar as informações de alturas </a:t>
            </a:r>
            <a:r>
              <a:rPr lang="pt-BR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pt-BR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pt-BR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ir</a:t>
            </a:r>
            <a:r>
              <a:rPr lang="pt-BR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pt-BR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pt-BR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pt-BR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sq</a:t>
            </a:r>
            <a:r>
              <a:rPr lang="pt-BR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de cada nó deve ser feita na árvore como toda e, depois realizar  operação de balanceamento.</a:t>
            </a:r>
          </a:p>
          <a:p>
            <a:pPr>
              <a:buClr>
                <a:schemeClr val="tx1"/>
              </a:buClr>
              <a:buSzPct val="90000"/>
            </a:pPr>
            <a:r>
              <a:rPr lang="pt-BR" sz="2000" dirty="0">
                <a:ea typeface="Calibri" panose="020F0502020204030204" pitchFamily="34" charset="0"/>
                <a:cs typeface="Times New Roman" panose="02020603050405020304" pitchFamily="18" charset="0"/>
              </a:rPr>
              <a:t>O método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atualizaAlturaBalanceamento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pt-BR" sz="2000" dirty="0">
                <a:cs typeface="Times New Roman" panose="02020603050405020304" pitchFamily="18" charset="0"/>
              </a:rPr>
              <a:t>precisa realizar além da atualização de </a:t>
            </a:r>
            <a:r>
              <a:rPr lang="pt-BR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pt-BR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pt-BR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ir</a:t>
            </a:r>
            <a:r>
              <a:rPr lang="pt-BR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pt-BR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pt-BR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pt-BR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sq</a:t>
            </a:r>
            <a:r>
              <a:rPr lang="pt-BR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de cada nó efetua o balanceamento.</a:t>
            </a:r>
            <a:endParaRPr lang="pt-BR" sz="2000" dirty="0">
              <a:cs typeface="Times New Roman" panose="02020603050405020304" pitchFamily="18" charset="0"/>
            </a:endParaRPr>
          </a:p>
          <a:p>
            <a:pPr>
              <a:buClr>
                <a:srgbClr val="CC3300"/>
              </a:buClr>
              <a:buSzPct val="80000"/>
            </a:pPr>
            <a:endParaRPr lang="pt-BR" sz="1800" dirty="0"/>
          </a:p>
          <a:p>
            <a:pPr marL="685800" lvl="1">
              <a:buClr>
                <a:srgbClr val="CC3300"/>
              </a:buClr>
              <a:buSzPct val="80000"/>
            </a:pPr>
            <a:endParaRPr lang="pt-BR" sz="1800" dirty="0"/>
          </a:p>
          <a:p>
            <a:pPr>
              <a:buClr>
                <a:srgbClr val="CC3300"/>
              </a:buClr>
              <a:buSzPct val="80000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839433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</a:t>
            </a:r>
            <a:r>
              <a:rPr lang="pt-BR" dirty="0" err="1"/>
              <a:t>atualizaAlturaBalanceamento</a:t>
            </a:r>
            <a:r>
              <a:rPr lang="pt-BR" dirty="0"/>
              <a:t>()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285198" cy="365125"/>
          </a:xfrm>
        </p:spPr>
        <p:txBody>
          <a:bodyPr/>
          <a:lstStyle/>
          <a:p>
            <a:r>
              <a:rPr lang="pt-BR" altLang="en-US"/>
              <a:t>Códigos de Alta Performance     Profa Patrícia Magna</a:t>
            </a:r>
            <a:endParaRPr lang="en-US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CA09B-543A-4A23-8F72-67CF88139CF6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7289D5A-776A-4838-B782-8E0754117C44}"/>
              </a:ext>
            </a:extLst>
          </p:cNvPr>
          <p:cNvSpPr txBox="1"/>
          <p:nvPr/>
        </p:nvSpPr>
        <p:spPr>
          <a:xfrm>
            <a:off x="389327" y="959671"/>
            <a:ext cx="7950992" cy="5755422"/>
          </a:xfrm>
          <a:prstGeom prst="rect">
            <a:avLst/>
          </a:prstGeom>
          <a:solidFill>
            <a:srgbClr val="F4D3D6"/>
          </a:solidFill>
        </p:spPr>
        <p:txBody>
          <a:bodyPr wrap="square">
            <a:spAutoFit/>
          </a:bodyPr>
          <a:lstStyle/>
          <a:p>
            <a:pPr algn="l"/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ARVORE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atualizaAlturaBalanceamento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(ARVORE </a:t>
            </a:r>
            <a:r>
              <a:rPr lang="pt-B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pt-BR" sz="1400" dirty="0">
                <a:solidFill>
                  <a:srgbClr val="3F7F5F"/>
                </a:solidFill>
                <a:latin typeface="Consolas" panose="020B0609020204030204" pitchFamily="49" charset="0"/>
              </a:rPr>
              <a:t>/*atualiza informação da altura de cada nó depois da remoção percorre a árvore usando percurso pós-ordem para ajustar primeiro os nós folhas (profundidade maior) e depois os níveis acima */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	</a:t>
            </a: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pt-B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pt-BR" sz="1600" dirty="0">
                <a:solidFill>
                  <a:srgbClr val="6A3E3E"/>
                </a:solidFill>
                <a:latin typeface="Consolas" panose="020B0609020204030204" pitchFamily="49" charset="0"/>
              </a:rPr>
              <a:t>		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esq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atualizaAlturaBalanceamento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esq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		</a:t>
            </a: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esq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pt-BR" sz="1600" dirty="0">
                <a:solidFill>
                  <a:srgbClr val="6A3E3E"/>
                </a:solidFill>
                <a:latin typeface="Consolas" panose="020B0609020204030204" pitchFamily="49" charset="0"/>
              </a:rPr>
              <a:t>			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hEsq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algn="l"/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		</a:t>
            </a: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esq</a:t>
            </a:r>
            <a:r>
              <a:rPr lang="pt-B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hEsq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pt-B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esq</a:t>
            </a:r>
            <a:r>
              <a:rPr lang="pt-B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hDir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pt-BR" sz="1600" dirty="0">
                <a:solidFill>
                  <a:srgbClr val="6A3E3E"/>
                </a:solidFill>
                <a:latin typeface="Consolas" panose="020B0609020204030204" pitchFamily="49" charset="0"/>
              </a:rPr>
              <a:t>			 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hEsq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>
                <a:solidFill>
                  <a:srgbClr val="0000C0"/>
                </a:solidFill>
                <a:latin typeface="Consolas" panose="020B0609020204030204" pitchFamily="49" charset="0"/>
              </a:rPr>
              <a:t>esq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>
                <a:solidFill>
                  <a:srgbClr val="0000C0"/>
                </a:solidFill>
                <a:latin typeface="Consolas" panose="020B0609020204030204" pitchFamily="49" charset="0"/>
              </a:rPr>
              <a:t>hEsq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+1;</a:t>
            </a: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		      </a:t>
            </a: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endParaRPr lang="pt-BR" sz="16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algn="l"/>
            <a:r>
              <a:rPr lang="pt-BR" sz="1600" dirty="0">
                <a:solidFill>
                  <a:srgbClr val="6A3E3E"/>
                </a:solidFill>
                <a:latin typeface="Consolas" panose="020B0609020204030204" pitchFamily="49" charset="0"/>
              </a:rPr>
              <a:t>			 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hEsq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>
                <a:solidFill>
                  <a:srgbClr val="0000C0"/>
                </a:solidFill>
                <a:latin typeface="Consolas" panose="020B0609020204030204" pitchFamily="49" charset="0"/>
              </a:rPr>
              <a:t>esq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>
                <a:solidFill>
                  <a:srgbClr val="0000C0"/>
                </a:solidFill>
                <a:latin typeface="Consolas" panose="020B0609020204030204" pitchFamily="49" charset="0"/>
              </a:rPr>
              <a:t>hDir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+1;</a:t>
            </a:r>
          </a:p>
          <a:p>
            <a:pPr algn="l"/>
            <a:r>
              <a:rPr lang="pt-BR" sz="1600" dirty="0">
                <a:solidFill>
                  <a:srgbClr val="6A3E3E"/>
                </a:solidFill>
                <a:latin typeface="Consolas" panose="020B0609020204030204" pitchFamily="49" charset="0"/>
              </a:rPr>
              <a:t>		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dir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atualizaAlturaBalanceamento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dir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		</a:t>
            </a: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dir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pt-BR" sz="1600" dirty="0">
                <a:solidFill>
                  <a:srgbClr val="6A3E3E"/>
                </a:solidFill>
                <a:latin typeface="Consolas" panose="020B0609020204030204" pitchFamily="49" charset="0"/>
              </a:rPr>
              <a:t>		  	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hDir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algn="l"/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		</a:t>
            </a: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dir</a:t>
            </a:r>
            <a:r>
              <a:rPr lang="pt-B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hEsq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pt-B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dir</a:t>
            </a:r>
            <a:r>
              <a:rPr lang="pt-B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hDir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pt-BR" sz="1600" dirty="0">
                <a:solidFill>
                  <a:srgbClr val="6A3E3E"/>
                </a:solidFill>
                <a:latin typeface="Consolas" panose="020B0609020204030204" pitchFamily="49" charset="0"/>
              </a:rPr>
              <a:t>			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hDir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>
                <a:solidFill>
                  <a:srgbClr val="0000C0"/>
                </a:solidFill>
                <a:latin typeface="Consolas" panose="020B0609020204030204" pitchFamily="49" charset="0"/>
              </a:rPr>
              <a:t>dir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>
                <a:solidFill>
                  <a:srgbClr val="0000C0"/>
                </a:solidFill>
                <a:latin typeface="Consolas" panose="020B0609020204030204" pitchFamily="49" charset="0"/>
              </a:rPr>
              <a:t>hEsq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+1;</a:t>
            </a:r>
          </a:p>
          <a:p>
            <a:pPr algn="l"/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		     </a:t>
            </a: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endParaRPr lang="pt-BR" sz="16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algn="l"/>
            <a:r>
              <a:rPr lang="pt-BR" sz="1600" dirty="0">
                <a:solidFill>
                  <a:srgbClr val="6A3E3E"/>
                </a:solidFill>
                <a:latin typeface="Consolas" panose="020B0609020204030204" pitchFamily="49" charset="0"/>
              </a:rPr>
              <a:t>			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hDir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>
                <a:solidFill>
                  <a:srgbClr val="0000C0"/>
                </a:solidFill>
                <a:latin typeface="Consolas" panose="020B0609020204030204" pitchFamily="49" charset="0"/>
              </a:rPr>
              <a:t>dir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>
                <a:solidFill>
                  <a:srgbClr val="0000C0"/>
                </a:solidFill>
                <a:latin typeface="Consolas" panose="020B0609020204030204" pitchFamily="49" charset="0"/>
              </a:rPr>
              <a:t>hDir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+1;</a:t>
            </a:r>
          </a:p>
          <a:p>
            <a:pPr algn="l"/>
            <a:r>
              <a:rPr lang="pt-BR" sz="1600" dirty="0">
                <a:solidFill>
                  <a:srgbClr val="6A3E3E"/>
                </a:solidFill>
                <a:latin typeface="Consolas" panose="020B0609020204030204" pitchFamily="49" charset="0"/>
              </a:rPr>
              <a:t>		p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balanceamento(</a:t>
            </a:r>
            <a:r>
              <a:rPr lang="pt-BR" sz="1600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7351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de um Nó em uma Árvore AVL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285198" cy="365125"/>
          </a:xfrm>
        </p:spPr>
        <p:txBody>
          <a:bodyPr/>
          <a:lstStyle/>
          <a:p>
            <a:r>
              <a:rPr lang="pt-BR" altLang="en-US"/>
              <a:t>Códigos de Alta Performance     Profa Patrícia Magna</a:t>
            </a:r>
            <a:endParaRPr lang="en-US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CA09B-543A-4A23-8F72-67CF88139CF6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206014F-C530-46C1-83CE-259F1BAB636F}"/>
              </a:ext>
            </a:extLst>
          </p:cNvPr>
          <p:cNvSpPr txBox="1"/>
          <p:nvPr/>
        </p:nvSpPr>
        <p:spPr>
          <a:xfrm>
            <a:off x="6414867" y="1477108"/>
            <a:ext cx="2518117" cy="584775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Remoção do Nó com valor </a:t>
            </a:r>
            <a:r>
              <a:rPr lang="pt-BR" sz="1600" b="1" dirty="0">
                <a:solidFill>
                  <a:srgbClr val="0000CC"/>
                </a:solidFill>
              </a:rPr>
              <a:t>66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00A08B3-912F-43D8-8B09-90C786CB0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35" y="966544"/>
            <a:ext cx="5577787" cy="2793113"/>
          </a:xfrm>
          <a:prstGeom prst="rect">
            <a:avLst/>
          </a:prstGeom>
          <a:ln>
            <a:solidFill>
              <a:srgbClr val="0000CC"/>
            </a:solidFill>
          </a:ln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FC822EC-64E6-4C05-B6C0-96E9A85A0287}"/>
              </a:ext>
            </a:extLst>
          </p:cNvPr>
          <p:cNvSpPr txBox="1"/>
          <p:nvPr/>
        </p:nvSpPr>
        <p:spPr>
          <a:xfrm>
            <a:off x="469557" y="1195754"/>
            <a:ext cx="2161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>
                <a:solidFill>
                  <a:srgbClr val="0000CC"/>
                </a:solidFill>
              </a:rPr>
              <a:t>Balanceada</a:t>
            </a:r>
            <a:r>
              <a:rPr lang="pt-BR" sz="1800" b="1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6F22963-C796-4D0A-8421-B31AC73A4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736" y="3765496"/>
            <a:ext cx="4464189" cy="301779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14C7E458-9590-4E14-BD24-BA1BE9870623}"/>
              </a:ext>
            </a:extLst>
          </p:cNvPr>
          <p:cNvSpPr txBox="1"/>
          <p:nvPr/>
        </p:nvSpPr>
        <p:spPr>
          <a:xfrm>
            <a:off x="5409399" y="5011560"/>
            <a:ext cx="189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>
                <a:solidFill>
                  <a:srgbClr val="FF0000"/>
                </a:solidFill>
              </a:rPr>
              <a:t>NÃO Balanceada </a:t>
            </a:r>
          </a:p>
        </p:txBody>
      </p:sp>
    </p:spTree>
    <p:extLst>
      <p:ext uri="{BB962C8B-B14F-4D97-AF65-F5344CB8AC3E}">
        <p14:creationId xmlns:p14="http://schemas.microsoft.com/office/powerpoint/2010/main" val="3713584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28F3BE-116F-4770-881B-964F02DF7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 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AF0025A-8BF5-4C4F-A171-CCBFFC30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Códigos de Alta Performance     Profa Patrícia Magna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4AF2145-9C63-4101-9C5B-EB3E15C9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48</a:t>
            </a:fld>
            <a:endParaRPr lang="pt-BR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CA1F07C-83EF-4610-BA61-056425A79BED}"/>
              </a:ext>
            </a:extLst>
          </p:cNvPr>
          <p:cNvSpPr txBox="1">
            <a:spLocks noChangeArrowheads="1"/>
          </p:cNvSpPr>
          <p:nvPr/>
        </p:nvSpPr>
        <p:spPr>
          <a:xfrm>
            <a:off x="234778" y="890074"/>
            <a:ext cx="8674443" cy="5334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rgbClr val="CC3300"/>
              </a:buClr>
              <a:buSzPct val="80000"/>
              <a:buFont typeface="+mj-lt"/>
              <a:buAutoNum type="arabicPeriod" startAt="3"/>
            </a:pPr>
            <a:r>
              <a:rPr lang="pt-BR" sz="2000" dirty="0"/>
              <a:t>Construa um programa que crie uma AVL para armazenar valores inteiros e que possua um menu com as seguintes opções:</a:t>
            </a:r>
          </a:p>
          <a:p>
            <a:pPr marL="717550" lvl="1" indent="0">
              <a:buClr>
                <a:srgbClr val="CC3300"/>
              </a:buClr>
              <a:buSzPct val="80000"/>
              <a:buNone/>
            </a:pPr>
            <a:r>
              <a:rPr lang="pt-BR" sz="1600" dirty="0"/>
              <a:t>0 - Sair do programa</a:t>
            </a:r>
          </a:p>
          <a:p>
            <a:pPr marL="717550" lvl="1" indent="0">
              <a:buClr>
                <a:srgbClr val="CC3300"/>
              </a:buClr>
              <a:buSzPct val="80000"/>
              <a:buNone/>
            </a:pPr>
            <a:r>
              <a:rPr lang="pt-BR" sz="1600" dirty="0"/>
              <a:t>1 - Insere 1 valor na AVL;</a:t>
            </a:r>
          </a:p>
          <a:p>
            <a:pPr marL="717550" lvl="1" indent="0">
              <a:buClr>
                <a:srgbClr val="CC3300"/>
              </a:buClr>
              <a:buSzPct val="80000"/>
              <a:buNone/>
            </a:pPr>
            <a:r>
              <a:rPr lang="pt-BR" sz="1600" dirty="0"/>
              <a:t>2 - Apresenta pós ordem os nós da árvore apresentando também o FB do nó;</a:t>
            </a:r>
          </a:p>
          <a:p>
            <a:pPr marL="717550" lvl="1" indent="0">
              <a:buClr>
                <a:srgbClr val="CC3300"/>
              </a:buClr>
              <a:buSzPct val="80000"/>
              <a:buNone/>
            </a:pPr>
            <a:r>
              <a:rPr lang="pt-BR" sz="1600" dirty="0"/>
              <a:t>3- Remove um nó escolhido por seu conteúdo</a:t>
            </a:r>
          </a:p>
          <a:p>
            <a:pPr marL="717550" lvl="1" indent="0">
              <a:buClr>
                <a:srgbClr val="CC3300"/>
              </a:buClr>
              <a:buSzPct val="80000"/>
              <a:buNone/>
            </a:pPr>
            <a:r>
              <a:rPr lang="pt-BR" sz="1600" dirty="0"/>
              <a:t>4- Apresenta a altura da árvore</a:t>
            </a:r>
          </a:p>
          <a:p>
            <a:pPr marL="717550" lvl="1" indent="0">
              <a:buClr>
                <a:srgbClr val="CC3300"/>
              </a:buClr>
              <a:buSzPct val="80000"/>
              <a:buNone/>
            </a:pPr>
            <a:r>
              <a:rPr lang="pt-BR" sz="1600" dirty="0"/>
              <a:t>5- Apresenta o número de nós presentes na árvore</a:t>
            </a:r>
          </a:p>
          <a:p>
            <a:pPr marL="365125" indent="-365125">
              <a:buClr>
                <a:srgbClr val="CC3300"/>
              </a:buClr>
              <a:buSzPct val="80000"/>
              <a:buFont typeface="+mj-lt"/>
              <a:buAutoNum type="arabicPeriod" startAt="3"/>
            </a:pPr>
            <a:r>
              <a:rPr lang="pt-BR" sz="2000" dirty="0"/>
              <a:t>Elabore um programa que crie uma AVL para armazenar produtos de um supermercado. Cada produto possui os seguintes atributos: código (inteiro), descrição, preço. O programa deve possuir um menu que permita:</a:t>
            </a:r>
          </a:p>
          <a:p>
            <a:pPr marL="717550" lvl="1" indent="0">
              <a:buClr>
                <a:srgbClr val="CC3300"/>
              </a:buClr>
              <a:buSzPct val="80000"/>
              <a:buNone/>
            </a:pPr>
            <a:r>
              <a:rPr lang="pt-BR" sz="1600" dirty="0"/>
              <a:t>0 - Sair do programa</a:t>
            </a:r>
          </a:p>
          <a:p>
            <a:pPr marL="717550" lvl="1" indent="0">
              <a:buClr>
                <a:srgbClr val="CC3300"/>
              </a:buClr>
              <a:buSzPct val="80000"/>
              <a:buNone/>
            </a:pPr>
            <a:r>
              <a:rPr lang="pt-BR" sz="1600" dirty="0"/>
              <a:t>1 – Inserir 1 novo produto no cadastro da loja;</a:t>
            </a:r>
          </a:p>
          <a:p>
            <a:pPr marL="717550" lvl="1" indent="0">
              <a:buClr>
                <a:srgbClr val="CC3300"/>
              </a:buClr>
              <a:buSzPct val="80000"/>
              <a:buNone/>
            </a:pPr>
            <a:r>
              <a:rPr lang="pt-BR" sz="1600" dirty="0"/>
              <a:t>2 - Apresenta todos os produtos com preço menores do que um valor escolhido;</a:t>
            </a:r>
          </a:p>
          <a:p>
            <a:pPr marL="717550" lvl="1" indent="0">
              <a:buClr>
                <a:srgbClr val="CC3300"/>
              </a:buClr>
              <a:buSzPct val="80000"/>
              <a:buNone/>
            </a:pPr>
            <a:r>
              <a:rPr lang="pt-BR" sz="1600" dirty="0"/>
              <a:t>3- Remove um produto do cadastro da loja escolhido por seu código</a:t>
            </a:r>
          </a:p>
          <a:p>
            <a:pPr marL="717550" lvl="1" indent="0">
              <a:buClr>
                <a:srgbClr val="CC3300"/>
              </a:buClr>
              <a:buSzPct val="80000"/>
              <a:buNone/>
            </a:pPr>
            <a:r>
              <a:rPr lang="pt-BR" sz="1600" dirty="0"/>
              <a:t>4- Consulta pelo código um produto, apresentando a descrição e preço,</a:t>
            </a:r>
          </a:p>
          <a:p>
            <a:pPr marL="365125" indent="-365125">
              <a:buClr>
                <a:srgbClr val="CC3300"/>
              </a:buClr>
              <a:buSzPct val="80000"/>
              <a:buFont typeface="+mj-lt"/>
              <a:buAutoNum type="arabicPeriod" startAt="3"/>
            </a:pPr>
            <a:endParaRPr lang="pt-BR" sz="2000" dirty="0"/>
          </a:p>
          <a:p>
            <a:pPr marL="765175" lvl="1" indent="-365125">
              <a:buClr>
                <a:srgbClr val="CC3300"/>
              </a:buClr>
              <a:buSzPct val="80000"/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163919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Bibliográficas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285198" cy="365125"/>
          </a:xfrm>
        </p:spPr>
        <p:txBody>
          <a:bodyPr/>
          <a:lstStyle/>
          <a:p>
            <a:r>
              <a:rPr lang="pt-BR"/>
              <a:t>Códigos de Alta Performance     Profa Patrícia Magna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49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469558" y="1155940"/>
            <a:ext cx="821724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BR" sz="2000" dirty="0"/>
              <a:t>ASCÊNCIO, </a:t>
            </a:r>
            <a:r>
              <a:rPr lang="pt-BR" sz="2000" dirty="0" err="1"/>
              <a:t>A.F.</a:t>
            </a:r>
            <a:r>
              <a:rPr lang="pt-BR" sz="2000" dirty="0"/>
              <a:t>G; ARAUJO, </a:t>
            </a:r>
            <a:r>
              <a:rPr lang="pt-BR" sz="2000" dirty="0" err="1"/>
              <a:t>G.S.</a:t>
            </a:r>
            <a:r>
              <a:rPr lang="pt-BR" sz="2000" dirty="0"/>
              <a:t> </a:t>
            </a:r>
            <a:r>
              <a:rPr lang="pt-BR" sz="2000" b="1" dirty="0"/>
              <a:t>Estruturas de Dados: Algoritmos, Análise de Complexidade e Implementações em JAVA e C/C++. São Paulo, </a:t>
            </a:r>
            <a:r>
              <a:rPr lang="pt-BR" sz="2000" b="1" dirty="0" err="1"/>
              <a:t>Ed.</a:t>
            </a:r>
            <a:r>
              <a:rPr lang="pt-BR" sz="2000" b="1" dirty="0"/>
              <a:t>Pearson </a:t>
            </a:r>
            <a:r>
              <a:rPr lang="pt-BR" sz="2000" b="1" dirty="0" err="1"/>
              <a:t>Prentice</a:t>
            </a:r>
            <a:r>
              <a:rPr lang="pt-BR" sz="2000" b="1" dirty="0"/>
              <a:t> Hall, 2010.</a:t>
            </a:r>
          </a:p>
          <a:p>
            <a:pPr algn="just">
              <a:buFont typeface="Arial" pitchFamily="34" charset="0"/>
              <a:buChar char="•"/>
            </a:pPr>
            <a:r>
              <a:rPr lang="pt-BR" sz="2000"/>
              <a:t>TENEMBAUM</a:t>
            </a:r>
            <a:r>
              <a:rPr lang="pt-BR" sz="2000" dirty="0"/>
              <a:t>, A.M </a:t>
            </a:r>
            <a:r>
              <a:rPr lang="pt-BR" sz="2000" dirty="0" err="1"/>
              <a:t>et</a:t>
            </a:r>
            <a:r>
              <a:rPr lang="pt-BR" sz="2000" dirty="0"/>
              <a:t> al.; </a:t>
            </a:r>
            <a:r>
              <a:rPr lang="pt-BR" sz="2000" b="1" dirty="0"/>
              <a:t>Estruturas de Dados usando C. </a:t>
            </a:r>
            <a:r>
              <a:rPr lang="pt-BR" sz="2000" b="1" dirty="0" err="1"/>
              <a:t>Makron</a:t>
            </a:r>
            <a:r>
              <a:rPr lang="pt-BR" sz="2000" b="1" dirty="0"/>
              <a:t> Books </a:t>
            </a:r>
            <a:r>
              <a:rPr lang="pt-BR" sz="2000" b="1" dirty="0" err="1"/>
              <a:t>Ltda</a:t>
            </a:r>
            <a:r>
              <a:rPr lang="pt-BR" sz="2000" b="1" dirty="0"/>
              <a:t>, 1995.</a:t>
            </a:r>
          </a:p>
          <a:p>
            <a:pPr algn="just">
              <a:buFont typeface="Arial" pitchFamily="34" charset="0"/>
              <a:buChar char="•"/>
            </a:pPr>
            <a:r>
              <a:rPr lang="pt-BR" sz="2000" dirty="0"/>
              <a:t>DEITEL, P; J.; </a:t>
            </a:r>
            <a:r>
              <a:rPr lang="pt-BR" sz="2000" dirty="0" err="1"/>
              <a:t>Deitel</a:t>
            </a:r>
            <a:r>
              <a:rPr lang="pt-BR" sz="2000" dirty="0"/>
              <a:t>, </a:t>
            </a:r>
            <a:r>
              <a:rPr lang="pt-BR" sz="2000" dirty="0" err="1"/>
              <a:t>H.M.</a:t>
            </a:r>
            <a:r>
              <a:rPr lang="pt-BR" sz="2000" dirty="0"/>
              <a:t>, </a:t>
            </a:r>
            <a:r>
              <a:rPr lang="pt-BR" sz="2000" b="1" dirty="0"/>
              <a:t>Java: como programar - 8ª edição, São Paulo, </a:t>
            </a:r>
            <a:r>
              <a:rPr lang="pt-BR" sz="2000" b="1" dirty="0" err="1"/>
              <a:t>Ed.</a:t>
            </a:r>
            <a:r>
              <a:rPr lang="pt-BR" sz="2000" b="1" dirty="0"/>
              <a:t>Pearson </a:t>
            </a:r>
            <a:r>
              <a:rPr lang="pt-BR" sz="2000" b="1" dirty="0" err="1"/>
              <a:t>Prentice</a:t>
            </a:r>
            <a:r>
              <a:rPr lang="pt-BR" sz="2000" b="1" dirty="0"/>
              <a:t> Hall, 2010.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600" dirty="0"/>
              <a:t>Recordando: Árvore Binária Completa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5</a:t>
            </a:fld>
            <a:endParaRPr lang="pt-BR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513396850"/>
              </p:ext>
            </p:extLst>
          </p:nvPr>
        </p:nvGraphicFramePr>
        <p:xfrm>
          <a:off x="1046423" y="1574800"/>
          <a:ext cx="7174524" cy="3708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87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7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cap="none" spc="0" dirty="0">
                          <a:ln w="0">
                            <a:solidFill>
                              <a:srgbClr val="F0265D"/>
                            </a:solidFill>
                          </a:ln>
                          <a:solidFill>
                            <a:srgbClr val="FFFF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Níveis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cap="none" spc="0" dirty="0">
                          <a:ln w="0">
                            <a:solidFill>
                              <a:srgbClr val="F0265D"/>
                            </a:solidFill>
                          </a:ln>
                          <a:solidFill>
                            <a:srgbClr val="FFFF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Número de Nós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pt-BR" sz="1800" b="0" kern="1200" cap="none" spc="0" dirty="0">
                          <a:ln w="0">
                            <a:solidFill>
                              <a:srgbClr val="F0265D"/>
                            </a:solidFill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pt-BR" sz="1800" b="0" kern="1200" cap="none" spc="0" dirty="0">
                          <a:ln w="0">
                            <a:solidFill>
                              <a:srgbClr val="F0265D"/>
                            </a:solidFill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pt-BR" sz="1800" b="0" kern="1200" cap="none" spc="0" dirty="0">
                          <a:ln w="0">
                            <a:solidFill>
                              <a:srgbClr val="F0265D"/>
                            </a:solidFill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</a:t>
                      </a:r>
                      <a:endParaRPr lang="pt-BR" sz="1800" b="0" kern="1200" cap="none" spc="0" dirty="0">
                        <a:ln w="0">
                          <a:solidFill>
                            <a:srgbClr val="F0265D"/>
                          </a:solidFill>
                        </a:ln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pt-BR" sz="1800" b="0" kern="1200" cap="none" spc="0" dirty="0">
                          <a:ln w="0">
                            <a:solidFill>
                              <a:srgbClr val="F0265D"/>
                            </a:solidFill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15</a:t>
                      </a:r>
                      <a:endParaRPr lang="pt-BR" sz="1800" b="0" kern="1200" cap="none" spc="0" dirty="0">
                        <a:ln w="0">
                          <a:solidFill>
                            <a:srgbClr val="F0265D"/>
                          </a:solidFill>
                        </a:ln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pt-BR" sz="1800" b="0" kern="1200" cap="none" spc="0" dirty="0">
                          <a:ln w="0">
                            <a:solidFill>
                              <a:srgbClr val="F0265D"/>
                            </a:solidFill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</a:t>
                      </a:r>
                      <a:endParaRPr lang="pt-BR" sz="1800" b="0" kern="1200" cap="none" spc="0" dirty="0">
                        <a:ln w="0">
                          <a:solidFill>
                            <a:srgbClr val="F0265D"/>
                          </a:solidFill>
                        </a:ln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pt-BR" sz="1800" b="0" kern="1200" cap="none" spc="0" dirty="0">
                          <a:ln w="0">
                            <a:solidFill>
                              <a:srgbClr val="F0265D"/>
                            </a:solidFill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31</a:t>
                      </a:r>
                      <a:endParaRPr lang="pt-BR" sz="1800" b="0" kern="1200" cap="none" spc="0" dirty="0">
                        <a:ln w="0">
                          <a:solidFill>
                            <a:srgbClr val="F0265D"/>
                          </a:solidFill>
                        </a:ln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pt-BR" sz="1800" b="0" kern="1200" cap="none" spc="0" dirty="0">
                          <a:ln w="0">
                            <a:solidFill>
                              <a:srgbClr val="F0265D"/>
                            </a:solidFill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10</a:t>
                      </a:r>
                      <a:endParaRPr lang="pt-BR" sz="1800" b="0" kern="1200" cap="none" spc="0" dirty="0">
                        <a:ln w="0">
                          <a:solidFill>
                            <a:srgbClr val="F0265D"/>
                          </a:solidFill>
                        </a:ln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pt-BR" sz="1800" b="0" kern="1200" cap="none" spc="0" dirty="0">
                          <a:ln w="0">
                            <a:solidFill>
                              <a:srgbClr val="F0265D"/>
                            </a:solidFill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1.023</a:t>
                      </a:r>
                      <a:endParaRPr lang="pt-BR" sz="1800" b="0" kern="1200" cap="none" spc="0" dirty="0">
                        <a:ln w="0">
                          <a:solidFill>
                            <a:srgbClr val="F0265D"/>
                          </a:solidFill>
                        </a:ln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pt-BR" sz="1800" b="0" kern="1200" cap="none" spc="0" dirty="0">
                          <a:ln w="0">
                            <a:solidFill>
                              <a:srgbClr val="F0265D"/>
                            </a:solidFill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11</a:t>
                      </a:r>
                      <a:endParaRPr lang="pt-BR" sz="1800" b="0" kern="1200" cap="none" spc="0" dirty="0">
                        <a:ln w="0">
                          <a:solidFill>
                            <a:srgbClr val="F0265D"/>
                          </a:solidFill>
                        </a:ln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pt-BR" sz="1800" b="0" kern="1200" cap="none" spc="0" dirty="0">
                          <a:ln w="0">
                            <a:solidFill>
                              <a:srgbClr val="F0265D"/>
                            </a:solidFill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2.047</a:t>
                      </a:r>
                      <a:endParaRPr lang="pt-BR" sz="1800" b="0" kern="1200" cap="none" spc="0" dirty="0">
                        <a:ln w="0">
                          <a:solidFill>
                            <a:srgbClr val="F0265D"/>
                          </a:solidFill>
                        </a:ln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pt-BR" sz="1800" b="0" kern="1200" cap="none" spc="0" dirty="0">
                          <a:ln w="0">
                            <a:solidFill>
                              <a:srgbClr val="F0265D"/>
                            </a:solidFill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20</a:t>
                      </a:r>
                      <a:endParaRPr lang="pt-BR" sz="1800" b="0" kern="1200" cap="none" spc="0" dirty="0">
                        <a:ln w="0">
                          <a:solidFill>
                            <a:srgbClr val="F0265D"/>
                          </a:solidFill>
                        </a:ln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pt-BR" sz="1800" b="0" kern="1200" cap="none" spc="0" dirty="0">
                          <a:ln w="0">
                            <a:solidFill>
                              <a:srgbClr val="F0265D"/>
                            </a:solidFill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1.048.575</a:t>
                      </a:r>
                      <a:endParaRPr lang="pt-BR" sz="1800" b="0" kern="1200" cap="none" spc="0" dirty="0">
                        <a:ln w="0">
                          <a:solidFill>
                            <a:srgbClr val="F0265D"/>
                          </a:solidFill>
                        </a:ln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pt-BR" sz="1800" b="0" kern="1200" cap="none" spc="0" dirty="0">
                          <a:ln w="0">
                            <a:solidFill>
                              <a:srgbClr val="F0265D"/>
                            </a:solidFill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21</a:t>
                      </a:r>
                      <a:endParaRPr lang="pt-BR" sz="1800" b="0" kern="1200" cap="none" spc="0" dirty="0">
                        <a:ln w="0">
                          <a:solidFill>
                            <a:srgbClr val="F0265D"/>
                          </a:solidFill>
                        </a:ln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pt-BR" sz="1800" b="0" kern="1200" cap="none" spc="0" dirty="0">
                          <a:ln w="0">
                            <a:solidFill>
                              <a:srgbClr val="F0265D"/>
                            </a:solidFill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2.097.151</a:t>
                      </a:r>
                      <a:endParaRPr lang="pt-BR" sz="1800" b="0" kern="1200" cap="none" spc="0" dirty="0">
                        <a:ln w="0">
                          <a:solidFill>
                            <a:srgbClr val="F0265D"/>
                          </a:solidFill>
                        </a:ln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pt-BR" sz="1800" b="0" kern="1200" cap="none" spc="0" dirty="0">
                          <a:ln w="0">
                            <a:solidFill>
                              <a:srgbClr val="F0265D"/>
                            </a:solidFill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27</a:t>
                      </a:r>
                      <a:endParaRPr lang="pt-BR" sz="1800" b="0" kern="1200" cap="none" spc="0" dirty="0">
                        <a:ln w="0">
                          <a:solidFill>
                            <a:srgbClr val="F0265D"/>
                          </a:solidFill>
                        </a:ln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pt-BR" sz="1800" b="0" kern="1200" cap="none" spc="0" dirty="0">
                          <a:ln w="0">
                            <a:solidFill>
                              <a:srgbClr val="F0265D"/>
                            </a:solidFill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134.217.727</a:t>
                      </a:r>
                      <a:endParaRPr lang="pt-BR" sz="1800" b="0" kern="1200" cap="none" spc="0" dirty="0">
                        <a:ln w="0">
                          <a:solidFill>
                            <a:srgbClr val="F0265D"/>
                          </a:solidFill>
                        </a:ln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pt-BR" sz="1800" b="0" kern="1200" cap="none" spc="0" dirty="0">
                          <a:ln w="0">
                            <a:solidFill>
                              <a:srgbClr val="F0265D"/>
                            </a:solidFill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28</a:t>
                      </a:r>
                      <a:endParaRPr lang="pt-BR" sz="1800" b="0" kern="1200" cap="none" spc="0" dirty="0">
                        <a:ln w="0">
                          <a:solidFill>
                            <a:srgbClr val="F0265D"/>
                          </a:solidFill>
                        </a:ln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pt-BR" sz="1800" b="0" kern="1200" cap="none" spc="0" dirty="0">
                          <a:ln w="0">
                            <a:solidFill>
                              <a:srgbClr val="F0265D"/>
                            </a:solidFill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268.435.455</a:t>
                      </a:r>
                      <a:endParaRPr lang="pt-BR" sz="1800" b="0" kern="1200" cap="none" spc="0" dirty="0">
                        <a:ln w="0">
                          <a:solidFill>
                            <a:srgbClr val="F0265D"/>
                          </a:solidFill>
                        </a:ln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32212"/>
                  </a:ext>
                </a:extLst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2714171" y="994977"/>
            <a:ext cx="3839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5035F5"/>
                </a:solidFill>
                <a:latin typeface="Arial Black" pitchFamily="34" charset="0"/>
              </a:rPr>
              <a:t>N° nós </a:t>
            </a:r>
            <a:r>
              <a:rPr lang="pt-BR" sz="2400">
                <a:solidFill>
                  <a:srgbClr val="5035F5"/>
                </a:solidFill>
                <a:latin typeface="Arial Black" pitchFamily="34" charset="0"/>
              </a:rPr>
              <a:t>= 2</a:t>
            </a:r>
            <a:r>
              <a:rPr lang="pt-BR" sz="2400" baseline="30000">
                <a:solidFill>
                  <a:srgbClr val="5035F5"/>
                </a:solidFill>
                <a:latin typeface="Arial Black" pitchFamily="34" charset="0"/>
              </a:rPr>
              <a:t>níveis  </a:t>
            </a:r>
            <a:r>
              <a:rPr lang="pt-BR" sz="2400">
                <a:solidFill>
                  <a:srgbClr val="5035F5"/>
                </a:solidFill>
                <a:latin typeface="Arial Black" pitchFamily="34" charset="0"/>
              </a:rPr>
              <a:t>- 1</a:t>
            </a:r>
            <a:endParaRPr lang="pt-BR" sz="2400" dirty="0">
              <a:solidFill>
                <a:srgbClr val="5035F5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26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580640"/>
            <a:ext cx="9144000" cy="282448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026"/>
          <p:cNvSpPr>
            <a:spLocks noChangeArrowheads="1"/>
          </p:cNvSpPr>
          <p:nvPr/>
        </p:nvSpPr>
        <p:spPr bwMode="auto">
          <a:xfrm>
            <a:off x="1053372" y="3222882"/>
            <a:ext cx="7759752" cy="1939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defRPr/>
            </a:pPr>
            <a:r>
              <a:rPr kumimoji="1" lang="pt-BR" sz="2000" dirty="0">
                <a:solidFill>
                  <a:schemeClr val="bg1"/>
                </a:solidFill>
                <a:latin typeface="Gotham-Bold"/>
                <a:cs typeface="Gotham-Bold"/>
              </a:rPr>
              <a:t>Copyright </a:t>
            </a:r>
            <a:r>
              <a:rPr kumimoji="1" lang="pt-BR" sz="2000">
                <a:solidFill>
                  <a:schemeClr val="bg1"/>
                </a:solidFill>
                <a:latin typeface="Gotham-Bold"/>
                <a:cs typeface="Gotham-Bold"/>
              </a:rPr>
              <a:t>© 2022</a:t>
            </a:r>
            <a:endParaRPr kumimoji="1" lang="pt-BR" sz="2000" dirty="0">
              <a:solidFill>
                <a:schemeClr val="bg1"/>
              </a:solidFill>
              <a:latin typeface="Gotham-Bold"/>
              <a:cs typeface="Gotham-Bold"/>
            </a:endParaRPr>
          </a:p>
          <a:p>
            <a:pPr>
              <a:defRPr/>
            </a:pPr>
            <a:r>
              <a:rPr kumimoji="1" lang="pt-BR" sz="2000" dirty="0" err="1">
                <a:solidFill>
                  <a:schemeClr val="bg1"/>
                </a:solidFill>
                <a:latin typeface="Gotham-Bold"/>
                <a:cs typeface="Gotham-Bold"/>
              </a:rPr>
              <a:t>Profa</a:t>
            </a:r>
            <a:r>
              <a:rPr kumimoji="1" lang="pt-BR" sz="2000" dirty="0">
                <a:solidFill>
                  <a:schemeClr val="bg1"/>
                </a:solidFill>
                <a:latin typeface="Gotham-Bold"/>
                <a:cs typeface="Gotham-Bold"/>
              </a:rPr>
              <a:t> Patrícia Magna</a:t>
            </a:r>
          </a:p>
          <a:p>
            <a:pPr>
              <a:defRPr/>
            </a:pPr>
            <a:endParaRPr kumimoji="1" lang="pt-BR" sz="2000" dirty="0">
              <a:solidFill>
                <a:schemeClr val="bg1"/>
              </a:solidFill>
              <a:latin typeface="Gotham-Bold"/>
              <a:cs typeface="Gotham-Bold"/>
            </a:endParaRPr>
          </a:p>
          <a:p>
            <a:pPr>
              <a:defRPr/>
            </a:pPr>
            <a:r>
              <a:rPr kumimoji="1" lang="pt-BR" sz="2000" dirty="0">
                <a:solidFill>
                  <a:schemeClr val="bg1"/>
                </a:solidFill>
                <a:latin typeface="Gotham-Bold"/>
                <a:cs typeface="Gotham-Bold"/>
              </a:rPr>
              <a:t>Todos direitos reservados. Reprodução ou divulgação total ou parcial deste documento é expressamente proibido sem o consentimento formal, por escrito, dos professores.</a:t>
            </a:r>
          </a:p>
        </p:txBody>
      </p:sp>
      <p:sp>
        <p:nvSpPr>
          <p:cNvPr id="5" name="Rectangle 4"/>
          <p:cNvSpPr/>
          <p:nvPr/>
        </p:nvSpPr>
        <p:spPr>
          <a:xfrm>
            <a:off x="747966" y="3342641"/>
            <a:ext cx="72000" cy="123952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>
          <a:xfrm>
            <a:off x="3124200" y="6047362"/>
            <a:ext cx="2334065" cy="674113"/>
          </a:xfrm>
        </p:spPr>
        <p:txBody>
          <a:bodyPr/>
          <a:lstStyle/>
          <a:p>
            <a:r>
              <a:rPr lang="pt-BR" dirty="0"/>
              <a:t>Códigos de Alta Performance     </a:t>
            </a:r>
            <a:r>
              <a:rPr lang="pt-BR" dirty="0" err="1"/>
              <a:t>Profa</a:t>
            </a:r>
            <a:r>
              <a:rPr lang="pt-BR" dirty="0"/>
              <a:t> Patrícia Magna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59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400" dirty="0"/>
              <a:t>Relação Altura da Árvore Binária e Números de Nós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2CB3EA3-E153-44F4-8F0D-8A0A2893F570}"/>
              </a:ext>
            </a:extLst>
          </p:cNvPr>
          <p:cNvSpPr txBox="1"/>
          <p:nvPr/>
        </p:nvSpPr>
        <p:spPr>
          <a:xfrm>
            <a:off x="469557" y="997564"/>
            <a:ext cx="79569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	Existe uma forma direta de saber quantos níveis uma árvore completa ou quase completa terá em função do número de nós, que é: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4AF7A9BA-9D3B-4912-BA2D-DA90EF64322B}"/>
                  </a:ext>
                </a:extLst>
              </p:cNvPr>
              <p:cNvSpPr txBox="1"/>
              <p:nvPr/>
            </p:nvSpPr>
            <p:spPr>
              <a:xfrm>
                <a:off x="2020472" y="1907538"/>
                <a:ext cx="537034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𝒂𝒍𝒕𝒖𝒓𝒂</m:t>
                      </m:r>
                      <m:r>
                        <a:rPr lang="pt-BR" sz="2400" b="1" i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𝒍𝒐𝒈</m:t>
                          </m:r>
                        </m:e>
                        <m:sub>
                          <m:r>
                            <a:rPr lang="pt-BR" sz="2400" b="1" i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400" b="1" i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pt-BR" sz="2400" b="1" i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pt-BR" sz="24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pt-BR" sz="2400" b="1" i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ú</m:t>
                          </m:r>
                          <m:r>
                            <a:rPr lang="pt-BR" sz="24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𝒎𝒆𝒓𝒐</m:t>
                          </m:r>
                          <m:r>
                            <a:rPr lang="pt-BR" sz="2400" b="1" i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4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𝒅𝒆</m:t>
                          </m:r>
                          <m:r>
                            <a:rPr lang="pt-BR" sz="2400" b="1" i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4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pt-BR" sz="2400" b="1" i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a:rPr lang="pt-BR" sz="2400" b="1" i="0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</m:d>
                      <m:r>
                        <a:rPr lang="pt-BR" sz="2400" b="1" i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400" b="1" i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pt-BR" sz="2400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4AF7A9BA-9D3B-4912-BA2D-DA90EF643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0472" y="1907538"/>
                <a:ext cx="5370341" cy="461665"/>
              </a:xfrm>
              <a:prstGeom prst="rect">
                <a:avLst/>
              </a:prstGeom>
              <a:blipFill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ixaDeTexto 8">
            <a:extLst>
              <a:ext uri="{FF2B5EF4-FFF2-40B4-BE49-F238E27FC236}">
                <a16:creationId xmlns:a16="http://schemas.microsoft.com/office/drawing/2014/main" id="{2491863D-C181-4060-AC9B-78702A05D37B}"/>
              </a:ext>
            </a:extLst>
          </p:cNvPr>
          <p:cNvSpPr txBox="1"/>
          <p:nvPr/>
        </p:nvSpPr>
        <p:spPr>
          <a:xfrm>
            <a:off x="469557" y="2760179"/>
            <a:ext cx="79569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</a:lstStyle>
          <a:p>
            <a:r>
              <a:rPr lang="pt-BR" sz="2000" dirty="0"/>
              <a:t>	Para saber qual a altura de uma árvore binária balanceada com 6 nós, pelo cálculo teríamos log</a:t>
            </a:r>
            <a:r>
              <a:rPr lang="pt-BR" sz="2000" baseline="-25000" dirty="0"/>
              <a:t>2</a:t>
            </a:r>
            <a:r>
              <a:rPr lang="pt-BR" sz="2000" dirty="0"/>
              <a:t> 6 = 2 (aproximadamente 2.6), com a parte inteira 2,6 que é 2 e somado a 1, obtemos que o número de níveis para ter 6 nós em uma árvore balanceada é 3.</a:t>
            </a:r>
          </a:p>
        </p:txBody>
      </p:sp>
      <p:sp>
        <p:nvSpPr>
          <p:cNvPr id="5" name="Onda 4">
            <a:extLst>
              <a:ext uri="{FF2B5EF4-FFF2-40B4-BE49-F238E27FC236}">
                <a16:creationId xmlns:a16="http://schemas.microsoft.com/office/drawing/2014/main" id="{BDE750EF-9BA3-4E8D-9703-DE50A910364D}"/>
              </a:ext>
            </a:extLst>
          </p:cNvPr>
          <p:cNvSpPr/>
          <p:nvPr/>
        </p:nvSpPr>
        <p:spPr>
          <a:xfrm>
            <a:off x="1448972" y="4459458"/>
            <a:ext cx="5570806" cy="1896892"/>
          </a:xfrm>
          <a:prstGeom prst="wave">
            <a:avLst/>
          </a:prstGeom>
          <a:solidFill>
            <a:srgbClr val="F0265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rgbClr val="FFFF00"/>
                </a:solidFill>
              </a:rPr>
              <a:t>Recordando</a:t>
            </a:r>
            <a:r>
              <a:rPr lang="pt-BR" sz="2800" dirty="0"/>
              <a:t>:</a:t>
            </a:r>
          </a:p>
          <a:p>
            <a:pPr algn="ctr"/>
            <a:r>
              <a:rPr lang="pt-BR" sz="2800" dirty="0"/>
              <a:t>log </a:t>
            </a:r>
            <a:r>
              <a:rPr lang="pt-BR" sz="2800" baseline="-25000" dirty="0"/>
              <a:t>2</a:t>
            </a:r>
            <a:r>
              <a:rPr lang="pt-BR" sz="2800" dirty="0"/>
              <a:t> x = y </a:t>
            </a:r>
            <a:r>
              <a:rPr lang="pt-BR" sz="2800" dirty="0">
                <a:solidFill>
                  <a:schemeClr val="tx1"/>
                </a:solidFill>
              </a:rPr>
              <a:t>uma vez que</a:t>
            </a:r>
            <a:r>
              <a:rPr lang="pt-BR" sz="2800" dirty="0"/>
              <a:t> 2</a:t>
            </a:r>
            <a:r>
              <a:rPr lang="pt-BR" sz="2800" baseline="30000" dirty="0"/>
              <a:t>y</a:t>
            </a:r>
            <a:r>
              <a:rPr lang="pt-BR" sz="2800" dirty="0"/>
              <a:t> = x</a:t>
            </a:r>
          </a:p>
        </p:txBody>
      </p:sp>
    </p:spTree>
    <p:extLst>
      <p:ext uri="{BB962C8B-B14F-4D97-AF65-F5344CB8AC3E}">
        <p14:creationId xmlns:p14="http://schemas.microsoft.com/office/powerpoint/2010/main" val="2716953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2F16C9-2C6D-47E5-B6EC-F9E2C9A80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Balanceamento de Árvores 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6C9B668-F130-4B46-AFE2-00AEB20DB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Códigos de Alta Performance     Profa Patrícia Magna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6E85F82-AED7-4A8F-856C-064CD84E4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3B2190A-303F-4D2E-AE84-0385475DCF9C}"/>
              </a:ext>
            </a:extLst>
          </p:cNvPr>
          <p:cNvSpPr txBox="1"/>
          <p:nvPr/>
        </p:nvSpPr>
        <p:spPr>
          <a:xfrm>
            <a:off x="916638" y="1014744"/>
            <a:ext cx="7566180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Fica claro as vantagens de realizarmos a operação de balanceamento da árvore. 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 obviamente, também essa operação deve ser realizada de forma eficiente, pois senão não há vantagem em utilizá-la. </a:t>
            </a:r>
          </a:p>
        </p:txBody>
      </p:sp>
      <p:sp>
        <p:nvSpPr>
          <p:cNvPr id="8" name="Estrela: 6 Pontas 7">
            <a:extLst>
              <a:ext uri="{FF2B5EF4-FFF2-40B4-BE49-F238E27FC236}">
                <a16:creationId xmlns:a16="http://schemas.microsoft.com/office/drawing/2014/main" id="{4392FC52-D810-40D5-9FB8-3E72FB9949CA}"/>
              </a:ext>
            </a:extLst>
          </p:cNvPr>
          <p:cNvSpPr/>
          <p:nvPr/>
        </p:nvSpPr>
        <p:spPr>
          <a:xfrm>
            <a:off x="3179298" y="3030680"/>
            <a:ext cx="3373902" cy="3106402"/>
          </a:xfrm>
          <a:prstGeom prst="star6">
            <a:avLst/>
          </a:prstGeom>
          <a:solidFill>
            <a:srgbClr val="FFFF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rgbClr val="0000CC"/>
                </a:solidFill>
              </a:rPr>
              <a:t>Eis o desafio!!!</a:t>
            </a:r>
          </a:p>
        </p:txBody>
      </p:sp>
    </p:spTree>
    <p:extLst>
      <p:ext uri="{BB962C8B-B14F-4D97-AF65-F5344CB8AC3E}">
        <p14:creationId xmlns:p14="http://schemas.microsoft.com/office/powerpoint/2010/main" val="7009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15656B-F11B-40B6-A65B-81AAEE28E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Balanceamento de Árvores de Busca Binária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B594DB6-A559-405E-AA0A-C4A7BF0B4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28059" y="6232587"/>
            <a:ext cx="2286000" cy="365125"/>
          </a:xfrm>
        </p:spPr>
        <p:txBody>
          <a:bodyPr/>
          <a:lstStyle/>
          <a:p>
            <a:r>
              <a:rPr lang="pt-BR" dirty="0"/>
              <a:t>Códigos de Alta Performance     </a:t>
            </a:r>
            <a:r>
              <a:rPr lang="pt-BR" dirty="0" err="1"/>
              <a:t>Profa</a:t>
            </a:r>
            <a:r>
              <a:rPr lang="pt-BR" dirty="0"/>
              <a:t> Patrícia Magna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2CD03A2-F6E6-4447-9D54-E97124787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AC06050-851A-4241-B526-5E37876762FD}"/>
              </a:ext>
            </a:extLst>
          </p:cNvPr>
          <p:cNvSpPr txBox="1"/>
          <p:nvPr/>
        </p:nvSpPr>
        <p:spPr>
          <a:xfrm>
            <a:off x="357351" y="832155"/>
            <a:ext cx="834180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Algoritmos de balanceamento de árvore são chamados algoritmos AVL e as árvores geradas por esses algoritmos são denominadas de </a:t>
            </a:r>
            <a:r>
              <a:rPr lang="pt-BR" sz="2000" b="1" dirty="0">
                <a:solidFill>
                  <a:srgbClr val="0000CC"/>
                </a:solidFill>
                <a:effectLst/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árvores AVL</a:t>
            </a:r>
            <a:r>
              <a:rPr lang="pt-BR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Esse tipo de árvore surgiu em 1962 com matemáticos russos G.M. Adelson-</a:t>
            </a:r>
            <a:r>
              <a:rPr lang="pt-BR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Velskki</a:t>
            </a:r>
            <a:r>
              <a:rPr lang="pt-BR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pt-BR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E.M.Landis</a:t>
            </a:r>
            <a:r>
              <a:rPr lang="pt-BR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que sugeriram uma definição para "</a:t>
            </a:r>
            <a:r>
              <a:rPr lang="pt-BR" sz="20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near</a:t>
            </a:r>
            <a:r>
              <a:rPr lang="pt-BR" sz="20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balance</a:t>
            </a:r>
            <a:r>
              <a:rPr lang="pt-BR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" e descreveram procedimentos para inserção e eliminação de nós nessas árvores.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Faça você mesmo: Cartilha ensina como fazer a poda em árvores - Agência  Sertão">
            <a:extLst>
              <a:ext uri="{FF2B5EF4-FFF2-40B4-BE49-F238E27FC236}">
                <a16:creationId xmlns:a16="http://schemas.microsoft.com/office/drawing/2014/main" id="{CE907E0A-A905-422C-94E6-A32098D918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975" t="3117" r="26136" b="12156"/>
          <a:stretch/>
        </p:blipFill>
        <p:spPr bwMode="auto">
          <a:xfrm>
            <a:off x="-538979" y="3803076"/>
            <a:ext cx="4367048" cy="279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B336798-34C0-4683-8BEA-C793634BBB59}"/>
              </a:ext>
            </a:extLst>
          </p:cNvPr>
          <p:cNvSpPr txBox="1"/>
          <p:nvPr/>
        </p:nvSpPr>
        <p:spPr>
          <a:xfrm>
            <a:off x="3928059" y="3748658"/>
            <a:ext cx="5133051" cy="1631216"/>
          </a:xfrm>
          <a:prstGeom prst="rect">
            <a:avLst/>
          </a:prstGeom>
          <a:solidFill>
            <a:srgbClr val="92D050">
              <a:alpha val="57000"/>
            </a:srgbClr>
          </a:solidFill>
        </p:spPr>
        <p:txBody>
          <a:bodyPr wrap="square" rtlCol="0">
            <a:spAutoFit/>
          </a:bodyPr>
          <a:lstStyle/>
          <a:p>
            <a:r>
              <a:rPr lang="pt-BR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Uma árvore AVL é uma árvore de busca binária (ABB) construída de tal modo que a </a:t>
            </a:r>
            <a:r>
              <a:rPr lang="pt-BR" sz="2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altura</a:t>
            </a:r>
            <a:r>
              <a:rPr lang="pt-BR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de sua </a:t>
            </a:r>
            <a:r>
              <a:rPr lang="pt-BR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sub-árvore</a:t>
            </a:r>
            <a:r>
              <a:rPr lang="pt-BR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direita </a:t>
            </a:r>
            <a:r>
              <a:rPr lang="pt-BR" sz="2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difere</a:t>
            </a:r>
            <a:r>
              <a:rPr lang="pt-BR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da altura da </a:t>
            </a:r>
            <a:r>
              <a:rPr lang="pt-BR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sub-árvore</a:t>
            </a:r>
            <a:r>
              <a:rPr lang="pt-BR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esquerda de no </a:t>
            </a:r>
            <a:r>
              <a:rPr lang="pt-BR" sz="2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máximo 1</a:t>
            </a:r>
            <a:r>
              <a:rPr lang="pt-BR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56143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0D4193-1C32-4AFA-B7EA-AEBC6D08F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Construindo Programa para Implementar uma Árvore AVL </a:t>
            </a:r>
            <a:endParaRPr lang="pt-BR" sz="320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8050150-CA33-4B65-ACE9-4F382EA8D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Códigos de Alta Performance     Profa Patrícia Magna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B003E78-E40C-4197-9DCD-CA4837F1D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9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4D8E156-30CE-4814-9BBB-5B43DC1CAED6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77593" y="969084"/>
            <a:ext cx="393573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7BA60DC-6EC8-4B91-98FE-EE994B2C4872}"/>
              </a:ext>
            </a:extLst>
          </p:cNvPr>
          <p:cNvPicPr/>
          <p:nvPr/>
        </p:nvPicPr>
        <p:blipFill rotWithShape="1">
          <a:blip r:embed="rId3"/>
          <a:srcRect b="2820"/>
          <a:stretch/>
        </p:blipFill>
        <p:spPr bwMode="auto">
          <a:xfrm>
            <a:off x="4271157" y="4001644"/>
            <a:ext cx="4797083" cy="2085145"/>
          </a:xfrm>
          <a:prstGeom prst="rect">
            <a:avLst/>
          </a:prstGeom>
          <a:solidFill>
            <a:srgbClr val="EBAFB5"/>
          </a:solidFill>
          <a:ln w="9525">
            <a:noFill/>
            <a:miter lim="800000"/>
            <a:headEnd/>
            <a:tailEnd/>
          </a:ln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4FD2A12-082B-4AE0-B00B-2CF64B4EC16E}"/>
              </a:ext>
            </a:extLst>
          </p:cNvPr>
          <p:cNvSpPr txBox="1"/>
          <p:nvPr/>
        </p:nvSpPr>
        <p:spPr>
          <a:xfrm>
            <a:off x="360339" y="971472"/>
            <a:ext cx="45125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200" dirty="0"/>
              <a:t>Suponha a  ABB ao lado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200" dirty="0"/>
              <a:t>Árvore  está balanceada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200" dirty="0"/>
              <a:t>diferença de altura (níveis) de qualquer nó é no máximo 1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31F09E7-B577-48EB-AE3B-EABA791A4F10}"/>
              </a:ext>
            </a:extLst>
          </p:cNvPr>
          <p:cNvSpPr txBox="1"/>
          <p:nvPr/>
        </p:nvSpPr>
        <p:spPr>
          <a:xfrm>
            <a:off x="360339" y="4130453"/>
            <a:ext cx="391081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342900" indent="-342900">
              <a:buFont typeface="Arial" panose="020B0604020202020204" pitchFamily="34" charset="0"/>
              <a:buChar char="•"/>
              <a:defRPr sz="2200"/>
            </a:lvl1pPr>
            <a:lvl2pPr marL="800100" lvl="1" indent="-342900">
              <a:buFont typeface="Arial" panose="020B0604020202020204" pitchFamily="34" charset="0"/>
              <a:buChar char="•"/>
              <a:defRPr sz="2200"/>
            </a:lvl2pPr>
          </a:lstStyle>
          <a:p>
            <a:r>
              <a:rPr lang="pt-BR" dirty="0"/>
              <a:t>Inserindo o nó com valor 3</a:t>
            </a:r>
          </a:p>
          <a:p>
            <a:r>
              <a:rPr lang="pt-BR" sz="2200" dirty="0"/>
              <a:t>Árvore  NÃO está balanceada</a:t>
            </a:r>
          </a:p>
          <a:p>
            <a:pPr lvl="1"/>
            <a:r>
              <a:rPr lang="pt-BR" dirty="0">
                <a:solidFill>
                  <a:srgbClr val="C00000"/>
                </a:solidFill>
              </a:rPr>
              <a:t>Em relação ao nó 8 a diferença de altura entre as suas </a:t>
            </a:r>
            <a:r>
              <a:rPr lang="pt-BR" dirty="0" err="1">
                <a:solidFill>
                  <a:srgbClr val="C00000"/>
                </a:solidFill>
              </a:rPr>
              <a:t>sub-árvores</a:t>
            </a:r>
            <a:r>
              <a:rPr lang="pt-BR" dirty="0">
                <a:solidFill>
                  <a:srgbClr val="C00000"/>
                </a:solidFill>
              </a:rPr>
              <a:t> é 2. 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75BEDE7-BD5E-4B40-B4C5-41D32DB23614}"/>
              </a:ext>
            </a:extLst>
          </p:cNvPr>
          <p:cNvSpPr txBox="1"/>
          <p:nvPr/>
        </p:nvSpPr>
        <p:spPr>
          <a:xfrm>
            <a:off x="782995" y="2853675"/>
            <a:ext cx="7287064" cy="707886"/>
          </a:xfrm>
          <a:prstGeom prst="rect">
            <a:avLst/>
          </a:prstGeom>
          <a:solidFill>
            <a:srgbClr val="EBAFB5">
              <a:alpha val="45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0" i="0" dirty="0">
                <a:solidFill>
                  <a:srgbClr val="222222"/>
                </a:solidFill>
                <a:effectLst/>
              </a:rPr>
              <a:t>A </a:t>
            </a:r>
            <a:r>
              <a:rPr lang="pt-BR" sz="2000" b="1" i="0" dirty="0">
                <a:solidFill>
                  <a:srgbClr val="222222"/>
                </a:solidFill>
                <a:effectLst/>
              </a:rPr>
              <a:t>altura</a:t>
            </a:r>
            <a:r>
              <a:rPr lang="pt-BR" sz="2000" b="0" i="0" dirty="0">
                <a:solidFill>
                  <a:srgbClr val="222222"/>
                </a:solidFill>
                <a:effectLst/>
              </a:rPr>
              <a:t> de um nó x em uma </a:t>
            </a:r>
            <a:r>
              <a:rPr lang="pt-BR" sz="2000" b="1" i="0" dirty="0">
                <a:solidFill>
                  <a:srgbClr val="222222"/>
                </a:solidFill>
                <a:effectLst/>
              </a:rPr>
              <a:t>árvore</a:t>
            </a:r>
            <a:r>
              <a:rPr lang="pt-BR" sz="2000" b="0" i="0" dirty="0">
                <a:solidFill>
                  <a:srgbClr val="222222"/>
                </a:solidFill>
                <a:effectLst/>
              </a:rPr>
              <a:t> binária é a distância entre x e o seu descendente mais afastado.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77926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Default Theme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1142</TotalTime>
  <Words>4642</Words>
  <Application>Microsoft Office PowerPoint</Application>
  <PresentationFormat>Apresentação na tela (4:3)</PresentationFormat>
  <Paragraphs>622</Paragraphs>
  <Slides>50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50</vt:i4>
      </vt:variant>
    </vt:vector>
  </HeadingPairs>
  <TitlesOfParts>
    <vt:vector size="62" baseType="lpstr">
      <vt:lpstr>Arial</vt:lpstr>
      <vt:lpstr>Arial Black</vt:lpstr>
      <vt:lpstr>Calibri</vt:lpstr>
      <vt:lpstr>Cambria Math</vt:lpstr>
      <vt:lpstr>Consolas</vt:lpstr>
      <vt:lpstr>Courier New</vt:lpstr>
      <vt:lpstr>Gotham-Bold</vt:lpstr>
      <vt:lpstr>Wingdings</vt:lpstr>
      <vt:lpstr>Default Theme</vt:lpstr>
      <vt:lpstr>1_Personalizar design</vt:lpstr>
      <vt:lpstr>2_Personalizar design</vt:lpstr>
      <vt:lpstr>Office Theme</vt:lpstr>
      <vt:lpstr>Apresentação do PowerPoint</vt:lpstr>
      <vt:lpstr>Motivação</vt:lpstr>
      <vt:lpstr>Motivação</vt:lpstr>
      <vt:lpstr>Definição de Altura em uma Árvore</vt:lpstr>
      <vt:lpstr>Recordando: Árvore Binária Completa</vt:lpstr>
      <vt:lpstr>Relação Altura da Árvore Binária e Números de Nós</vt:lpstr>
      <vt:lpstr>Balanceamento de Árvores </vt:lpstr>
      <vt:lpstr>Balanceamento de Árvores de Busca Binária</vt:lpstr>
      <vt:lpstr>Construindo Programa para Implementar uma Árvore AVL </vt:lpstr>
      <vt:lpstr>Considerações necessárias para balancear ABB</vt:lpstr>
      <vt:lpstr>Fator de Balanceamento</vt:lpstr>
      <vt:lpstr>Exemplo 1:  ABB com FB de cada nó</vt:lpstr>
      <vt:lpstr>Alteração da Estrutura de Nó de uma ABB</vt:lpstr>
      <vt:lpstr>Inserção de Nó Armazenando Alturas das Sub-Árvores</vt:lpstr>
      <vt:lpstr>Exercícios </vt:lpstr>
      <vt:lpstr>Exemplo Balanceamento de uma ABB – Algoritmos AVL</vt:lpstr>
      <vt:lpstr>Método para Efetuar Rotação para Direita de Nós</vt:lpstr>
      <vt:lpstr>Método para Efetuar Rotação para Direita de Nós</vt:lpstr>
      <vt:lpstr>Método para Efetuar Rotação para Direita de Nós</vt:lpstr>
      <vt:lpstr>Após a Rotação para Direita – Árvore Balanceada </vt:lpstr>
      <vt:lpstr>Exercício Conceitual</vt:lpstr>
      <vt:lpstr>Exemplo 2: AVL com FB de cada nó</vt:lpstr>
      <vt:lpstr>Exemplo 2: Após uma inserção em AVL</vt:lpstr>
      <vt:lpstr>Algoritmo AVL para Balancear a Árvore</vt:lpstr>
      <vt:lpstr>Método para Efetuar Rotação para Esquerda de Nós</vt:lpstr>
      <vt:lpstr>Método para Efetuar Rotação para Esquerda de Nós</vt:lpstr>
      <vt:lpstr>Método para Efetuar Rotação para Esquerda de Nós</vt:lpstr>
      <vt:lpstr>Regras para Decisão de Rotações AVL</vt:lpstr>
      <vt:lpstr>Exemplo 3: Após uma inserção em AVL</vt:lpstr>
      <vt:lpstr>Regras para Decisão de Rotações AVL</vt:lpstr>
      <vt:lpstr>Rotação para Esquerda em Relação ao Nó 7</vt:lpstr>
      <vt:lpstr>Rotação para Esquerda em Relação ao Nó 7</vt:lpstr>
      <vt:lpstr>Rotação para Esquerda em Relação ao Nó 7</vt:lpstr>
      <vt:lpstr>Rotação para Direita em Relação ao Nó 12</vt:lpstr>
      <vt:lpstr>Rotação para Direita em Relação ao Nó 12</vt:lpstr>
      <vt:lpstr>Rotação para Direita em Relação ao Nó 12</vt:lpstr>
      <vt:lpstr>Regras para Decisão de Rotações AVL</vt:lpstr>
      <vt:lpstr>Método balanceamento()</vt:lpstr>
      <vt:lpstr>Método inserirAVL()</vt:lpstr>
      <vt:lpstr>Exemplo 3: Configuração Final Depois do Balanceamento</vt:lpstr>
      <vt:lpstr>Método atualizaAlturas()</vt:lpstr>
      <vt:lpstr>Exercícios Conceitual</vt:lpstr>
      <vt:lpstr>Remoção de um Nó em uma Árvore AVL</vt:lpstr>
      <vt:lpstr>Método removeValor()  - Mesmo da ABB</vt:lpstr>
      <vt:lpstr>Remoção de um Nó em uma Árvore AVL</vt:lpstr>
      <vt:lpstr>Método atualizaAlturaBalanceamento()</vt:lpstr>
      <vt:lpstr>Remoção de um Nó em uma Árvore AVL</vt:lpstr>
      <vt:lpstr>Exercícios </vt:lpstr>
      <vt:lpstr>Referências Bibliográficas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Patrícia Magna</dc:creator>
  <cp:lastModifiedBy>Patrícia Magna</cp:lastModifiedBy>
  <cp:revision>74</cp:revision>
  <dcterms:created xsi:type="dcterms:W3CDTF">2020-09-16T18:01:09Z</dcterms:created>
  <dcterms:modified xsi:type="dcterms:W3CDTF">2022-09-26T18:53:56Z</dcterms:modified>
</cp:coreProperties>
</file>