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28"/>
  </p:notesMasterIdLst>
  <p:sldIdLst>
    <p:sldId id="267" r:id="rId5"/>
    <p:sldId id="279" r:id="rId6"/>
    <p:sldId id="364" r:id="rId7"/>
    <p:sldId id="365" r:id="rId8"/>
    <p:sldId id="371" r:id="rId9"/>
    <p:sldId id="372" r:id="rId10"/>
    <p:sldId id="367" r:id="rId11"/>
    <p:sldId id="278" r:id="rId12"/>
    <p:sldId id="368" r:id="rId13"/>
    <p:sldId id="369" r:id="rId14"/>
    <p:sldId id="288" r:id="rId15"/>
    <p:sldId id="289" r:id="rId16"/>
    <p:sldId id="290" r:id="rId17"/>
    <p:sldId id="373" r:id="rId18"/>
    <p:sldId id="261" r:id="rId19"/>
    <p:sldId id="291" r:id="rId20"/>
    <p:sldId id="292" r:id="rId21"/>
    <p:sldId id="293" r:id="rId22"/>
    <p:sldId id="294" r:id="rId23"/>
    <p:sldId id="370" r:id="rId24"/>
    <p:sldId id="295" r:id="rId25"/>
    <p:sldId id="358" r:id="rId26"/>
    <p:sldId id="265" r:id="rId27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ícia Magna" initials="PM" lastIdx="2" clrIdx="0">
    <p:extLst>
      <p:ext uri="{19B8F6BF-5375-455C-9EA6-DF929625EA0E}">
        <p15:presenceInfo xmlns:p15="http://schemas.microsoft.com/office/powerpoint/2012/main" userId="395f9738c1350c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0EE2"/>
    <a:srgbClr val="FC0404"/>
    <a:srgbClr val="FFFF99"/>
    <a:srgbClr val="D96709"/>
    <a:srgbClr val="020000"/>
    <a:srgbClr val="144DDC"/>
    <a:srgbClr val="F4D3D6"/>
    <a:srgbClr val="F0265D"/>
    <a:srgbClr val="EBAFB5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419" autoAdjust="0"/>
  </p:normalViewPr>
  <p:slideViewPr>
    <p:cSldViewPr snapToGrid="0" snapToObjects="1"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Planilha1!$D$24</c:f>
              <c:strCache>
                <c:ptCount val="1"/>
                <c:pt idx="0">
                  <c:v>0,01 n2 + 10n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Planilha1!$C$25:$C$32</c:f>
              <c:numCache>
                <c:formatCode>General</c:formatCode>
                <c:ptCount val="8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Planilha1!$D$25:$D$32</c:f>
              <c:numCache>
                <c:formatCode>General</c:formatCode>
                <c:ptCount val="8"/>
                <c:pt idx="0">
                  <c:v>1100</c:v>
                </c:pt>
                <c:pt idx="1">
                  <c:v>7500</c:v>
                </c:pt>
                <c:pt idx="2">
                  <c:v>20000</c:v>
                </c:pt>
                <c:pt idx="3">
                  <c:v>300000</c:v>
                </c:pt>
                <c:pt idx="4">
                  <c:v>1100000</c:v>
                </c:pt>
                <c:pt idx="5">
                  <c:v>25500000</c:v>
                </c:pt>
                <c:pt idx="6">
                  <c:v>101000000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8DC-4660-BD96-D5A5BB682C94}"/>
            </c:ext>
          </c:extLst>
        </c:ser>
        <c:ser>
          <c:idx val="1"/>
          <c:order val="1"/>
          <c:tx>
            <c:strRef>
              <c:f>Planilha1!$E$24</c:f>
              <c:strCache>
                <c:ptCount val="1"/>
                <c:pt idx="0">
                  <c:v> 10 n + n log n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Planilha1!$C$25:$C$32</c:f>
              <c:numCache>
                <c:formatCode>General</c:formatCode>
                <c:ptCount val="8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Planilha1!$E$25:$E$32</c:f>
              <c:numCache>
                <c:formatCode>0.0</c:formatCode>
                <c:ptCount val="8"/>
                <c:pt idx="0">
                  <c:v>1200</c:v>
                </c:pt>
                <c:pt idx="1">
                  <c:v>6349.4850021680095</c:v>
                </c:pt>
                <c:pt idx="2">
                  <c:v>13000</c:v>
                </c:pt>
                <c:pt idx="3">
                  <c:v>68494.850021680089</c:v>
                </c:pt>
                <c:pt idx="4">
                  <c:v>140000</c:v>
                </c:pt>
                <c:pt idx="5">
                  <c:v>734948.50021680095</c:v>
                </c:pt>
                <c:pt idx="6">
                  <c:v>1500000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8DC-4660-BD96-D5A5BB682C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8930719"/>
        <c:axId val="1415446863"/>
      </c:scatterChart>
      <c:valAx>
        <c:axId val="1418930719"/>
        <c:scaling>
          <c:orientation val="minMax"/>
          <c:max val="11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15446863"/>
        <c:crosses val="autoZero"/>
        <c:crossBetween val="midCat"/>
        <c:majorUnit val="10000"/>
      </c:valAx>
      <c:valAx>
        <c:axId val="1415446863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189307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4T15:17:29.313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F498697-E7EB-B84D-9726-13965ED94444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0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logo fiap nov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7775" y="214313"/>
            <a:ext cx="15462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20" cy="1143000"/>
          </a:xfrm>
        </p:spPr>
        <p:txBody>
          <a:bodyPr/>
          <a:lstStyle>
            <a:lvl1pPr>
              <a:defRPr>
                <a:solidFill>
                  <a:srgbClr val="082AB8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928938" y="6286500"/>
            <a:ext cx="3500437" cy="571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Códigos de Alta Perfomance Profa Patrícia Magna</a:t>
            </a:r>
            <a:endParaRPr lang="pt-BR" altLang="en-US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CEA31-3BC2-41BB-9AE4-3F48CFF5CB6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3868103" y="1421810"/>
            <a:ext cx="4380748" cy="4873112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 marL="8001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2pPr>
            <a:lvl3pPr marL="12573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 marL="17145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4pPr>
            <a:lvl5pPr marL="21717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" name="Picture 3" descr="caomputado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11" name="Picture 4" descr="chicara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pic>
        <p:nvPicPr>
          <p:cNvPr id="12" name="Picture 6" descr="livros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47123" y="7360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 HTF" pitchFamily="2" charset="0"/>
                <a:cs typeface="Gotham-Bold"/>
              </a:rPr>
              <a:t>REFERÊNCIAS</a:t>
            </a:r>
            <a:endParaRPr lang="en-US" sz="2800" b="1" dirty="0">
              <a:solidFill>
                <a:srgbClr val="303030"/>
              </a:solidFill>
              <a:latin typeface="Gotham HTF" pitchFamily="2" charset="0"/>
              <a:cs typeface="Gotham-Book"/>
            </a:endParaRPr>
          </a:p>
        </p:txBody>
      </p:sp>
      <p:sp>
        <p:nvSpPr>
          <p:cNvPr id="8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9E2ED-7DB2-481E-A321-DBCBA837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F31C4C-1CEB-4F48-92DE-C0B4173EFB2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8374C0-9AC9-4843-83F4-6129575CB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A4DE22-BEA0-4D8F-B1C9-BCD45989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6579C8-1E2B-454A-9249-7C91215C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/>
              <a:t>Códigos de Alta Perfomance Profa Patrícia Magna</a:t>
            </a:r>
            <a:endParaRPr lang="en-US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479ED2-2E64-4610-9A8F-D2C41B47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F57B9E3-0891-4C90-9BA9-FC866A6924A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9890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/>
          <p:nvPr userDrawn="1"/>
        </p:nvSpPr>
        <p:spPr>
          <a:xfrm>
            <a:off x="8044249" y="6343992"/>
            <a:ext cx="1176708" cy="36512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7" y="328709"/>
            <a:ext cx="8229600" cy="466767"/>
          </a:xfrm>
        </p:spPr>
        <p:txBody>
          <a:bodyPr>
            <a:noAutofit/>
          </a:bodyPr>
          <a:lstStyle>
            <a:lvl1pPr algn="l">
              <a:defRPr sz="250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563" y="6356350"/>
            <a:ext cx="2008909" cy="365125"/>
          </a:xfrm>
        </p:spPr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457200" y="741405"/>
            <a:ext cx="8229600" cy="0"/>
          </a:xfrm>
          <a:prstGeom prst="line">
            <a:avLst/>
          </a:prstGeom>
          <a:ln w="31750">
            <a:solidFill>
              <a:srgbClr val="F026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18"/>
          <p:cNvSpPr/>
          <p:nvPr userDrawn="1"/>
        </p:nvSpPr>
        <p:spPr>
          <a:xfrm>
            <a:off x="397557" y="364111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Perfomance Profa Patrícia Magna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Perfomance Profa Patrícia Magna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Perfomance Profa Patrícia Magna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Perfomance Profa Patrícia Magna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4" r:id="rId13"/>
    <p:sldLayoutId id="2147483756" r:id="rId1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peedometer-tachometer-automobile-150148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21776" r="21705"/>
          <a:stretch/>
        </p:blipFill>
        <p:spPr>
          <a:xfrm>
            <a:off x="0" y="2608031"/>
            <a:ext cx="9155651" cy="27898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1881" y="3084723"/>
            <a:ext cx="781424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FFFF00"/>
                </a:solidFill>
                <a:latin typeface="Gotham-Bold"/>
                <a:cs typeface="Gotham-Bold"/>
              </a:rPr>
              <a:t>Análise de Eficiência – Notação Ordem de</a:t>
            </a:r>
            <a:endParaRPr lang="en-US" sz="3200" dirty="0">
              <a:solidFill>
                <a:srgbClr val="FFFF00"/>
              </a:solidFill>
              <a:latin typeface="Gotham-Bold"/>
              <a:cs typeface="Gotham-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1882" y="4043999"/>
            <a:ext cx="554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2"/>
                </a:solidFill>
                <a:latin typeface="Gotham-Bold"/>
              </a:rPr>
              <a:t>Códigos de Alta Performance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1882" y="4444109"/>
            <a:ext cx="681713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  <a:latin typeface="Gotham-Bold"/>
                <a:cs typeface="Gotham-Bold"/>
              </a:rPr>
              <a:t>PROFa</a:t>
            </a: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. PATRÍCIA MAGNA  - profpatricia.magna@fiap.com.br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759004" y="3423920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C78A72-530C-40E1-849C-666610DF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133600" cy="365125"/>
          </a:xfrm>
        </p:spPr>
        <p:txBody>
          <a:bodyPr/>
          <a:lstStyle/>
          <a:p>
            <a:r>
              <a:rPr lang="pt-BR"/>
              <a:t>Códigos de Alta Perfomance Profa Patrícia Magna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61A9FAD5-3DD2-4E9B-BD7F-B8C83B33F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Como analisar a Eficiência de um Algoritmo</a:t>
            </a:r>
            <a:endParaRPr lang="en-US" altLang="pt-BR" sz="3200" dirty="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87806E7-21B5-4033-B918-AC073FA1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87CA-F550-4C33-BD97-5F6EB0B3BB70}" type="slidenum">
              <a:rPr lang="en-US" altLang="pt-BR"/>
              <a:pPr/>
              <a:t>10</a:t>
            </a:fld>
            <a:endParaRPr lang="en-US" altLang="pt-BR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AA785A5F-2863-49F2-9A4F-4CFDD8559A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1632" y="1131975"/>
            <a:ext cx="8137525" cy="4075025"/>
          </a:xfrm>
        </p:spPr>
        <p:txBody>
          <a:bodyPr>
            <a:normAutofit/>
          </a:bodyPr>
          <a:lstStyle/>
          <a:p>
            <a:pPr algn="just"/>
            <a:r>
              <a:rPr lang="pt-BR" altLang="pt-BR" sz="2400" dirty="0"/>
              <a:t>Analisando o comportamento das funções, observamos que para valores de n grandes a função do método 1 supera e muito o número de operações críticas em relação ao 2º método</a:t>
            </a:r>
          </a:p>
          <a:p>
            <a:pPr algn="just"/>
            <a:endParaRPr lang="pt-BR" altLang="pt-BR" sz="2400" dirty="0"/>
          </a:p>
          <a:p>
            <a:pPr marL="0" indent="0" algn="just">
              <a:buNone/>
            </a:pPr>
            <a:endParaRPr lang="pt-BR" altLang="pt-BR" sz="2400" dirty="0"/>
          </a:p>
          <a:p>
            <a:pPr marL="0" indent="0" algn="just">
              <a:buNone/>
            </a:pPr>
            <a:endParaRPr lang="pt-BR" altLang="pt-BR" sz="2400" dirty="0"/>
          </a:p>
          <a:p>
            <a:pPr algn="just"/>
            <a:r>
              <a:rPr lang="pt-BR" altLang="pt-BR" sz="2400" dirty="0"/>
              <a:t>Mas, deve haver uma forma mais fácil de descobrir o comportamento da variação das operações críticas sem ter que construir gráficos. Será?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52871E4-CBE5-44BB-BD91-758898F4B327}"/>
              </a:ext>
            </a:extLst>
          </p:cNvPr>
          <p:cNvSpPr/>
          <p:nvPr/>
        </p:nvSpPr>
        <p:spPr>
          <a:xfrm>
            <a:off x="1031747" y="2750235"/>
            <a:ext cx="35402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400" b="1" dirty="0">
                <a:solidFill>
                  <a:srgbClr val="360EE2"/>
                </a:solidFill>
              </a:rPr>
              <a:t>f</a:t>
            </a:r>
            <a:r>
              <a:rPr lang="pt-BR" altLang="pt-BR" sz="2400" b="1" baseline="-25000" dirty="0">
                <a:solidFill>
                  <a:srgbClr val="360EE2"/>
                </a:solidFill>
              </a:rPr>
              <a:t>metodo1</a:t>
            </a:r>
            <a:r>
              <a:rPr lang="pt-BR" altLang="pt-BR" sz="2400" b="1" dirty="0">
                <a:solidFill>
                  <a:srgbClr val="360EE2"/>
                </a:solidFill>
              </a:rPr>
              <a:t>(n) = 0,01n</a:t>
            </a:r>
            <a:r>
              <a:rPr lang="pt-BR" altLang="pt-BR" sz="2400" b="1" baseline="30000" dirty="0">
                <a:solidFill>
                  <a:srgbClr val="360EE2"/>
                </a:solidFill>
              </a:rPr>
              <a:t>2 </a:t>
            </a:r>
            <a:r>
              <a:rPr lang="pt-BR" altLang="pt-BR" sz="2400" b="1" dirty="0">
                <a:solidFill>
                  <a:srgbClr val="360EE2"/>
                </a:solidFill>
              </a:rPr>
              <a:t>+ 10n</a:t>
            </a:r>
            <a:endParaRPr lang="pt-BR" sz="2400" b="1" dirty="0">
              <a:solidFill>
                <a:srgbClr val="360EE2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F2FE771-0E04-4F19-A1DA-003538BFD015}"/>
              </a:ext>
            </a:extLst>
          </p:cNvPr>
          <p:cNvSpPr/>
          <p:nvPr/>
        </p:nvSpPr>
        <p:spPr>
          <a:xfrm>
            <a:off x="4795372" y="2718920"/>
            <a:ext cx="4234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400" b="1" dirty="0">
                <a:solidFill>
                  <a:srgbClr val="C00000"/>
                </a:solidFill>
              </a:rPr>
              <a:t>f</a:t>
            </a:r>
            <a:r>
              <a:rPr lang="pt-BR" altLang="pt-BR" sz="2400" b="1" baseline="-25000" dirty="0">
                <a:solidFill>
                  <a:srgbClr val="C00000"/>
                </a:solidFill>
              </a:rPr>
              <a:t>metodo2</a:t>
            </a:r>
            <a:r>
              <a:rPr lang="pt-BR" altLang="pt-BR" sz="2400" b="1" dirty="0">
                <a:solidFill>
                  <a:srgbClr val="C00000"/>
                </a:solidFill>
              </a:rPr>
              <a:t>(n) = 10 n</a:t>
            </a:r>
            <a:r>
              <a:rPr lang="pt-BR" altLang="pt-BR" sz="2400" b="1" baseline="30000" dirty="0">
                <a:solidFill>
                  <a:srgbClr val="C00000"/>
                </a:solidFill>
              </a:rPr>
              <a:t> </a:t>
            </a:r>
            <a:r>
              <a:rPr lang="pt-BR" altLang="pt-BR" sz="2400" b="1" dirty="0">
                <a:solidFill>
                  <a:srgbClr val="C00000"/>
                </a:solidFill>
              </a:rPr>
              <a:t>+ n log n</a:t>
            </a:r>
            <a:endParaRPr lang="pt-BR" sz="2400" b="1" dirty="0">
              <a:solidFill>
                <a:srgbClr val="C0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6DD204-ACA1-41C5-A31F-6A0A81EEF2BA}"/>
              </a:ext>
            </a:extLst>
          </p:cNvPr>
          <p:cNvSpPr txBox="1"/>
          <p:nvPr/>
        </p:nvSpPr>
        <p:spPr>
          <a:xfrm>
            <a:off x="1531472" y="5125860"/>
            <a:ext cx="6527800" cy="120032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pt-BR" sz="2400" dirty="0">
                <a:solidFill>
                  <a:srgbClr val="360EE2"/>
                </a:solidFill>
              </a:rPr>
              <a:t>Sim, existe e para isso existe uma notação conhecida como “da ordem de” ou big O.</a:t>
            </a:r>
          </a:p>
          <a:p>
            <a:pPr algn="ctr"/>
            <a:r>
              <a:rPr lang="pt-BR" sz="2400" b="1" dirty="0">
                <a:solidFill>
                  <a:srgbClr val="360EE2"/>
                </a:solidFill>
              </a:rPr>
              <a:t>O( )</a:t>
            </a:r>
          </a:p>
        </p:txBody>
      </p:sp>
      <p:sp>
        <p:nvSpPr>
          <p:cNvPr id="5" name="Meio-quadro 4">
            <a:extLst>
              <a:ext uri="{FF2B5EF4-FFF2-40B4-BE49-F238E27FC236}">
                <a16:creationId xmlns:a16="http://schemas.microsoft.com/office/drawing/2014/main" id="{B32B9A88-1C10-447A-9E21-A93D7ED8CAAD}"/>
              </a:ext>
            </a:extLst>
          </p:cNvPr>
          <p:cNvSpPr/>
          <p:nvPr/>
        </p:nvSpPr>
        <p:spPr>
          <a:xfrm rot="7954894">
            <a:off x="3990447" y="2603630"/>
            <a:ext cx="611775" cy="689815"/>
          </a:xfrm>
          <a:prstGeom prst="half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B0E4518-737D-40FC-94EE-1A45BE0B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90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11E00CD-A777-4F48-8379-302941ADDF79}"/>
              </a:ext>
            </a:extLst>
          </p:cNvPr>
          <p:cNvSpPr/>
          <p:nvPr/>
        </p:nvSpPr>
        <p:spPr>
          <a:xfrm>
            <a:off x="787791" y="1965645"/>
            <a:ext cx="7416800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FF09D2AE-B380-4576-9CA4-DFFE32B6E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/>
              <a:t>Iniciando com a Notação “da Ordem de”- O ( ) </a:t>
            </a:r>
          </a:p>
        </p:txBody>
      </p:sp>
      <p:sp>
        <p:nvSpPr>
          <p:cNvPr id="72" name="Espaço Reservado para Número de Slide 6">
            <a:extLst>
              <a:ext uri="{FF2B5EF4-FFF2-40B4-BE49-F238E27FC236}">
                <a16:creationId xmlns:a16="http://schemas.microsoft.com/office/drawing/2014/main" id="{2A22A23D-C73A-4AF6-8414-AA8852ED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B62B-70BB-489D-B90A-7A3E2BDCACAD}" type="slidenum">
              <a:rPr lang="en-US" altLang="pt-BR"/>
              <a:pPr/>
              <a:t>11</a:t>
            </a:fld>
            <a:endParaRPr lang="en-US" altLang="pt-BR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12660B4B-62E8-4730-816B-D1BE9B0865E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87791" y="1360807"/>
            <a:ext cx="6321425" cy="604838"/>
          </a:xfrm>
        </p:spPr>
        <p:txBody>
          <a:bodyPr/>
          <a:lstStyle/>
          <a:p>
            <a:r>
              <a:rPr lang="pt-BR" altLang="pt-BR" sz="2400" dirty="0"/>
              <a:t>Suponha a seguinte função 0,01n</a:t>
            </a:r>
            <a:r>
              <a:rPr lang="pt-BR" altLang="pt-BR" sz="2400" baseline="30000" dirty="0"/>
              <a:t>2 </a:t>
            </a:r>
            <a:r>
              <a:rPr lang="pt-BR" altLang="pt-BR" sz="2400" dirty="0"/>
              <a:t>+ 10n</a:t>
            </a:r>
          </a:p>
        </p:txBody>
      </p:sp>
      <p:graphicFrame>
        <p:nvGraphicFramePr>
          <p:cNvPr id="146764" name="Group 332">
            <a:extLst>
              <a:ext uri="{FF2B5EF4-FFF2-40B4-BE49-F238E27FC236}">
                <a16:creationId xmlns:a16="http://schemas.microsoft.com/office/drawing/2014/main" id="{4AEADE14-9554-4F6A-9DA7-5FF9511AC64C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85956642"/>
              </p:ext>
            </p:extLst>
          </p:nvPr>
        </p:nvGraphicFramePr>
        <p:xfrm>
          <a:off x="787791" y="1965645"/>
          <a:ext cx="7416800" cy="3672525"/>
        </p:xfrm>
        <a:graphic>
          <a:graphicData uri="http://schemas.openxmlformats.org/drawingml/2006/table">
            <a:tbl>
              <a:tblPr/>
              <a:tblGrid>
                <a:gridCol w="1482725">
                  <a:extLst>
                    <a:ext uri="{9D8B030D-6E8A-4147-A177-3AD203B41FA5}">
                      <a16:colId xmlns:a16="http://schemas.microsoft.com/office/drawing/2014/main" val="4069639091"/>
                    </a:ext>
                  </a:extLst>
                </a:gridCol>
                <a:gridCol w="1484312">
                  <a:extLst>
                    <a:ext uri="{9D8B030D-6E8A-4147-A177-3AD203B41FA5}">
                      <a16:colId xmlns:a16="http://schemas.microsoft.com/office/drawing/2014/main" val="3108059859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447202734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2211250392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2841698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A=0,01 n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B= 10 n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A+B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(A+B) / n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350460"/>
                  </a:ext>
                </a:extLst>
              </a:tr>
              <a:tr h="3683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978903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525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473136"/>
                  </a:ext>
                </a:extLst>
              </a:tr>
              <a:tr h="3683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0,11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180308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0,03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619980"/>
                  </a:ext>
                </a:extLst>
              </a:tr>
              <a:tr h="3651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836297"/>
                  </a:ext>
                </a:extLst>
              </a:tr>
              <a:tr h="3683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97801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1.100.000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870259"/>
                  </a:ext>
                </a:extLst>
              </a:tr>
              <a:tr h="3683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25.000.000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25.500.000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760672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100.000.000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101.000.000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  <a:endParaRPr kumimoji="0" lang="pt-B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069733"/>
                  </a:ext>
                </a:extLst>
              </a:tr>
            </a:tbl>
          </a:graphicData>
        </a:graphic>
      </p:graphicFrame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0C5ED5C-F3DA-461C-94EF-91FBE19D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01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E7A3F8DA-EC1C-4555-B610-95CF14659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/>
              <a:t>Notação “da Ordem de”- O ( )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D87AFEC3-28BE-4178-9F21-8FB4FD95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4F96-D74A-424C-A2AE-5B83796E00F4}" type="slidenum">
              <a:rPr lang="en-US" altLang="pt-BR"/>
              <a:pPr/>
              <a:t>12</a:t>
            </a:fld>
            <a:endParaRPr lang="en-US" altLang="pt-BR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3564938C-9239-4948-9F59-E9E0DB81A2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5421" y="1181686"/>
            <a:ext cx="8229600" cy="4944477"/>
          </a:xfrm>
        </p:spPr>
        <p:txBody>
          <a:bodyPr/>
          <a:lstStyle/>
          <a:p>
            <a:r>
              <a:rPr lang="pt-BR" altLang="pt-BR" sz="2400" dirty="0"/>
              <a:t>No exemplo anterior, quando n torna-se grande a função fica apenas proporcional a n</a:t>
            </a:r>
            <a:r>
              <a:rPr lang="pt-BR" altLang="pt-BR" sz="2400" baseline="30000" dirty="0"/>
              <a:t>2.</a:t>
            </a:r>
          </a:p>
          <a:p>
            <a:r>
              <a:rPr lang="pt-BR" altLang="pt-BR" sz="2400" dirty="0"/>
              <a:t> Diz-se que de 0,01n</a:t>
            </a:r>
            <a:r>
              <a:rPr lang="pt-BR" altLang="pt-BR" sz="2400" baseline="30000" dirty="0"/>
              <a:t>2 </a:t>
            </a:r>
            <a:r>
              <a:rPr lang="pt-BR" altLang="pt-BR" sz="2400" dirty="0"/>
              <a:t>+ 10n é “da ordem” da função n</a:t>
            </a:r>
            <a:r>
              <a:rPr lang="pt-BR" altLang="pt-BR" sz="2400" baseline="30000" dirty="0"/>
              <a:t>2</a:t>
            </a:r>
            <a:r>
              <a:rPr lang="pt-BR" altLang="pt-BR" sz="2400" dirty="0"/>
              <a:t>. </a:t>
            </a:r>
          </a:p>
          <a:p>
            <a:r>
              <a:rPr lang="pt-BR" altLang="pt-BR" sz="2400" dirty="0"/>
              <a:t>Utiliza-se a seguinte notação para representar essa proporcionalidade:</a:t>
            </a:r>
          </a:p>
          <a:p>
            <a:pPr lvl="1"/>
            <a:r>
              <a:rPr lang="pt-BR" altLang="pt-BR" sz="2200" dirty="0"/>
              <a:t> </a:t>
            </a:r>
            <a:r>
              <a:rPr lang="pt-BR" altLang="pt-BR" sz="2200" b="1" dirty="0">
                <a:solidFill>
                  <a:srgbClr val="C00000"/>
                </a:solidFill>
              </a:rPr>
              <a:t>O(n</a:t>
            </a:r>
            <a:r>
              <a:rPr lang="pt-BR" altLang="pt-BR" sz="2200" b="1" baseline="30000" dirty="0">
                <a:solidFill>
                  <a:srgbClr val="C00000"/>
                </a:solidFill>
              </a:rPr>
              <a:t>2</a:t>
            </a:r>
            <a:r>
              <a:rPr lang="pt-BR" altLang="pt-BR" sz="2200" b="1" dirty="0">
                <a:solidFill>
                  <a:srgbClr val="C00000"/>
                </a:solidFill>
              </a:rPr>
              <a:t>). Diz-se da ordem de n</a:t>
            </a:r>
            <a:r>
              <a:rPr lang="pt-BR" altLang="pt-BR" sz="2200" b="1" baseline="30000" dirty="0">
                <a:solidFill>
                  <a:srgbClr val="C00000"/>
                </a:solidFill>
              </a:rPr>
              <a:t>2</a:t>
            </a:r>
            <a:r>
              <a:rPr lang="pt-BR" altLang="pt-BR" sz="2200" b="1" dirty="0">
                <a:solidFill>
                  <a:srgbClr val="C00000"/>
                </a:solidFill>
              </a:rPr>
              <a:t>.</a:t>
            </a:r>
          </a:p>
          <a:p>
            <a:r>
              <a:rPr lang="pt-BR" altLang="pt-BR" sz="2400" dirty="0"/>
              <a:t>Essa notação é muito utilizada para analisar com que proporção varia o tempo (ou número de operações críticas) são efetuadas, e desta forma, ter de alguma forma ideia da eficiência do algoritmo utilizado.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B2EDA5A-CE66-4EE3-B54B-45B605D2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534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AD46BA19-CE65-443D-AB65-FFD462B2B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/>
              <a:t>Propriedade Assintótica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9105453B-712E-425C-8A0F-D0845CC7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E440-FFFF-4E3A-9DEE-371B46587E7E}" type="slidenum">
              <a:rPr lang="en-US" altLang="pt-BR"/>
              <a:pPr/>
              <a:t>13</a:t>
            </a:fld>
            <a:endParaRPr lang="en-US" altLang="pt-BR"/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4D5DC534-91E2-488B-A6A6-47C7F76792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9557" y="1295346"/>
            <a:ext cx="8229600" cy="4525963"/>
          </a:xfrm>
        </p:spPr>
        <p:txBody>
          <a:bodyPr>
            <a:normAutofit/>
          </a:bodyPr>
          <a:lstStyle/>
          <a:p>
            <a:r>
              <a:rPr lang="pt-BR" altLang="pt-BR" sz="2400" dirty="0"/>
              <a:t>Se f(n) for O(g(n)) ocasionalmente (n ≥  b) tornar-se-á permanentemente menor ou igual a algum múltiplo de g(n). Isto significa que f(n) está limitada por g(n) de cima para baixo, ou que f(n) é uma função menor que g(n). </a:t>
            </a:r>
          </a:p>
          <a:p>
            <a:r>
              <a:rPr lang="pt-BR" altLang="pt-BR" sz="2400" dirty="0"/>
              <a:t>Outro modo, mais formal, é dizer que f(n) é </a:t>
            </a:r>
            <a:r>
              <a:rPr lang="pt-BR" altLang="pt-BR" sz="2400" u="sng" dirty="0" err="1"/>
              <a:t>assintoticamente</a:t>
            </a:r>
            <a:r>
              <a:rPr lang="pt-BR" altLang="pt-BR" sz="2400" u="sng" dirty="0"/>
              <a:t> limitada</a:t>
            </a:r>
            <a:r>
              <a:rPr lang="pt-BR" altLang="pt-BR" sz="2400" dirty="0"/>
              <a:t> por g(n).</a:t>
            </a:r>
          </a:p>
        </p:txBody>
      </p:sp>
      <p:sp>
        <p:nvSpPr>
          <p:cNvPr id="3" name="Rolagem: Vertical 2">
            <a:extLst>
              <a:ext uri="{FF2B5EF4-FFF2-40B4-BE49-F238E27FC236}">
                <a16:creationId xmlns:a16="http://schemas.microsoft.com/office/drawing/2014/main" id="{D4408DB1-7770-48D2-BEAF-03086778850C}"/>
              </a:ext>
            </a:extLst>
          </p:cNvPr>
          <p:cNvSpPr/>
          <p:nvPr/>
        </p:nvSpPr>
        <p:spPr>
          <a:xfrm>
            <a:off x="1491175" y="3756074"/>
            <a:ext cx="5964702" cy="2965401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C00000"/>
                </a:solidFill>
                <a:latin typeface="Algerian" panose="04020705040A02060702" pitchFamily="82" charset="0"/>
              </a:rPr>
              <a:t>Traduzindo</a:t>
            </a:r>
            <a:r>
              <a:rPr lang="pt-BR" sz="2000" b="1" dirty="0">
                <a:solidFill>
                  <a:srgbClr val="C00000"/>
                </a:solidFill>
              </a:rPr>
              <a:t>:</a:t>
            </a:r>
          </a:p>
          <a:p>
            <a:pPr algn="ctr"/>
            <a:endParaRPr lang="pt-BR" sz="2000" b="1" dirty="0">
              <a:solidFill>
                <a:srgbClr val="C00000"/>
              </a:solidFill>
            </a:endParaRPr>
          </a:p>
          <a:p>
            <a:pPr algn="ctr"/>
            <a:r>
              <a:rPr lang="pt-BR" sz="2000" b="1" dirty="0">
                <a:solidFill>
                  <a:srgbClr val="C00000"/>
                </a:solidFill>
              </a:rPr>
              <a:t>A função g(n) para valores altos de n sempre vai resultar um valor maior do que f(n).</a:t>
            </a:r>
          </a:p>
          <a:p>
            <a:pPr algn="ctr"/>
            <a:endParaRPr lang="pt-BR" sz="2000" b="1" dirty="0">
              <a:solidFill>
                <a:srgbClr val="C00000"/>
              </a:solidFill>
            </a:endParaRPr>
          </a:p>
          <a:p>
            <a:pPr algn="ctr"/>
            <a:r>
              <a:rPr lang="pt-BR" sz="2000" b="1" dirty="0">
                <a:solidFill>
                  <a:srgbClr val="C00000"/>
                </a:solidFill>
              </a:rPr>
              <a:t>Desta forma,  f(n) sempre será limitada pela função g(n)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06C924B-BBD7-4554-B1DF-DA324A52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73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6ECEF030-298D-4038-A932-972028599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Descrevendo o comportamento dos Métodos de Busca</a:t>
            </a:r>
            <a:endParaRPr lang="en-US" altLang="pt-BR" dirty="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F215D306-4E05-48BF-B819-B041E7B5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DDC-7165-4122-8CC8-689CFD8F5A19}" type="slidenum">
              <a:rPr lang="en-US" altLang="pt-BR"/>
              <a:pPr/>
              <a:t>14</a:t>
            </a:fld>
            <a:endParaRPr lang="en-US" alt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5A66F47-50E2-4309-A8B1-6658F164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1" y="716869"/>
            <a:ext cx="7130649" cy="614113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6D00C06-8303-4B20-B3DA-DC93450F0AB5}"/>
              </a:ext>
            </a:extLst>
          </p:cNvPr>
          <p:cNvSpPr txBox="1"/>
          <p:nvPr/>
        </p:nvSpPr>
        <p:spPr>
          <a:xfrm>
            <a:off x="7807569" y="1575582"/>
            <a:ext cx="89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360EE2"/>
                </a:solidFill>
              </a:rPr>
              <a:t>O(n)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DD0F57-C7E3-40F4-AD30-78D0F17B8296}"/>
              </a:ext>
            </a:extLst>
          </p:cNvPr>
          <p:cNvSpPr txBox="1"/>
          <p:nvPr/>
        </p:nvSpPr>
        <p:spPr>
          <a:xfrm>
            <a:off x="7752154" y="4820753"/>
            <a:ext cx="1391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360EE2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733502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2438"/>
            <a:ext cx="8229600" cy="466767"/>
          </a:xfrm>
        </p:spPr>
        <p:txBody>
          <a:bodyPr>
            <a:normAutofit/>
          </a:bodyPr>
          <a:lstStyle/>
          <a:p>
            <a:r>
              <a:rPr lang="pt-BR" altLang="pt-BR" sz="2400" b="1" dirty="0"/>
              <a:t>Notação “da Ordem de”- O ( )</a:t>
            </a:r>
            <a:endParaRPr lang="pt-BR" sz="2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457200" y="1320605"/>
            <a:ext cx="8011550" cy="48410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400" dirty="0"/>
              <a:t>Funções que são usadas para descrever o comportamento dos algoritmos, são :</a:t>
            </a:r>
          </a:p>
          <a:p>
            <a:pPr lvl="1">
              <a:spcAft>
                <a:spcPts val="600"/>
              </a:spcAft>
            </a:pPr>
            <a:r>
              <a:rPr lang="pt-BR" sz="2000" b="1" dirty="0"/>
              <a:t>O(constante) </a:t>
            </a:r>
          </a:p>
          <a:p>
            <a:pPr lvl="1">
              <a:spcAft>
                <a:spcPts val="600"/>
              </a:spcAft>
            </a:pPr>
            <a:r>
              <a:rPr lang="pt-BR" sz="2000" b="1" dirty="0"/>
              <a:t>O(log n) </a:t>
            </a:r>
            <a:endParaRPr lang="pt-BR" sz="2000" b="1" dirty="0">
              <a:solidFill>
                <a:srgbClr val="C0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pt-BR" sz="2000" b="1" dirty="0"/>
              <a:t>O(n)</a:t>
            </a:r>
            <a:endParaRPr lang="pt-BR" sz="2000" b="1" dirty="0">
              <a:solidFill>
                <a:srgbClr val="C0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pt-BR" sz="2000" b="1" dirty="0"/>
              <a:t>O(n log n) </a:t>
            </a:r>
          </a:p>
          <a:p>
            <a:pPr lvl="1">
              <a:spcAft>
                <a:spcPts val="600"/>
              </a:spcAft>
            </a:pPr>
            <a:r>
              <a:rPr lang="pt-BR" sz="2000" b="1" dirty="0"/>
              <a:t>O(n</a:t>
            </a:r>
            <a:r>
              <a:rPr lang="pt-BR" sz="2000" b="1" baseline="30000" dirty="0"/>
              <a:t>2</a:t>
            </a:r>
            <a:r>
              <a:rPr lang="pt-BR" sz="2000" b="1" dirty="0"/>
              <a:t>)</a:t>
            </a:r>
          </a:p>
          <a:p>
            <a:pPr lvl="1">
              <a:spcAft>
                <a:spcPts val="600"/>
              </a:spcAft>
            </a:pPr>
            <a:r>
              <a:rPr lang="pt-BR" sz="2000" b="1" dirty="0"/>
              <a:t>O(</a:t>
            </a:r>
            <a:r>
              <a:rPr lang="pt-BR" sz="2000" b="1" dirty="0" err="1"/>
              <a:t>n</a:t>
            </a:r>
            <a:r>
              <a:rPr lang="pt-BR" sz="2000" b="1" baseline="30000" dirty="0" err="1"/>
              <a:t>k</a:t>
            </a:r>
            <a:r>
              <a:rPr lang="pt-BR" sz="2000" b="1" dirty="0"/>
              <a:t>) </a:t>
            </a:r>
          </a:p>
          <a:p>
            <a:pPr lvl="1">
              <a:spcAft>
                <a:spcPts val="600"/>
              </a:spcAft>
            </a:pPr>
            <a:r>
              <a:rPr lang="pt-BR" sz="2000" b="1" dirty="0"/>
              <a:t>O(2</a:t>
            </a:r>
            <a:r>
              <a:rPr lang="pt-BR" sz="2000" b="1" baseline="30000" dirty="0"/>
              <a:t>n</a:t>
            </a:r>
            <a:r>
              <a:rPr lang="pt-BR" sz="2000" b="1" dirty="0"/>
              <a:t>)</a:t>
            </a:r>
            <a:endParaRPr lang="pt-BR" sz="2000" b="1" dirty="0">
              <a:highlight>
                <a:srgbClr val="FFFF00"/>
              </a:highlight>
            </a:endParaRPr>
          </a:p>
          <a:p>
            <a:r>
              <a:rPr lang="pt-BR" sz="2400" dirty="0"/>
              <a:t>As funções já estão apresentadas de forma hierárquica , conforme será demonstrado nos próximos slides...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1B7CED-EDB5-4914-A191-5A01984A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05C303-9C18-4348-91DF-09A2B581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65CBD5DC-3B63-4E8E-84F6-954FC906F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b="1" dirty="0"/>
              <a:t>Comparação entre as funções c=1 e log n 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A04A7575-3065-4AB7-AF6C-93C94B27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ACB7-8A94-46D5-818F-19364145312C}" type="slidenum">
              <a:rPr lang="en-US" altLang="pt-BR"/>
              <a:pPr/>
              <a:t>16</a:t>
            </a:fld>
            <a:endParaRPr lang="en-US" altLang="pt-BR"/>
          </a:p>
        </p:txBody>
      </p:sp>
      <p:pic>
        <p:nvPicPr>
          <p:cNvPr id="150533" name="Picture 5">
            <a:extLst>
              <a:ext uri="{FF2B5EF4-FFF2-40B4-BE49-F238E27FC236}">
                <a16:creationId xmlns:a16="http://schemas.microsoft.com/office/drawing/2014/main" id="{982E03F5-E74C-4CC5-B205-AAF996B41A2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5763" y="1979613"/>
            <a:ext cx="7488237" cy="4102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833B20D-1392-4618-91C9-C63B7119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49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>
            <a:extLst>
              <a:ext uri="{FF2B5EF4-FFF2-40B4-BE49-F238E27FC236}">
                <a16:creationId xmlns:a16="http://schemas.microsoft.com/office/drawing/2014/main" id="{C9A56893-CB12-49BE-AD29-C911069A5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b="1" dirty="0"/>
              <a:t>Comparação entre log n, n log n e n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D10FBE01-AA9C-43F6-ABFA-228C09BC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777E-8107-43B5-A339-53707BE8699A}" type="slidenum">
              <a:rPr lang="en-US" altLang="pt-BR"/>
              <a:pPr/>
              <a:t>17</a:t>
            </a:fld>
            <a:endParaRPr lang="en-US" altLang="pt-BR"/>
          </a:p>
        </p:txBody>
      </p:sp>
      <p:pic>
        <p:nvPicPr>
          <p:cNvPr id="152582" name="Picture 6">
            <a:extLst>
              <a:ext uri="{FF2B5EF4-FFF2-40B4-BE49-F238E27FC236}">
                <a16:creationId xmlns:a16="http://schemas.microsoft.com/office/drawing/2014/main" id="{356872DA-AF7A-4238-B984-37EBBEFE65E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057" y="1278731"/>
            <a:ext cx="7848600" cy="4300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F1EB4C6-F2C6-42F9-87B7-03B64C78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49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>
            <a:extLst>
              <a:ext uri="{FF2B5EF4-FFF2-40B4-BE49-F238E27FC236}">
                <a16:creationId xmlns:a16="http://schemas.microsoft.com/office/drawing/2014/main" id="{B98A0AC7-BF51-4A8A-9CD7-091F33173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b="1" dirty="0"/>
              <a:t>Comparação entre n log n, n</a:t>
            </a:r>
            <a:r>
              <a:rPr lang="pt-BR" altLang="pt-BR" sz="2800" b="1" baseline="30000" dirty="0"/>
              <a:t>2</a:t>
            </a:r>
            <a:r>
              <a:rPr lang="pt-BR" altLang="pt-BR" sz="2800" b="1" dirty="0"/>
              <a:t>log n e n</a:t>
            </a:r>
            <a:r>
              <a:rPr lang="pt-BR" altLang="pt-BR" sz="2800" b="1" baseline="30000" dirty="0"/>
              <a:t>2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D6F4836-69AC-4595-BC2D-D80CFBE1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EBF9-E58A-41E1-8A74-12780C3462D4}" type="slidenum">
              <a:rPr lang="en-US" altLang="pt-BR"/>
              <a:pPr/>
              <a:t>18</a:t>
            </a:fld>
            <a:endParaRPr lang="en-US" altLang="pt-BR"/>
          </a:p>
        </p:txBody>
      </p:sp>
      <p:pic>
        <p:nvPicPr>
          <p:cNvPr id="154630" name="Picture 6">
            <a:extLst>
              <a:ext uri="{FF2B5EF4-FFF2-40B4-BE49-F238E27FC236}">
                <a16:creationId xmlns:a16="http://schemas.microsoft.com/office/drawing/2014/main" id="{FF9FF9DF-B77A-4BB1-8F0F-755E7763BDF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5776" y="1297781"/>
            <a:ext cx="7777162" cy="4262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D49EFEF-0667-471A-98B3-CB0F5E5A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2510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>
            <a:extLst>
              <a:ext uri="{FF2B5EF4-FFF2-40B4-BE49-F238E27FC236}">
                <a16:creationId xmlns:a16="http://schemas.microsoft.com/office/drawing/2014/main" id="{DF2BB273-C02A-4880-A740-1B00FDAA9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altLang="pt-BR" sz="2800" b="1" dirty="0"/>
              <a:t>Comparação entre as funções n</a:t>
            </a:r>
            <a:r>
              <a:rPr lang="pt-BR" altLang="pt-BR" sz="2800" b="1" baseline="30000" dirty="0"/>
              <a:t>2</a:t>
            </a:r>
            <a:r>
              <a:rPr lang="pt-BR" altLang="pt-BR" sz="2800" b="1" dirty="0"/>
              <a:t> log n e n</a:t>
            </a:r>
            <a:r>
              <a:rPr lang="pt-BR" altLang="pt-BR" sz="2800" b="1" baseline="30000" dirty="0"/>
              <a:t>3</a:t>
            </a:r>
            <a:r>
              <a:rPr lang="pt-BR" altLang="pt-BR" sz="2800" b="1" dirty="0"/>
              <a:t> 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C80E5AA-8144-4065-814B-4CFC69D8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EA0D-7649-4F84-BE5A-64792907CA77}" type="slidenum">
              <a:rPr lang="en-US" altLang="pt-BR"/>
              <a:pPr/>
              <a:t>19</a:t>
            </a:fld>
            <a:endParaRPr lang="en-US" altLang="pt-BR"/>
          </a:p>
        </p:txBody>
      </p:sp>
      <p:pic>
        <p:nvPicPr>
          <p:cNvPr id="156678" name="Picture 6">
            <a:extLst>
              <a:ext uri="{FF2B5EF4-FFF2-40B4-BE49-F238E27FC236}">
                <a16:creationId xmlns:a16="http://schemas.microsoft.com/office/drawing/2014/main" id="{9BD8627F-CDEA-4A83-B6A2-59E62E1E509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" y="1093788"/>
            <a:ext cx="7848600" cy="4298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391B78B-13A5-464D-8A49-470CB871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625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5" name="Rectangle 7">
            <a:extLst>
              <a:ext uri="{FF2B5EF4-FFF2-40B4-BE49-F238E27FC236}">
                <a16:creationId xmlns:a16="http://schemas.microsoft.com/office/drawing/2014/main" id="{2D822846-26FD-4360-BDE9-4FB820AEF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Eficiência de um Algoritmo</a:t>
            </a:r>
            <a:endParaRPr lang="en-US" alt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05A077E-34F8-444A-B2BA-C34DF0AE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B3B3-48F2-47E0-8A13-CB156DF62DEA}" type="slidenum">
              <a:rPr lang="en-US" altLang="pt-BR"/>
              <a:pPr/>
              <a:t>2</a:t>
            </a:fld>
            <a:endParaRPr lang="en-US" altLang="pt-BR"/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148D40B9-64FB-4C80-B4C3-32D0FC01CB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1015" y="3938954"/>
            <a:ext cx="8229600" cy="1938626"/>
          </a:xfrm>
        </p:spPr>
        <p:txBody>
          <a:bodyPr>
            <a:normAutofit/>
          </a:bodyPr>
          <a:lstStyle/>
          <a:p>
            <a:pPr algn="just"/>
            <a:r>
              <a:rPr lang="pt-BR" altLang="pt-BR" sz="2400" dirty="0"/>
              <a:t> Existem 2 aspectos de eficiência considerados: tempo requerido e espaço de armazenamento. </a:t>
            </a:r>
          </a:p>
          <a:p>
            <a:pPr algn="just"/>
            <a:r>
              <a:rPr lang="pt-BR" altLang="pt-BR" sz="2400" dirty="0"/>
              <a:t>Geralmente, o programador deverá otimizar um aspecto às custas do outro.</a:t>
            </a:r>
            <a:endParaRPr lang="en-US" altLang="pt-BR" sz="2400" dirty="0"/>
          </a:p>
          <a:p>
            <a:endParaRPr lang="pt-BR" altLang="pt-BR" sz="2400" dirty="0"/>
          </a:p>
          <a:p>
            <a:endParaRPr lang="en-US" altLang="pt-BR" sz="2400" dirty="0"/>
          </a:p>
        </p:txBody>
      </p:sp>
      <p:pic>
        <p:nvPicPr>
          <p:cNvPr id="3" name="Imagem 2" descr="Uma imagem contendo música, no interior, mesa, vinho&#10;&#10;Descrição gerada automaticamente">
            <a:extLst>
              <a:ext uri="{FF2B5EF4-FFF2-40B4-BE49-F238E27FC236}">
                <a16:creationId xmlns:a16="http://schemas.microsoft.com/office/drawing/2014/main" id="{96D5BA4E-9DFC-42A7-81C9-DD8C7202E5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54" y="1098522"/>
            <a:ext cx="3378005" cy="2708034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5B5EA61-6E2C-4C35-A9CC-90515B3FAAA9}"/>
              </a:ext>
            </a:extLst>
          </p:cNvPr>
          <p:cNvGrpSpPr/>
          <p:nvPr/>
        </p:nvGrpSpPr>
        <p:grpSpPr>
          <a:xfrm>
            <a:off x="5807612" y="1575582"/>
            <a:ext cx="2450123" cy="1179412"/>
            <a:chOff x="5807612" y="1575582"/>
            <a:chExt cx="2450123" cy="1179412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172A654B-C90E-43FC-A140-BA6C529195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7612" y="2019365"/>
              <a:ext cx="973016" cy="73562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1EC4DB7-FD79-4B55-895A-44918F2D6387}"/>
                </a:ext>
              </a:extLst>
            </p:cNvPr>
            <p:cNvSpPr txBox="1"/>
            <p:nvPr/>
          </p:nvSpPr>
          <p:spPr>
            <a:xfrm>
              <a:off x="6780628" y="1575582"/>
              <a:ext cx="1477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Quantidade de Memória Utilizada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F77E3AD-B8C4-4318-8707-54CE8518F004}"/>
              </a:ext>
            </a:extLst>
          </p:cNvPr>
          <p:cNvGrpSpPr/>
          <p:nvPr/>
        </p:nvGrpSpPr>
        <p:grpSpPr>
          <a:xfrm>
            <a:off x="842644" y="1443885"/>
            <a:ext cx="2336654" cy="1271180"/>
            <a:chOff x="842644" y="1443885"/>
            <a:chExt cx="2336654" cy="1271180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AF0AA913-FEAB-4AB0-AC10-3561A3B9C769}"/>
                </a:ext>
              </a:extLst>
            </p:cNvPr>
            <p:cNvCxnSpPr/>
            <p:nvPr/>
          </p:nvCxnSpPr>
          <p:spPr>
            <a:xfrm>
              <a:off x="2082018" y="2110154"/>
              <a:ext cx="1097280" cy="6049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34F870D-5F9F-4EB8-BA9F-DDB074A239C5}"/>
                </a:ext>
              </a:extLst>
            </p:cNvPr>
            <p:cNvSpPr txBox="1"/>
            <p:nvPr/>
          </p:nvSpPr>
          <p:spPr>
            <a:xfrm>
              <a:off x="842644" y="1443885"/>
              <a:ext cx="1477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Tempo de Execução do Programa</a:t>
              </a:r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5EC3453-C7DF-48DA-9086-6B654E85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0652" y="6356350"/>
            <a:ext cx="2133600" cy="365125"/>
          </a:xfrm>
        </p:spPr>
        <p:txBody>
          <a:bodyPr/>
          <a:lstStyle/>
          <a:p>
            <a:r>
              <a:rPr lang="pt-BR" dirty="0"/>
              <a:t>Códigos de Alta </a:t>
            </a:r>
            <a:r>
              <a:rPr lang="pt-BR" dirty="0" err="1"/>
              <a:t>Perfomance</a:t>
            </a:r>
            <a:r>
              <a:rPr lang="pt-BR" dirty="0"/>
              <a:t> </a:t>
            </a:r>
            <a:r>
              <a:rPr lang="pt-BR" dirty="0" err="1"/>
              <a:t>Profa</a:t>
            </a:r>
            <a:r>
              <a:rPr lang="pt-BR" dirty="0"/>
              <a:t> Patrícia Magna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2438"/>
            <a:ext cx="8229600" cy="466767"/>
          </a:xfrm>
        </p:spPr>
        <p:txBody>
          <a:bodyPr>
            <a:normAutofit/>
          </a:bodyPr>
          <a:lstStyle/>
          <a:p>
            <a:r>
              <a:rPr lang="pt-BR" altLang="pt-BR" sz="2400" b="1" dirty="0"/>
              <a:t>Notação “da Ordem de”- O ( )</a:t>
            </a:r>
            <a:endParaRPr lang="pt-BR" sz="2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457200" y="1320605"/>
            <a:ext cx="8011550" cy="48410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400" b="1" dirty="0"/>
              <a:t>Funções que são usadas para descrever o comportamento dos algoritmos:</a:t>
            </a:r>
            <a:endParaRPr lang="pt-BR" sz="2400" dirty="0"/>
          </a:p>
          <a:p>
            <a:pPr lvl="1">
              <a:spcAft>
                <a:spcPts val="600"/>
              </a:spcAft>
            </a:pPr>
            <a:r>
              <a:rPr lang="pt-BR" sz="2000" b="1" dirty="0"/>
              <a:t>O(constante) </a:t>
            </a:r>
          </a:p>
          <a:p>
            <a:pPr lvl="1">
              <a:spcAft>
                <a:spcPts val="600"/>
              </a:spcAft>
            </a:pPr>
            <a:r>
              <a:rPr lang="pt-BR" sz="2000" b="1" dirty="0"/>
              <a:t>O(log n) : </a:t>
            </a:r>
            <a:r>
              <a:rPr lang="pt-BR" sz="2000" b="1" dirty="0">
                <a:solidFill>
                  <a:srgbClr val="C00000"/>
                </a:solidFill>
              </a:rPr>
              <a:t>busca binária</a:t>
            </a:r>
          </a:p>
          <a:p>
            <a:pPr lvl="1">
              <a:spcAft>
                <a:spcPts val="600"/>
              </a:spcAft>
            </a:pPr>
            <a:r>
              <a:rPr lang="pt-BR" sz="2000" b="1" dirty="0"/>
              <a:t>O(n) : </a:t>
            </a:r>
            <a:r>
              <a:rPr lang="pt-BR" sz="2000" b="1" dirty="0">
                <a:solidFill>
                  <a:srgbClr val="C00000"/>
                </a:solidFill>
              </a:rPr>
              <a:t>busca sequencial</a:t>
            </a:r>
          </a:p>
          <a:p>
            <a:pPr lvl="1">
              <a:spcAft>
                <a:spcPts val="600"/>
              </a:spcAft>
            </a:pPr>
            <a:r>
              <a:rPr lang="pt-BR" sz="2000" b="1" dirty="0"/>
              <a:t>O(n log n) </a:t>
            </a:r>
          </a:p>
          <a:p>
            <a:pPr lvl="1">
              <a:spcAft>
                <a:spcPts val="600"/>
              </a:spcAft>
            </a:pPr>
            <a:r>
              <a:rPr lang="pt-BR" sz="2000" b="1" dirty="0"/>
              <a:t>O(</a:t>
            </a:r>
            <a:r>
              <a:rPr lang="pt-BR" sz="2000" b="1" dirty="0" err="1"/>
              <a:t>n</a:t>
            </a:r>
            <a:r>
              <a:rPr lang="pt-BR" sz="2000" b="1" baseline="30000" dirty="0" err="1"/>
              <a:t>k</a:t>
            </a:r>
            <a:r>
              <a:rPr lang="pt-BR" sz="2000" b="1" dirty="0"/>
              <a:t>): complexidade polinomial (problemas P, NP e NP completo)</a:t>
            </a:r>
          </a:p>
          <a:p>
            <a:pPr lvl="1">
              <a:spcAft>
                <a:spcPts val="600"/>
              </a:spcAft>
            </a:pPr>
            <a:r>
              <a:rPr lang="pt-BR" sz="2000" b="1" dirty="0"/>
              <a:t>O(2</a:t>
            </a:r>
            <a:r>
              <a:rPr lang="pt-BR" sz="2000" b="1" baseline="30000" dirty="0"/>
              <a:t>n</a:t>
            </a:r>
            <a:r>
              <a:rPr lang="pt-BR" sz="2000" b="1" dirty="0"/>
              <a:t>): </a:t>
            </a:r>
            <a:r>
              <a:rPr lang="pt-BR" sz="2000" b="1" dirty="0">
                <a:highlight>
                  <a:srgbClr val="FFFF00"/>
                </a:highlight>
              </a:rPr>
              <a:t>algoritmos conhecidos como intratáveis</a:t>
            </a:r>
          </a:p>
          <a:p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872E69-0571-4C35-AE29-B899AEDA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777694-9EEC-49FD-B397-BB7E4459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045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050CE533-FBF9-49CD-A91B-D09E99DFC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b="1" dirty="0"/>
              <a:t>Eficiência de Algoritmos de Ordenação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41EFC249-8907-4E16-9860-6BB78077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32C-E61A-490F-A309-2C21543FE7C2}" type="slidenum">
              <a:rPr lang="en-US" altLang="pt-BR"/>
              <a:pPr/>
              <a:t>21</a:t>
            </a:fld>
            <a:endParaRPr lang="en-US" altLang="pt-BR"/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C3983C76-8D2E-4419-B4DC-A5DCC87EBD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9275" y="1221650"/>
            <a:ext cx="8137525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 dirty="0"/>
              <a:t>Através do conceito de “ordem de” pode-se analisar a ordem de um algoritmo e categorizá-lo como eficiente ou ineficiente.</a:t>
            </a:r>
          </a:p>
          <a:p>
            <a:pPr>
              <a:lnSpc>
                <a:spcPct val="90000"/>
              </a:lnSpc>
            </a:pPr>
            <a:r>
              <a:rPr lang="pt-BR" altLang="pt-BR" sz="2400" dirty="0"/>
              <a:t>Vamos a partir de agora descrever a eficiência de algoritmos e métodos usando essa notação da ordem de.</a:t>
            </a:r>
          </a:p>
          <a:p>
            <a:pPr>
              <a:lnSpc>
                <a:spcPct val="90000"/>
              </a:lnSpc>
            </a:pPr>
            <a:endParaRPr lang="pt-BR" altLang="pt-BR" sz="24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pt-BR" altLang="pt-BR" sz="2400" b="1" dirty="0">
                <a:solidFill>
                  <a:srgbClr val="360EE2"/>
                </a:solidFill>
              </a:rPr>
              <a:t>#</a:t>
            </a:r>
            <a:r>
              <a:rPr lang="pt-BR" altLang="pt-BR" sz="2400" b="1" dirty="0" err="1">
                <a:solidFill>
                  <a:srgbClr val="360EE2"/>
                </a:solidFill>
              </a:rPr>
              <a:t>partiuAlgoritmoOrdenação</a:t>
            </a:r>
            <a:endParaRPr lang="pt-BR" altLang="pt-BR" sz="2400" b="1" dirty="0">
              <a:solidFill>
                <a:srgbClr val="360EE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pt-BR" altLang="pt-BR" sz="24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97CCA0A-167E-4FD0-9018-045019BE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093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pt-BR" cap="small" dirty="0"/>
              <a:t>ASCÊNCIO</a:t>
            </a:r>
            <a:r>
              <a:rPr lang="pt-BR" dirty="0"/>
              <a:t>, A.F.G; ARAUJO, G.S. </a:t>
            </a:r>
            <a:r>
              <a:rPr lang="pt-BR" b="1" dirty="0"/>
              <a:t>Estruturas de Dados: Algoritmos, Análise de Complexidade e Implementações em JAVA e C/C++. </a:t>
            </a:r>
            <a:r>
              <a:rPr lang="pt-BR" dirty="0"/>
              <a:t>São Paulo, </a:t>
            </a:r>
            <a:r>
              <a:rPr lang="pt-BR" dirty="0" err="1"/>
              <a:t>Ed.Pearson</a:t>
            </a:r>
            <a:r>
              <a:rPr lang="pt-BR" dirty="0"/>
              <a:t> Prentice Hall, 2010.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PEREIRA, S.L.; </a:t>
            </a:r>
            <a:r>
              <a:rPr lang="pt-BR" b="1" dirty="0"/>
              <a:t>Estruturas de Dados Fundamentais: Conceitos e Aplicações. </a:t>
            </a:r>
            <a:r>
              <a:rPr lang="pt-BR" dirty="0"/>
              <a:t>São Paulo, Ed. Érica, 1996.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TENEMBAUM, A.M et al.; </a:t>
            </a:r>
            <a:r>
              <a:rPr lang="pt-BR" b="1" dirty="0"/>
              <a:t>Estruturas de Dados usando C.</a:t>
            </a:r>
            <a:r>
              <a:rPr lang="pt-BR" dirty="0"/>
              <a:t> Makron Books Ltda, 1995.</a:t>
            </a:r>
          </a:p>
          <a:p>
            <a:r>
              <a:rPr lang="pt-BR" altLang="pt-BR" dirty="0"/>
              <a:t>ZIVIANI, </a:t>
            </a:r>
            <a:r>
              <a:rPr lang="pt-BR" altLang="pt-BR" dirty="0" err="1"/>
              <a:t>Nivio</a:t>
            </a:r>
            <a:r>
              <a:rPr lang="pt-BR" altLang="pt-BR" dirty="0"/>
              <a:t>. Projeto de algoritmos com implementações em Pascal e C. São Paulo: Pioneira,  2000.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7759752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dirty="0">
                <a:solidFill>
                  <a:schemeClr val="bg1"/>
                </a:solidFill>
                <a:latin typeface="Gotham-Bold"/>
                <a:cs typeface="Gotham-Bold"/>
              </a:rPr>
              <a:t>Copyright © 2021</a:t>
            </a:r>
          </a:p>
          <a:p>
            <a:pPr>
              <a:defRPr/>
            </a:pPr>
            <a:r>
              <a:rPr kumimoji="1" lang="pt-BR" sz="2000" dirty="0" err="1">
                <a:solidFill>
                  <a:schemeClr val="bg1"/>
                </a:solidFill>
                <a:latin typeface="Gotham-Bold"/>
                <a:cs typeface="Gotham-Bold"/>
              </a:rPr>
              <a:t>Profa</a:t>
            </a:r>
            <a:r>
              <a:rPr kumimoji="1" lang="pt-BR" sz="2000" dirty="0">
                <a:solidFill>
                  <a:schemeClr val="bg1"/>
                </a:solidFill>
                <a:latin typeface="Gotham-Bold"/>
                <a:cs typeface="Gotham-Bold"/>
              </a:rPr>
              <a:t>. Patrícia Magna</a:t>
            </a:r>
          </a:p>
          <a:p>
            <a:pPr>
              <a:defRPr/>
            </a:pPr>
            <a:endParaRPr kumimoji="1" lang="pt-BR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r>
              <a:rPr kumimoji="1" lang="pt-BR" sz="2000" dirty="0">
                <a:solidFill>
                  <a:schemeClr val="bg1"/>
                </a:solidFill>
                <a:latin typeface="Gotham-Bold"/>
                <a:cs typeface="Gotham-Bold"/>
              </a:rPr>
              <a:t>Todos direitos reservados. Reprodução ou divulgação total ou parcial deste documento é expressamente proibido sem o consentimento formal, por escrito, dos professores.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490567" y="6382238"/>
            <a:ext cx="4162865" cy="365125"/>
          </a:xfrm>
        </p:spPr>
        <p:txBody>
          <a:bodyPr/>
          <a:lstStyle/>
          <a:p>
            <a:r>
              <a:rPr lang="pt-BR"/>
              <a:t>Códigos de Alta Perfomance Profa Patrícia Magna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330F2EC4-EC5F-48BE-A328-49FAA1283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dirty="0"/>
              <a:t>Como analisar  Eficiência de um Algoritmo</a:t>
            </a:r>
            <a:endParaRPr lang="en-US" altLang="pt-BR" sz="2800" dirty="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6063EC1A-5C9F-4A52-91CF-AA8B767F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ABD-D61D-4886-8C16-A76B3B5AC277}" type="slidenum">
              <a:rPr lang="en-US" altLang="pt-BR"/>
              <a:pPr/>
              <a:t>3</a:t>
            </a:fld>
            <a:endParaRPr lang="en-US" altLang="pt-BR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0D281AF0-C5D7-4446-B064-B8D0F21963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9557" y="1200255"/>
            <a:ext cx="7928855" cy="3914335"/>
          </a:xfrm>
        </p:spPr>
        <p:txBody>
          <a:bodyPr>
            <a:normAutofit/>
          </a:bodyPr>
          <a:lstStyle/>
          <a:p>
            <a:pPr algn="just"/>
            <a:r>
              <a:rPr lang="pt-BR" altLang="pt-BR" sz="2400" dirty="0"/>
              <a:t>A medida de tempo seria dada pelo </a:t>
            </a:r>
            <a:r>
              <a:rPr lang="pt-BR" altLang="pt-BR" sz="2400" b="1" u="sng" dirty="0">
                <a:solidFill>
                  <a:srgbClr val="360EE2"/>
                </a:solidFill>
              </a:rPr>
              <a:t>número de operações críticas (ou essenciais)</a:t>
            </a:r>
            <a:r>
              <a:rPr lang="pt-BR" altLang="pt-BR" sz="2400" dirty="0"/>
              <a:t> que são efetuadas durante a execução do algoritmo, a fim de resolver um específico problema (por exemplo, a busca de um registro em um arquivo)</a:t>
            </a:r>
            <a:r>
              <a:rPr lang="en-US" altLang="pt-BR" sz="2400" dirty="0"/>
              <a:t> </a:t>
            </a:r>
            <a:endParaRPr lang="pt-BR" altLang="pt-BR" sz="2400" dirty="0"/>
          </a:p>
          <a:p>
            <a:pPr algn="just"/>
            <a:r>
              <a:rPr lang="pt-BR" altLang="pt-BR" sz="2400" dirty="0"/>
              <a:t>O tamanho do arquivo no qual o algoritmo atua sempre é referenciado em relação à quantidade </a:t>
            </a:r>
            <a:r>
              <a:rPr lang="pt-BR" altLang="pt-BR" sz="2400" b="1" u="sng" dirty="0">
                <a:solidFill>
                  <a:srgbClr val="360EE2"/>
                </a:solidFill>
              </a:rPr>
              <a:t>n</a:t>
            </a:r>
            <a:r>
              <a:rPr lang="pt-BR" altLang="pt-BR" sz="2400" dirty="0"/>
              <a:t> de registros que o compõe.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E7E87E2-C2EF-43DB-B850-79886BFD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  <p:pic>
        <p:nvPicPr>
          <p:cNvPr id="5" name="Imagem 4" descr="Relógio de ponteiros&#10;&#10;Descrição gerada automaticamente com confiança baixa">
            <a:extLst>
              <a:ext uri="{FF2B5EF4-FFF2-40B4-BE49-F238E27FC236}">
                <a16:creationId xmlns:a16="http://schemas.microsoft.com/office/drawing/2014/main" id="{82F558F0-CEB9-4B73-8EB1-10C68D3997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39858" y="4783015"/>
            <a:ext cx="2156537" cy="1938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6ECEF030-298D-4038-A932-972028599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Quais são as operações críticas?</a:t>
            </a:r>
            <a:endParaRPr lang="en-US" alt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F215D306-4E05-48BF-B819-B041E7B5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DDC-7165-4122-8CC8-689CFD8F5A19}" type="slidenum">
              <a:rPr lang="en-US" altLang="pt-BR"/>
              <a:pPr/>
              <a:t>4</a:t>
            </a:fld>
            <a:endParaRPr lang="en-US" altLang="pt-BR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408EFBE7-F352-441D-98E2-151DECB852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9557" y="1273078"/>
            <a:ext cx="8245475" cy="5256213"/>
          </a:xfrm>
        </p:spPr>
        <p:txBody>
          <a:bodyPr>
            <a:normAutofit/>
          </a:bodyPr>
          <a:lstStyle/>
          <a:p>
            <a:pPr algn="just"/>
            <a:r>
              <a:rPr lang="pt-BR" altLang="pt-BR" sz="2400" dirty="0"/>
              <a:t>São as operações essenciais que deve ser realizadas para resolução do aplicação</a:t>
            </a:r>
          </a:p>
          <a:p>
            <a:pPr algn="just"/>
            <a:r>
              <a:rPr lang="pt-BR" altLang="pt-BR" sz="2400" dirty="0"/>
              <a:t>Exemplos de operações críticas:</a:t>
            </a:r>
          </a:p>
          <a:p>
            <a:pPr lvl="1" algn="just"/>
            <a:r>
              <a:rPr lang="pt-BR" altLang="pt-BR" sz="2400" dirty="0"/>
              <a:t>Para algoritmos de </a:t>
            </a:r>
            <a:r>
              <a:rPr lang="pt-BR" altLang="pt-BR" sz="2400" b="1" dirty="0">
                <a:solidFill>
                  <a:srgbClr val="C00000"/>
                </a:solidFill>
              </a:rPr>
              <a:t>busca</a:t>
            </a:r>
            <a:r>
              <a:rPr lang="pt-BR" altLang="pt-BR" sz="2400" dirty="0"/>
              <a:t> seriam apenas as </a:t>
            </a:r>
            <a:r>
              <a:rPr lang="pt-BR" altLang="pt-BR" sz="2400" b="1" dirty="0">
                <a:solidFill>
                  <a:srgbClr val="C00000"/>
                </a:solidFill>
              </a:rPr>
              <a:t>comparações</a:t>
            </a:r>
            <a:r>
              <a:rPr lang="pt-BR" altLang="pt-BR" sz="2400" dirty="0"/>
              <a:t> sobre chaves </a:t>
            </a:r>
          </a:p>
          <a:p>
            <a:pPr lvl="1" algn="just"/>
            <a:r>
              <a:rPr lang="pt-BR" altLang="pt-BR" sz="2400" dirty="0"/>
              <a:t>Para algoritmos de </a:t>
            </a:r>
            <a:r>
              <a:rPr lang="pt-BR" altLang="pt-BR" sz="2400" b="1" dirty="0">
                <a:solidFill>
                  <a:srgbClr val="C00000"/>
                </a:solidFill>
              </a:rPr>
              <a:t>soma de elementos </a:t>
            </a:r>
            <a:r>
              <a:rPr lang="pt-BR" altLang="pt-BR" sz="2400" dirty="0"/>
              <a:t>de vetores seriam apenas as </a:t>
            </a:r>
            <a:r>
              <a:rPr lang="pt-BR" altLang="pt-BR" sz="2400" b="1" dirty="0">
                <a:solidFill>
                  <a:srgbClr val="C00000"/>
                </a:solidFill>
              </a:rPr>
              <a:t>adições</a:t>
            </a:r>
            <a:r>
              <a:rPr lang="pt-BR" altLang="pt-BR" sz="2400" dirty="0"/>
              <a:t> sobre os elementos dos vetores</a:t>
            </a:r>
          </a:p>
          <a:p>
            <a:pPr lvl="1" algn="just"/>
            <a:r>
              <a:rPr lang="pt-BR" altLang="pt-BR" sz="2400" dirty="0"/>
              <a:t>Para algoritmos de </a:t>
            </a:r>
            <a:r>
              <a:rPr lang="pt-BR" altLang="pt-BR" sz="2400" b="1" dirty="0">
                <a:solidFill>
                  <a:srgbClr val="C00000"/>
                </a:solidFill>
              </a:rPr>
              <a:t>ordenação</a:t>
            </a:r>
            <a:r>
              <a:rPr lang="pt-BR" altLang="pt-BR" sz="2400" dirty="0"/>
              <a:t> seriam as </a:t>
            </a:r>
            <a:r>
              <a:rPr lang="pt-BR" altLang="pt-BR" sz="2400" b="1" dirty="0">
                <a:solidFill>
                  <a:srgbClr val="C00000"/>
                </a:solidFill>
              </a:rPr>
              <a:t>comparações</a:t>
            </a:r>
            <a:r>
              <a:rPr lang="pt-BR" altLang="pt-BR" sz="2400" dirty="0"/>
              <a:t> sobre chaves e movimentação de registros (ou </a:t>
            </a:r>
            <a:r>
              <a:rPr lang="pt-BR" altLang="pt-BR" sz="2400" b="1" dirty="0">
                <a:solidFill>
                  <a:srgbClr val="C00000"/>
                </a:solidFill>
              </a:rPr>
              <a:t>trocas</a:t>
            </a:r>
            <a:r>
              <a:rPr lang="pt-BR" altLang="pt-BR" sz="2400" dirty="0"/>
              <a:t>)</a:t>
            </a:r>
          </a:p>
          <a:p>
            <a:pPr lvl="1" algn="just"/>
            <a:r>
              <a:rPr lang="pt-BR" altLang="pt-BR" sz="2400" dirty="0"/>
              <a:t>etc...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33ADD3C-B81F-4364-AB04-F1ABC989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330F2EC4-EC5F-48BE-A328-49FAA1283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dirty="0"/>
              <a:t>Como analisar  Eficiência de um Algoritmo?</a:t>
            </a:r>
            <a:endParaRPr lang="en-US" altLang="pt-BR" sz="2800" dirty="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6063EC1A-5C9F-4A52-91CF-AA8B767F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ABD-D61D-4886-8C16-A76B3B5AC277}" type="slidenum">
              <a:rPr lang="en-US" altLang="pt-BR"/>
              <a:pPr/>
              <a:t>5</a:t>
            </a:fld>
            <a:endParaRPr lang="en-US" altLang="pt-BR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0D281AF0-C5D7-4446-B064-B8D0F21963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9557" y="1600200"/>
            <a:ext cx="8137525" cy="4637088"/>
          </a:xfrm>
        </p:spPr>
        <p:txBody>
          <a:bodyPr>
            <a:normAutofit/>
          </a:bodyPr>
          <a:lstStyle/>
          <a:p>
            <a:pPr algn="just"/>
            <a:r>
              <a:rPr lang="pt-BR" altLang="pt-BR" sz="2400" dirty="0"/>
              <a:t>A análise pode ser basear na identificação das seguintes situações:</a:t>
            </a:r>
          </a:p>
          <a:p>
            <a:pPr lvl="1" algn="just"/>
            <a:r>
              <a:rPr lang="pt-BR" altLang="pt-BR" sz="2000" dirty="0"/>
              <a:t>Melhor caso</a:t>
            </a:r>
          </a:p>
          <a:p>
            <a:pPr lvl="1" algn="just"/>
            <a:r>
              <a:rPr lang="pt-BR" altLang="pt-BR" sz="2000" dirty="0"/>
              <a:t>Caso médio </a:t>
            </a:r>
          </a:p>
          <a:p>
            <a:pPr lvl="1" algn="just"/>
            <a:r>
              <a:rPr lang="pt-BR" altLang="pt-BR" sz="2000" dirty="0"/>
              <a:t>Pior caso</a:t>
            </a:r>
          </a:p>
          <a:p>
            <a:pPr algn="just"/>
            <a:endParaRPr lang="pt-BR" altLang="pt-BR" sz="24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EB787F5-0C93-4CE6-8FB6-83B42F8C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135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330F2EC4-EC5F-48BE-A328-49FAA1283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400" dirty="0"/>
              <a:t>Exemplo de como analisar  Eficiência de um Algoritmo</a:t>
            </a:r>
            <a:endParaRPr lang="en-US" altLang="pt-BR" sz="2400" dirty="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6063EC1A-5C9F-4A52-91CF-AA8B767F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ABD-D61D-4886-8C16-A76B3B5AC277}" type="slidenum">
              <a:rPr lang="en-US" altLang="pt-BR"/>
              <a:pPr/>
              <a:t>6</a:t>
            </a:fld>
            <a:endParaRPr lang="en-US" altLang="pt-BR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0D281AF0-C5D7-4446-B064-B8D0F21963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9557" y="1600200"/>
            <a:ext cx="8137525" cy="4637088"/>
          </a:xfrm>
        </p:spPr>
        <p:txBody>
          <a:bodyPr>
            <a:normAutofit/>
          </a:bodyPr>
          <a:lstStyle/>
          <a:p>
            <a:pPr algn="just"/>
            <a:r>
              <a:rPr lang="pt-BR" altLang="pt-BR" sz="2400" dirty="0"/>
              <a:t>Nos métodos de</a:t>
            </a:r>
            <a:r>
              <a:rPr lang="pt-BR" altLang="pt-BR" sz="2400" dirty="0">
                <a:solidFill>
                  <a:srgbClr val="360EE2"/>
                </a:solidFill>
              </a:rPr>
              <a:t> busca sequencial</a:t>
            </a:r>
            <a:r>
              <a:rPr lang="pt-BR" altLang="pt-BR" sz="2400" dirty="0"/>
              <a:t>, supondo um arquivo com 8 registros:</a:t>
            </a:r>
          </a:p>
          <a:p>
            <a:pPr lvl="1" algn="just"/>
            <a:r>
              <a:rPr lang="pt-BR" altLang="pt-BR" sz="2000" dirty="0"/>
              <a:t>Melhor caso: chave ser 1º registro (1 comparação)</a:t>
            </a:r>
          </a:p>
          <a:p>
            <a:pPr lvl="1" algn="just"/>
            <a:r>
              <a:rPr lang="pt-BR" altLang="pt-BR" sz="2000" dirty="0"/>
              <a:t>Caso médio: chave estar na 4ª posição do arquivo (5 comparações)</a:t>
            </a:r>
          </a:p>
          <a:p>
            <a:pPr lvl="1" algn="just"/>
            <a:r>
              <a:rPr lang="pt-BR" altLang="pt-BR" sz="2000" dirty="0"/>
              <a:t>Pior caso: chave ser do 8º registro do arquivo (8 comparações)</a:t>
            </a:r>
          </a:p>
          <a:p>
            <a:pPr marL="457200" lvl="1" indent="0" algn="just">
              <a:buNone/>
            </a:pPr>
            <a:endParaRPr lang="pt-BR" altLang="pt-BR" sz="2000" dirty="0"/>
          </a:p>
          <a:p>
            <a:pPr algn="just"/>
            <a:endParaRPr lang="pt-BR" altLang="pt-BR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9B3B9A7-F943-4FF9-9135-871F1D36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3639356"/>
            <a:ext cx="4642338" cy="259793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389C53B-5626-4E87-8A5E-BE8BAE05CD21}"/>
              </a:ext>
            </a:extLst>
          </p:cNvPr>
          <p:cNvSpPr txBox="1"/>
          <p:nvPr/>
        </p:nvSpPr>
        <p:spPr>
          <a:xfrm>
            <a:off x="5894363" y="3682743"/>
            <a:ext cx="2712719" cy="255454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360EE2"/>
                </a:solidFill>
              </a:rPr>
              <a:t>Mas...</a:t>
            </a:r>
          </a:p>
          <a:p>
            <a:r>
              <a:rPr lang="pt-BR" sz="2000" dirty="0">
                <a:solidFill>
                  <a:srgbClr val="360EE2"/>
                </a:solidFill>
              </a:rPr>
              <a:t>Como descrever de “de forma mais geral” o comportamento de um algoritmo em relação a quantidade de dados a serem manipulado?</a:t>
            </a:r>
          </a:p>
          <a:p>
            <a:endParaRPr lang="pt-BR" sz="2000" dirty="0">
              <a:solidFill>
                <a:srgbClr val="360EE2"/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B9066-8C6A-42DC-BB64-7BDB7888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452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6ECEF030-298D-4038-A932-972028599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241"/>
            <a:ext cx="8229600" cy="592583"/>
          </a:xfrm>
        </p:spPr>
        <p:txBody>
          <a:bodyPr/>
          <a:lstStyle/>
          <a:p>
            <a:r>
              <a:rPr lang="pt-BR" altLang="pt-BR" sz="2000" dirty="0"/>
              <a:t>Descrevendo o comportamento da eficiência dos Métodos de Busca Sequencial e Busca Binária </a:t>
            </a:r>
            <a:endParaRPr lang="en-US" altLang="pt-BR" sz="2000" dirty="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F215D306-4E05-48BF-B819-B041E7B5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DDC-7165-4122-8CC8-689CFD8F5A19}" type="slidenum">
              <a:rPr lang="en-US" altLang="pt-BR"/>
              <a:pPr/>
              <a:t>7</a:t>
            </a:fld>
            <a:endParaRPr lang="en-US" alt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5A66F47-50E2-4309-A8B1-6658F164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61" y="776957"/>
            <a:ext cx="7002367" cy="603065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1DA8E02-E46B-4E9A-B99C-7A9331BC2840}"/>
              </a:ext>
            </a:extLst>
          </p:cNvPr>
          <p:cNvSpPr txBox="1"/>
          <p:nvPr/>
        </p:nvSpPr>
        <p:spPr>
          <a:xfrm>
            <a:off x="330200" y="2715065"/>
            <a:ext cx="2400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360EE2"/>
                </a:solidFill>
              </a:rPr>
              <a:t>Função que melhor descreve o número de comparações medidos na execução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F4DD0F0-2CC2-4905-B783-D019B425896C}"/>
              </a:ext>
            </a:extLst>
          </p:cNvPr>
          <p:cNvCxnSpPr>
            <a:cxnSpLocks/>
          </p:cNvCxnSpPr>
          <p:nvPr/>
        </p:nvCxnSpPr>
        <p:spPr>
          <a:xfrm flipV="1">
            <a:off x="2074648" y="2432584"/>
            <a:ext cx="148047" cy="334739"/>
          </a:xfrm>
          <a:prstGeom prst="straightConnector1">
            <a:avLst/>
          </a:prstGeom>
          <a:ln>
            <a:solidFill>
              <a:srgbClr val="360E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0958182-63FC-4BE3-A856-D09FC5C8CDBD}"/>
              </a:ext>
            </a:extLst>
          </p:cNvPr>
          <p:cNvCxnSpPr>
            <a:cxnSpLocks/>
          </p:cNvCxnSpPr>
          <p:nvPr/>
        </p:nvCxnSpPr>
        <p:spPr>
          <a:xfrm>
            <a:off x="2043456" y="3688012"/>
            <a:ext cx="194125" cy="334739"/>
          </a:xfrm>
          <a:prstGeom prst="straightConnector1">
            <a:avLst/>
          </a:prstGeom>
          <a:ln>
            <a:solidFill>
              <a:srgbClr val="360E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1C0A7C4-AF60-47E4-8692-962280B62ED2}"/>
              </a:ext>
            </a:extLst>
          </p:cNvPr>
          <p:cNvSpPr txBox="1"/>
          <p:nvPr/>
        </p:nvSpPr>
        <p:spPr>
          <a:xfrm>
            <a:off x="723900" y="5939740"/>
            <a:ext cx="200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* Foi usado como </a:t>
            </a:r>
          </a:p>
          <a:p>
            <a:r>
              <a:rPr lang="pt-BR" sz="1600" dirty="0"/>
              <a:t>log n =&gt; log</a:t>
            </a:r>
            <a:r>
              <a:rPr lang="pt-BR" sz="1600" baseline="-25000" dirty="0"/>
              <a:t>2</a:t>
            </a:r>
            <a:r>
              <a:rPr lang="pt-BR" sz="1600" dirty="0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87436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61A9FAD5-3DD2-4E9B-BD7F-B8C83B33F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Como analisar a Eficiência de um Algoritmo</a:t>
            </a:r>
            <a:endParaRPr lang="en-US" altLang="pt-BR" sz="3200" dirty="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87806E7-21B5-4033-B918-AC073FA1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87CA-F550-4C33-BD97-5F6EB0B3BB70}" type="slidenum">
              <a:rPr lang="en-US" altLang="pt-BR"/>
              <a:pPr/>
              <a:t>8</a:t>
            </a:fld>
            <a:endParaRPr lang="en-US" altLang="pt-BR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AA785A5F-2863-49F2-9A4F-4CFDD8559A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1632" y="1131975"/>
            <a:ext cx="8137525" cy="5271922"/>
          </a:xfrm>
        </p:spPr>
        <p:txBody>
          <a:bodyPr>
            <a:normAutofit/>
          </a:bodyPr>
          <a:lstStyle/>
          <a:p>
            <a:pPr algn="just"/>
            <a:r>
              <a:rPr lang="pt-BR" altLang="pt-BR" sz="2400" dirty="0"/>
              <a:t>No caso dos métodos de busca encontrar uma função que descreva o comportamento do método em relação ao número de registros foi simples.</a:t>
            </a:r>
          </a:p>
          <a:p>
            <a:pPr algn="just"/>
            <a:r>
              <a:rPr lang="pt-BR" altLang="pt-BR" sz="2400" dirty="0"/>
              <a:t>Podem ser encontradas funções bem diferentes fazendo as medidas de número de operações críticas em relação ao número de dados.</a:t>
            </a:r>
          </a:p>
          <a:p>
            <a:pPr algn="just"/>
            <a:r>
              <a:rPr lang="pt-BR" altLang="pt-BR" sz="2400" dirty="0"/>
              <a:t>Suponha que 2 métodos diferentes que executam a mesma tarefa chega-se às seguintes funções:</a:t>
            </a:r>
          </a:p>
          <a:p>
            <a:pPr algn="just"/>
            <a:endParaRPr lang="pt-BR" altLang="pt-BR" sz="2400" dirty="0"/>
          </a:p>
          <a:p>
            <a:pPr algn="just"/>
            <a:endParaRPr lang="pt-BR" altLang="pt-BR" sz="2400" dirty="0"/>
          </a:p>
          <a:p>
            <a:pPr algn="just"/>
            <a:endParaRPr lang="pt-BR" altLang="pt-BR" sz="2400" dirty="0"/>
          </a:p>
          <a:p>
            <a:pPr algn="just"/>
            <a:r>
              <a:rPr lang="pt-BR" altLang="pt-BR" sz="2400" dirty="0"/>
              <a:t>Qual dos métodos é o mais eficiente?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52871E4-CBE5-44BB-BD91-758898F4B327}"/>
              </a:ext>
            </a:extLst>
          </p:cNvPr>
          <p:cNvSpPr/>
          <p:nvPr/>
        </p:nvSpPr>
        <p:spPr>
          <a:xfrm>
            <a:off x="2860267" y="4277255"/>
            <a:ext cx="35402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400" b="1" dirty="0">
                <a:solidFill>
                  <a:srgbClr val="360EE2"/>
                </a:solidFill>
              </a:rPr>
              <a:t>f</a:t>
            </a:r>
            <a:r>
              <a:rPr lang="pt-BR" altLang="pt-BR" sz="2400" b="1" baseline="-25000" dirty="0">
                <a:solidFill>
                  <a:srgbClr val="360EE2"/>
                </a:solidFill>
              </a:rPr>
              <a:t>metodo1</a:t>
            </a:r>
            <a:r>
              <a:rPr lang="pt-BR" altLang="pt-BR" sz="2400" b="1" dirty="0">
                <a:solidFill>
                  <a:srgbClr val="360EE2"/>
                </a:solidFill>
              </a:rPr>
              <a:t>(n) = 0,01n</a:t>
            </a:r>
            <a:r>
              <a:rPr lang="pt-BR" altLang="pt-BR" sz="2400" b="1" baseline="30000" dirty="0">
                <a:solidFill>
                  <a:srgbClr val="360EE2"/>
                </a:solidFill>
              </a:rPr>
              <a:t>2 </a:t>
            </a:r>
            <a:r>
              <a:rPr lang="pt-BR" altLang="pt-BR" sz="2400" b="1" dirty="0">
                <a:solidFill>
                  <a:srgbClr val="360EE2"/>
                </a:solidFill>
              </a:rPr>
              <a:t>+ 10n</a:t>
            </a:r>
            <a:endParaRPr lang="pt-BR" sz="2400" b="1" dirty="0">
              <a:solidFill>
                <a:srgbClr val="360EE2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F2FE771-0E04-4F19-A1DA-003538BFD015}"/>
              </a:ext>
            </a:extLst>
          </p:cNvPr>
          <p:cNvSpPr/>
          <p:nvPr/>
        </p:nvSpPr>
        <p:spPr>
          <a:xfrm>
            <a:off x="2860267" y="4807008"/>
            <a:ext cx="4234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400" b="1" dirty="0">
                <a:solidFill>
                  <a:srgbClr val="C00000"/>
                </a:solidFill>
              </a:rPr>
              <a:t>f</a:t>
            </a:r>
            <a:r>
              <a:rPr lang="pt-BR" altLang="pt-BR" sz="2400" b="1" baseline="-25000" dirty="0">
                <a:solidFill>
                  <a:srgbClr val="C00000"/>
                </a:solidFill>
              </a:rPr>
              <a:t>metodo2</a:t>
            </a:r>
            <a:r>
              <a:rPr lang="pt-BR" altLang="pt-BR" sz="2400" b="1" dirty="0">
                <a:solidFill>
                  <a:srgbClr val="C00000"/>
                </a:solidFill>
              </a:rPr>
              <a:t>(n) = 10 n</a:t>
            </a:r>
            <a:r>
              <a:rPr lang="pt-BR" altLang="pt-BR" sz="2400" b="1" baseline="30000" dirty="0">
                <a:solidFill>
                  <a:srgbClr val="C00000"/>
                </a:solidFill>
              </a:rPr>
              <a:t> </a:t>
            </a:r>
            <a:r>
              <a:rPr lang="pt-BR" altLang="pt-BR" sz="2400" b="1" dirty="0">
                <a:solidFill>
                  <a:srgbClr val="C00000"/>
                </a:solidFill>
              </a:rPr>
              <a:t>+ n log n</a:t>
            </a:r>
            <a:endParaRPr lang="pt-BR" sz="2400" b="1" dirty="0">
              <a:solidFill>
                <a:srgbClr val="C00000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E9245D-2DA7-4080-93F6-36E37152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79062-F70F-4815-807D-597D3D8F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Comparando de Forma Numérica as Funções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FD1AF4-DE59-4C05-BEC7-3F545582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C87102-6394-4265-B11D-1BA05FCF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B98D7E8-56A6-4750-9EE3-21C3620C4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32" y="1077067"/>
            <a:ext cx="5675806" cy="1994535"/>
          </a:xfrm>
          <a:prstGeom prst="rect">
            <a:avLst/>
          </a:prstGeom>
          <a:ln>
            <a:solidFill>
              <a:srgbClr val="020000"/>
            </a:solidFill>
          </a:ln>
        </p:spPr>
      </p:pic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B0229339-0C03-438C-B0E5-CC9C287FCD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849153"/>
              </p:ext>
            </p:extLst>
          </p:nvPr>
        </p:nvGraphicFramePr>
        <p:xfrm>
          <a:off x="2109201" y="3180597"/>
          <a:ext cx="6880054" cy="3066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Agrupar 6">
            <a:extLst>
              <a:ext uri="{FF2B5EF4-FFF2-40B4-BE49-F238E27FC236}">
                <a16:creationId xmlns:a16="http://schemas.microsoft.com/office/drawing/2014/main" id="{062AE577-B36B-461E-93A0-0FA188A770FB}"/>
              </a:ext>
            </a:extLst>
          </p:cNvPr>
          <p:cNvGrpSpPr/>
          <p:nvPr/>
        </p:nvGrpSpPr>
        <p:grpSpPr>
          <a:xfrm>
            <a:off x="4584357" y="866640"/>
            <a:ext cx="4209378" cy="2400254"/>
            <a:chOff x="4584357" y="866640"/>
            <a:chExt cx="4209378" cy="2400254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45BB38A-E331-40D8-9623-5681BF4A2D27}"/>
                </a:ext>
              </a:extLst>
            </p:cNvPr>
            <p:cNvSpPr/>
            <p:nvPr/>
          </p:nvSpPr>
          <p:spPr>
            <a:xfrm>
              <a:off x="4584357" y="881773"/>
              <a:ext cx="2349500" cy="238512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exto Explicativo: Linha com Borda e Ênfase 5">
              <a:extLst>
                <a:ext uri="{FF2B5EF4-FFF2-40B4-BE49-F238E27FC236}">
                  <a16:creationId xmlns:a16="http://schemas.microsoft.com/office/drawing/2014/main" id="{33A922AE-2AE9-4CCA-A6E6-197D7644322E}"/>
                </a:ext>
              </a:extLst>
            </p:cNvPr>
            <p:cNvSpPr/>
            <p:nvPr/>
          </p:nvSpPr>
          <p:spPr>
            <a:xfrm>
              <a:off x="7129377" y="866640"/>
              <a:ext cx="1664358" cy="1965460"/>
            </a:xfrm>
            <a:prstGeom prst="accentBorderCallout1">
              <a:avLst>
                <a:gd name="adj1" fmla="val 18750"/>
                <a:gd name="adj2" fmla="val -8333"/>
                <a:gd name="adj3" fmla="val 26198"/>
                <a:gd name="adj4" fmla="val -26888"/>
              </a:avLst>
            </a:prstGeom>
            <a:ln>
              <a:solidFill>
                <a:srgbClr val="FC0404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É mais eficiente por exigir menos comparações quando a quantidade de dados aumenta</a:t>
              </a:r>
              <a:endParaRPr lang="pt-B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67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1917</TotalTime>
  <Words>1425</Words>
  <Application>Microsoft Office PowerPoint</Application>
  <PresentationFormat>Apresentação na tela (4:3)</PresentationFormat>
  <Paragraphs>204</Paragraphs>
  <Slides>23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23</vt:i4>
      </vt:variant>
    </vt:vector>
  </HeadingPairs>
  <TitlesOfParts>
    <vt:vector size="36" baseType="lpstr">
      <vt:lpstr>Algerian</vt:lpstr>
      <vt:lpstr>Arial</vt:lpstr>
      <vt:lpstr>Calibri</vt:lpstr>
      <vt:lpstr>Gotham HTF</vt:lpstr>
      <vt:lpstr>Gotham-Bold</vt:lpstr>
      <vt:lpstr>Gotham-Book</vt:lpstr>
      <vt:lpstr>Tahoma</vt:lpstr>
      <vt:lpstr>Times New Roman</vt:lpstr>
      <vt:lpstr>Wingdings</vt:lpstr>
      <vt:lpstr>Default Theme</vt:lpstr>
      <vt:lpstr>1_Personalizar design</vt:lpstr>
      <vt:lpstr>2_Personalizar design</vt:lpstr>
      <vt:lpstr>Office Theme</vt:lpstr>
      <vt:lpstr>Apresentação do PowerPoint</vt:lpstr>
      <vt:lpstr>Eficiência de um Algoritmo</vt:lpstr>
      <vt:lpstr>Como analisar  Eficiência de um Algoritmo</vt:lpstr>
      <vt:lpstr>Quais são as operações críticas?</vt:lpstr>
      <vt:lpstr>Como analisar  Eficiência de um Algoritmo?</vt:lpstr>
      <vt:lpstr>Exemplo de como analisar  Eficiência de um Algoritmo</vt:lpstr>
      <vt:lpstr>Descrevendo o comportamento da eficiência dos Métodos de Busca Sequencial e Busca Binária </vt:lpstr>
      <vt:lpstr>Como analisar a Eficiência de um Algoritmo</vt:lpstr>
      <vt:lpstr>Comparando de Forma Numérica as Funções</vt:lpstr>
      <vt:lpstr>Como analisar a Eficiência de um Algoritmo</vt:lpstr>
      <vt:lpstr>Iniciando com a Notação “da Ordem de”- O ( ) </vt:lpstr>
      <vt:lpstr>Notação “da Ordem de”- O ( )</vt:lpstr>
      <vt:lpstr>Propriedade Assintótica</vt:lpstr>
      <vt:lpstr>Descrevendo o comportamento dos Métodos de Busca</vt:lpstr>
      <vt:lpstr>Notação “da Ordem de”- O ( )</vt:lpstr>
      <vt:lpstr>Comparação entre as funções c=1 e log n </vt:lpstr>
      <vt:lpstr>Comparação entre log n, n log n e n</vt:lpstr>
      <vt:lpstr>Comparação entre n log n, n2log n e n2</vt:lpstr>
      <vt:lpstr>Comparação entre as funções n2 log n e n3 </vt:lpstr>
      <vt:lpstr>Notação “da Ordem de”- O ( )</vt:lpstr>
      <vt:lpstr>Eficiência de Algoritmos de Ordenação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Patrícia Magna</cp:lastModifiedBy>
  <cp:revision>242</cp:revision>
  <dcterms:created xsi:type="dcterms:W3CDTF">2015-01-30T10:46:50Z</dcterms:created>
  <dcterms:modified xsi:type="dcterms:W3CDTF">2021-10-04T17:10:59Z</dcterms:modified>
</cp:coreProperties>
</file>