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6" d="100"/>
          <a:sy n="106" d="100"/>
        </p:scale>
        <p:origin x="75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agem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60000" y="360000"/>
            <a:ext cx="4330032" cy="110799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00FFFF"/>
                </a:solidFill>
              </a:defRPr>
            </a:pPr>
            <a:r>
              <a:rPr lang="pt-BR" sz="6600" dirty="0" err="1">
                <a:latin typeface="Agency FB" panose="020B0503020202020204" pitchFamily="34" charset="0"/>
              </a:rPr>
              <a:t>FraudShield</a:t>
            </a:r>
            <a:r>
              <a:rPr lang="pt-BR" sz="6600" dirty="0">
                <a:latin typeface="Agency FB" panose="020B0503020202020204" pitchFamily="34" charset="0"/>
              </a:rPr>
              <a:t> AI</a:t>
            </a:r>
            <a:endParaRPr sz="6600" dirty="0">
              <a:latin typeface="Agency FB" panose="020B0503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60000" y="1651090"/>
            <a:ext cx="8167621" cy="39087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pt-BR" sz="4400" dirty="0">
                <a:solidFill>
                  <a:schemeClr val="bg1"/>
                </a:solidFill>
                <a:highlight>
                  <a:srgbClr val="000000"/>
                </a:highlight>
                <a:latin typeface="Agency FB" panose="020B0503020202020204" pitchFamily="34" charset="0"/>
              </a:rPr>
              <a:t>DESENVOLVIDO POR:</a:t>
            </a:r>
          </a:p>
          <a:p>
            <a:endParaRPr sz="4400" dirty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pPr>
              <a:defRPr sz="2000">
                <a:solidFill>
                  <a:srgbClr val="FFFFFF"/>
                </a:solidFill>
              </a:defRPr>
            </a:pPr>
            <a:r>
              <a:rPr lang="pt-BR" sz="4000" dirty="0">
                <a:highlight>
                  <a:srgbClr val="000000"/>
                </a:highlight>
                <a:latin typeface="Agency FB" panose="020B0503020202020204" pitchFamily="34" charset="0"/>
              </a:rPr>
              <a:t>- </a:t>
            </a:r>
            <a:r>
              <a:rPr sz="4000" dirty="0">
                <a:highlight>
                  <a:srgbClr val="000000"/>
                </a:highlight>
                <a:latin typeface="Agency FB" panose="020B0503020202020204" pitchFamily="34" charset="0"/>
              </a:rPr>
              <a:t>Guilherme P Vale - 1252327540</a:t>
            </a:r>
            <a:br>
              <a:rPr sz="4000" dirty="0">
                <a:highlight>
                  <a:srgbClr val="000000"/>
                </a:highlight>
                <a:latin typeface="Agency FB" panose="020B0503020202020204" pitchFamily="34" charset="0"/>
              </a:rPr>
            </a:br>
            <a:r>
              <a:rPr lang="pt-BR" sz="4000" dirty="0">
                <a:highlight>
                  <a:srgbClr val="000000"/>
                </a:highlight>
                <a:latin typeface="Agency FB" panose="020B0503020202020204" pitchFamily="34" charset="0"/>
              </a:rPr>
              <a:t>- </a:t>
            </a:r>
            <a:r>
              <a:rPr sz="4000" dirty="0">
                <a:highlight>
                  <a:srgbClr val="000000"/>
                </a:highlight>
                <a:latin typeface="Agency FB" panose="020B0503020202020204" pitchFamily="34" charset="0"/>
              </a:rPr>
              <a:t>Luan Gonçalves Spera - 1252322579</a:t>
            </a:r>
            <a:br>
              <a:rPr sz="4000" dirty="0">
                <a:highlight>
                  <a:srgbClr val="000000"/>
                </a:highlight>
                <a:latin typeface="Agency FB" panose="020B0503020202020204" pitchFamily="34" charset="0"/>
              </a:rPr>
            </a:br>
            <a:r>
              <a:rPr lang="pt-BR" sz="4000" dirty="0">
                <a:highlight>
                  <a:srgbClr val="000000"/>
                </a:highlight>
                <a:latin typeface="Agency FB" panose="020B0503020202020204" pitchFamily="34" charset="0"/>
              </a:rPr>
              <a:t>- </a:t>
            </a:r>
            <a:r>
              <a:rPr sz="4000" dirty="0">
                <a:highlight>
                  <a:srgbClr val="000000"/>
                </a:highlight>
                <a:latin typeface="Agency FB" panose="020B0503020202020204" pitchFamily="34" charset="0"/>
              </a:rPr>
              <a:t>Matheus Vinícius Inagaki Moraes - 12523220249</a:t>
            </a:r>
            <a:br>
              <a:rPr sz="4000" dirty="0">
                <a:highlight>
                  <a:srgbClr val="000000"/>
                </a:highlight>
                <a:latin typeface="Agency FB" panose="020B0503020202020204" pitchFamily="34" charset="0"/>
              </a:rPr>
            </a:br>
            <a:r>
              <a:rPr lang="pt-BR" sz="4000" dirty="0">
                <a:highlight>
                  <a:srgbClr val="000000"/>
                </a:highlight>
                <a:latin typeface="Agency FB" panose="020B0503020202020204" pitchFamily="34" charset="0"/>
              </a:rPr>
              <a:t>- </a:t>
            </a:r>
            <a:r>
              <a:rPr sz="4000" dirty="0">
                <a:highlight>
                  <a:srgbClr val="000000"/>
                </a:highlight>
                <a:latin typeface="Agency FB" panose="020B0503020202020204" pitchFamily="34" charset="0"/>
              </a:rPr>
              <a:t>Yan </a:t>
            </a:r>
            <a:r>
              <a:rPr sz="4000" dirty="0" err="1">
                <a:highlight>
                  <a:srgbClr val="000000"/>
                </a:highlight>
                <a:latin typeface="Agency FB" panose="020B0503020202020204" pitchFamily="34" charset="0"/>
              </a:rPr>
              <a:t>Mombeli</a:t>
            </a:r>
            <a:r>
              <a:rPr sz="4000" dirty="0">
                <a:highlight>
                  <a:srgbClr val="000000"/>
                </a:highlight>
                <a:latin typeface="Agency FB" panose="020B0503020202020204" pitchFamily="34" charset="0"/>
              </a:rPr>
              <a:t> de Carvalho - 1252328669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agem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60000" y="360000"/>
            <a:ext cx="6468437" cy="110799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00FFFF"/>
                </a:solidFill>
              </a:defRPr>
            </a:pPr>
            <a:r>
              <a:rPr sz="6600" dirty="0" err="1">
                <a:latin typeface="Agency FB" panose="020B0503020202020204" pitchFamily="34" charset="0"/>
              </a:rPr>
              <a:t>Introdução</a:t>
            </a:r>
            <a:r>
              <a:rPr sz="6600" dirty="0">
                <a:latin typeface="Agency FB" panose="020B0503020202020204" pitchFamily="34" charset="0"/>
              </a:rPr>
              <a:t> do </a:t>
            </a:r>
            <a:r>
              <a:rPr sz="6600" dirty="0" err="1">
                <a:latin typeface="Agency FB" panose="020B0503020202020204" pitchFamily="34" charset="0"/>
              </a:rPr>
              <a:t>Projeto</a:t>
            </a:r>
            <a:endParaRPr sz="6600" dirty="0">
              <a:latin typeface="Agency FB" panose="020B0503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60000" y="2238566"/>
            <a:ext cx="11545308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000">
                <a:solidFill>
                  <a:srgbClr val="FFFFFF"/>
                </a:solidFill>
              </a:defRPr>
            </a:pPr>
            <a:r>
              <a:rPr sz="4400" dirty="0">
                <a:highlight>
                  <a:srgbClr val="000000"/>
                </a:highlight>
                <a:latin typeface="Agency FB" panose="020B0503020202020204" pitchFamily="34" charset="0"/>
              </a:rPr>
              <a:t>O </a:t>
            </a:r>
            <a:r>
              <a:rPr sz="4400" dirty="0" err="1">
                <a:highlight>
                  <a:srgbClr val="000000"/>
                </a:highlight>
                <a:latin typeface="Agency FB" panose="020B0503020202020204" pitchFamily="34" charset="0"/>
              </a:rPr>
              <a:t>projeto</a:t>
            </a:r>
            <a:r>
              <a:rPr sz="4400" dirty="0">
                <a:highlight>
                  <a:srgbClr val="000000"/>
                </a:highlight>
                <a:latin typeface="Agency FB" panose="020B0503020202020204" pitchFamily="34" charset="0"/>
              </a:rPr>
              <a:t> se </a:t>
            </a:r>
            <a:r>
              <a:rPr sz="4400" dirty="0" err="1">
                <a:highlight>
                  <a:srgbClr val="000000"/>
                </a:highlight>
                <a:latin typeface="Agency FB" panose="020B0503020202020204" pitchFamily="34" charset="0"/>
              </a:rPr>
              <a:t>trata</a:t>
            </a:r>
            <a:r>
              <a:rPr sz="4400" dirty="0">
                <a:highlight>
                  <a:srgbClr val="000000"/>
                </a:highlight>
                <a:latin typeface="Agency FB" panose="020B0503020202020204" pitchFamily="34" charset="0"/>
              </a:rPr>
              <a:t> de um </a:t>
            </a:r>
            <a:r>
              <a:rPr sz="4400" dirty="0" err="1">
                <a:highlight>
                  <a:srgbClr val="000000"/>
                </a:highlight>
                <a:latin typeface="Agency FB" panose="020B0503020202020204" pitchFamily="34" charset="0"/>
              </a:rPr>
              <a:t>sistema</a:t>
            </a:r>
            <a:r>
              <a:rPr sz="4400" dirty="0">
                <a:highlight>
                  <a:srgbClr val="000000"/>
                </a:highlight>
                <a:latin typeface="Agency FB" panose="020B0503020202020204" pitchFamily="34" charset="0"/>
              </a:rPr>
              <a:t> de </a:t>
            </a:r>
            <a:r>
              <a:rPr sz="4400" dirty="0" err="1">
                <a:highlight>
                  <a:srgbClr val="000000"/>
                </a:highlight>
                <a:latin typeface="Agency FB" panose="020B0503020202020204" pitchFamily="34" charset="0"/>
              </a:rPr>
              <a:t>antifraude</a:t>
            </a:r>
            <a:r>
              <a:rPr sz="4400" dirty="0">
                <a:highlight>
                  <a:srgbClr val="000000"/>
                </a:highlight>
                <a:latin typeface="Agency FB" panose="020B0503020202020204" pitchFamily="34" charset="0"/>
              </a:rPr>
              <a:t> </a:t>
            </a:r>
            <a:r>
              <a:rPr sz="4400" dirty="0" err="1">
                <a:highlight>
                  <a:srgbClr val="000000"/>
                </a:highlight>
                <a:latin typeface="Agency FB" panose="020B0503020202020204" pitchFamily="34" charset="0"/>
              </a:rPr>
              <a:t>implementado</a:t>
            </a:r>
            <a:r>
              <a:rPr sz="4400" dirty="0">
                <a:highlight>
                  <a:srgbClr val="000000"/>
                </a:highlight>
                <a:latin typeface="Agency FB" panose="020B0503020202020204" pitchFamily="34" charset="0"/>
              </a:rPr>
              <a:t> para o Bradesco, </a:t>
            </a:r>
            <a:r>
              <a:rPr sz="4400" dirty="0" err="1">
                <a:highlight>
                  <a:srgbClr val="000000"/>
                </a:highlight>
                <a:latin typeface="Agency FB" panose="020B0503020202020204" pitchFamily="34" charset="0"/>
              </a:rPr>
              <a:t>onde</a:t>
            </a:r>
            <a:r>
              <a:rPr sz="4400" dirty="0">
                <a:highlight>
                  <a:srgbClr val="000000"/>
                </a:highlight>
                <a:latin typeface="Agency FB" panose="020B0503020202020204" pitchFamily="34" charset="0"/>
              </a:rPr>
              <a:t> a </a:t>
            </a:r>
            <a:r>
              <a:rPr sz="4400" dirty="0" err="1">
                <a:highlight>
                  <a:srgbClr val="000000"/>
                </a:highlight>
                <a:latin typeface="Agency FB" panose="020B0503020202020204" pitchFamily="34" charset="0"/>
              </a:rPr>
              <a:t>fraude</a:t>
            </a:r>
            <a:r>
              <a:rPr sz="4400" dirty="0">
                <a:highlight>
                  <a:srgbClr val="000000"/>
                </a:highlight>
                <a:latin typeface="Agency FB" panose="020B0503020202020204" pitchFamily="34" charset="0"/>
              </a:rPr>
              <a:t> </a:t>
            </a:r>
            <a:r>
              <a:rPr sz="4400" dirty="0" err="1">
                <a:highlight>
                  <a:srgbClr val="000000"/>
                </a:highlight>
                <a:latin typeface="Agency FB" panose="020B0503020202020204" pitchFamily="34" charset="0"/>
              </a:rPr>
              <a:t>em</a:t>
            </a:r>
            <a:r>
              <a:rPr sz="4400" dirty="0">
                <a:highlight>
                  <a:srgbClr val="000000"/>
                </a:highlight>
                <a:latin typeface="Agency FB" panose="020B0503020202020204" pitchFamily="34" charset="0"/>
              </a:rPr>
              <a:t> </a:t>
            </a:r>
            <a:r>
              <a:rPr sz="4400" dirty="0" err="1">
                <a:highlight>
                  <a:srgbClr val="000000"/>
                </a:highlight>
                <a:latin typeface="Agency FB" panose="020B0503020202020204" pitchFamily="34" charset="0"/>
              </a:rPr>
              <a:t>questão</a:t>
            </a:r>
            <a:r>
              <a:rPr sz="4400" dirty="0">
                <a:highlight>
                  <a:srgbClr val="000000"/>
                </a:highlight>
                <a:latin typeface="Agency FB" panose="020B0503020202020204" pitchFamily="34" charset="0"/>
              </a:rPr>
              <a:t> se </a:t>
            </a:r>
            <a:r>
              <a:rPr sz="4400" dirty="0" err="1">
                <a:highlight>
                  <a:srgbClr val="000000"/>
                </a:highlight>
                <a:latin typeface="Agency FB" panose="020B0503020202020204" pitchFamily="34" charset="0"/>
              </a:rPr>
              <a:t>trata</a:t>
            </a:r>
            <a:r>
              <a:rPr sz="4400" dirty="0">
                <a:highlight>
                  <a:srgbClr val="000000"/>
                </a:highlight>
                <a:latin typeface="Agency FB" panose="020B0503020202020204" pitchFamily="34" charset="0"/>
              </a:rPr>
              <a:t> de </a:t>
            </a:r>
            <a:r>
              <a:rPr sz="4400" dirty="0" err="1">
                <a:highlight>
                  <a:srgbClr val="000000"/>
                </a:highlight>
                <a:latin typeface="Agency FB" panose="020B0503020202020204" pitchFamily="34" charset="0"/>
              </a:rPr>
              <a:t>técnicas</a:t>
            </a:r>
            <a:r>
              <a:rPr sz="4400" dirty="0">
                <a:highlight>
                  <a:srgbClr val="000000"/>
                </a:highlight>
                <a:latin typeface="Agency FB" panose="020B0503020202020204" pitchFamily="34" charset="0"/>
              </a:rPr>
              <a:t> de phishing para </a:t>
            </a:r>
            <a:r>
              <a:rPr sz="4400" dirty="0" err="1">
                <a:highlight>
                  <a:srgbClr val="000000"/>
                </a:highlight>
                <a:latin typeface="Agency FB" panose="020B0503020202020204" pitchFamily="34" charset="0"/>
              </a:rPr>
              <a:t>atrair</a:t>
            </a:r>
            <a:r>
              <a:rPr sz="4400" dirty="0">
                <a:highlight>
                  <a:srgbClr val="000000"/>
                </a:highlight>
                <a:latin typeface="Agency FB" panose="020B0503020202020204" pitchFamily="34" charset="0"/>
              </a:rPr>
              <a:t> </a:t>
            </a:r>
            <a:r>
              <a:rPr sz="4400" dirty="0" err="1">
                <a:highlight>
                  <a:srgbClr val="000000"/>
                </a:highlight>
                <a:latin typeface="Agency FB" panose="020B0503020202020204" pitchFamily="34" charset="0"/>
              </a:rPr>
              <a:t>clientes</a:t>
            </a:r>
            <a:r>
              <a:rPr sz="4400" dirty="0">
                <a:highlight>
                  <a:srgbClr val="000000"/>
                </a:highlight>
                <a:latin typeface="Agency FB" panose="020B0503020202020204" pitchFamily="34" charset="0"/>
              </a:rPr>
              <a:t> e </a:t>
            </a:r>
            <a:r>
              <a:rPr sz="4400" dirty="0" err="1">
                <a:highlight>
                  <a:srgbClr val="000000"/>
                </a:highlight>
                <a:latin typeface="Agency FB" panose="020B0503020202020204" pitchFamily="34" charset="0"/>
              </a:rPr>
              <a:t>fazer</a:t>
            </a:r>
            <a:r>
              <a:rPr sz="4400" dirty="0">
                <a:highlight>
                  <a:srgbClr val="000000"/>
                </a:highlight>
                <a:latin typeface="Agency FB" panose="020B0503020202020204" pitchFamily="34" charset="0"/>
              </a:rPr>
              <a:t> TED para </a:t>
            </a:r>
            <a:r>
              <a:rPr sz="4400" dirty="0" err="1">
                <a:highlight>
                  <a:srgbClr val="000000"/>
                </a:highlight>
                <a:latin typeface="Agency FB" panose="020B0503020202020204" pitchFamily="34" charset="0"/>
              </a:rPr>
              <a:t>golpistas</a:t>
            </a:r>
            <a:r>
              <a:rPr sz="4400" dirty="0">
                <a:highlight>
                  <a:srgbClr val="000000"/>
                </a:highlight>
                <a:latin typeface="Agency FB" panose="020B0503020202020204" pitchFamily="34" charset="0"/>
              </a:rPr>
              <a:t> </a:t>
            </a:r>
            <a:r>
              <a:rPr sz="4400" dirty="0" err="1">
                <a:highlight>
                  <a:srgbClr val="000000"/>
                </a:highlight>
                <a:latin typeface="Agency FB" panose="020B0503020202020204" pitchFamily="34" charset="0"/>
              </a:rPr>
              <a:t>em</a:t>
            </a:r>
            <a:r>
              <a:rPr sz="4400" dirty="0">
                <a:highlight>
                  <a:srgbClr val="000000"/>
                </a:highlight>
                <a:latin typeface="Agency FB" panose="020B0503020202020204" pitchFamily="34" charset="0"/>
              </a:rPr>
              <a:t> </a:t>
            </a:r>
            <a:r>
              <a:rPr sz="4400" dirty="0" err="1">
                <a:highlight>
                  <a:srgbClr val="000000"/>
                </a:highlight>
                <a:latin typeface="Agency FB" panose="020B0503020202020204" pitchFamily="34" charset="0"/>
              </a:rPr>
              <a:t>contas</a:t>
            </a:r>
            <a:r>
              <a:rPr sz="4400" dirty="0">
                <a:highlight>
                  <a:srgbClr val="000000"/>
                </a:highlight>
                <a:latin typeface="Agency FB" panose="020B0503020202020204" pitchFamily="34" charset="0"/>
              </a:rPr>
              <a:t> '</a:t>
            </a:r>
            <a:r>
              <a:rPr sz="4400" dirty="0" err="1">
                <a:highlight>
                  <a:srgbClr val="000000"/>
                </a:highlight>
                <a:latin typeface="Agency FB" panose="020B0503020202020204" pitchFamily="34" charset="0"/>
              </a:rPr>
              <a:t>laranjas</a:t>
            </a:r>
            <a:r>
              <a:rPr sz="4400" dirty="0">
                <a:highlight>
                  <a:srgbClr val="000000"/>
                </a:highlight>
                <a:latin typeface="Agency FB" panose="020B0503020202020204" pitchFamily="34" charset="0"/>
              </a:rPr>
              <a:t>'.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agem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60000" y="360000"/>
            <a:ext cx="6104556" cy="110799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00FFFF"/>
                </a:solidFill>
              </a:defRPr>
            </a:pPr>
            <a:r>
              <a:rPr sz="6600" dirty="0" err="1">
                <a:latin typeface="Agency FB" panose="020B0503020202020204" pitchFamily="34" charset="0"/>
              </a:rPr>
              <a:t>Funcionamento</a:t>
            </a:r>
            <a:r>
              <a:rPr sz="6600" dirty="0">
                <a:latin typeface="Agency FB" panose="020B0503020202020204" pitchFamily="34" charset="0"/>
              </a:rPr>
              <a:t> da IA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705451"/>
            <a:ext cx="11497220" cy="34470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/>
          </a:p>
          <a:p>
            <a:pPr>
              <a:defRPr sz="2000">
                <a:solidFill>
                  <a:srgbClr val="FFFFFF"/>
                </a:solidFill>
              </a:defRPr>
            </a:pPr>
            <a:r>
              <a:rPr sz="4000" dirty="0">
                <a:highlight>
                  <a:srgbClr val="000000"/>
                </a:highlight>
                <a:latin typeface="Agency FB" panose="020B0503020202020204" pitchFamily="34" charset="0"/>
              </a:rPr>
              <a:t>O </a:t>
            </a:r>
            <a:r>
              <a:rPr sz="4000" dirty="0" err="1">
                <a:highlight>
                  <a:srgbClr val="000000"/>
                </a:highlight>
                <a:latin typeface="Agency FB" panose="020B0503020202020204" pitchFamily="34" charset="0"/>
              </a:rPr>
              <a:t>projeto</a:t>
            </a:r>
            <a:r>
              <a:rPr sz="4000" dirty="0">
                <a:highlight>
                  <a:srgbClr val="000000"/>
                </a:highlight>
                <a:latin typeface="Agency FB" panose="020B0503020202020204" pitchFamily="34" charset="0"/>
              </a:rPr>
              <a:t> </a:t>
            </a:r>
            <a:r>
              <a:rPr sz="4000" dirty="0" err="1">
                <a:highlight>
                  <a:srgbClr val="000000"/>
                </a:highlight>
                <a:latin typeface="Agency FB" panose="020B0503020202020204" pitchFamily="34" charset="0"/>
              </a:rPr>
              <a:t>consiste</a:t>
            </a:r>
            <a:r>
              <a:rPr sz="4000" dirty="0">
                <a:highlight>
                  <a:srgbClr val="000000"/>
                </a:highlight>
                <a:latin typeface="Agency FB" panose="020B0503020202020204" pitchFamily="34" charset="0"/>
              </a:rPr>
              <a:t> </a:t>
            </a:r>
            <a:r>
              <a:rPr sz="4000" dirty="0" err="1">
                <a:highlight>
                  <a:srgbClr val="000000"/>
                </a:highlight>
                <a:latin typeface="Agency FB" panose="020B0503020202020204" pitchFamily="34" charset="0"/>
              </a:rPr>
              <a:t>em</a:t>
            </a:r>
            <a:r>
              <a:rPr sz="4000" dirty="0">
                <a:highlight>
                  <a:srgbClr val="000000"/>
                </a:highlight>
                <a:latin typeface="Agency FB" panose="020B0503020202020204" pitchFamily="34" charset="0"/>
              </a:rPr>
              <a:t> </a:t>
            </a:r>
            <a:r>
              <a:rPr sz="4000" dirty="0" err="1">
                <a:highlight>
                  <a:srgbClr val="000000"/>
                </a:highlight>
                <a:latin typeface="Agency FB" panose="020B0503020202020204" pitchFamily="34" charset="0"/>
              </a:rPr>
              <a:t>uma</a:t>
            </a:r>
            <a:r>
              <a:rPr sz="4000" dirty="0">
                <a:highlight>
                  <a:srgbClr val="000000"/>
                </a:highlight>
                <a:latin typeface="Agency FB" panose="020B0503020202020204" pitchFamily="34" charset="0"/>
              </a:rPr>
              <a:t> IA </a:t>
            </a:r>
            <a:r>
              <a:rPr sz="4000" dirty="0" err="1">
                <a:highlight>
                  <a:srgbClr val="000000"/>
                </a:highlight>
                <a:latin typeface="Agency FB" panose="020B0503020202020204" pitchFamily="34" charset="0"/>
              </a:rPr>
              <a:t>desenvolvida</a:t>
            </a:r>
            <a:r>
              <a:rPr sz="4000" dirty="0">
                <a:highlight>
                  <a:srgbClr val="000000"/>
                </a:highlight>
                <a:latin typeface="Agency FB" panose="020B0503020202020204" pitchFamily="34" charset="0"/>
              </a:rPr>
              <a:t> </a:t>
            </a:r>
            <a:r>
              <a:rPr sz="4000" dirty="0" err="1">
                <a:highlight>
                  <a:srgbClr val="000000"/>
                </a:highlight>
                <a:latin typeface="Agency FB" panose="020B0503020202020204" pitchFamily="34" charset="0"/>
              </a:rPr>
              <a:t>em</a:t>
            </a:r>
            <a:r>
              <a:rPr sz="4000" dirty="0">
                <a:highlight>
                  <a:srgbClr val="000000"/>
                </a:highlight>
                <a:latin typeface="Agency FB" panose="020B0503020202020204" pitchFamily="34" charset="0"/>
              </a:rPr>
              <a:t> Python com a API do Gemini. Ela </a:t>
            </a:r>
            <a:r>
              <a:rPr sz="4000" dirty="0" err="1">
                <a:highlight>
                  <a:srgbClr val="000000"/>
                </a:highlight>
                <a:latin typeface="Agency FB" panose="020B0503020202020204" pitchFamily="34" charset="0"/>
              </a:rPr>
              <a:t>analisa</a:t>
            </a:r>
            <a:r>
              <a:rPr sz="4000" dirty="0">
                <a:highlight>
                  <a:srgbClr val="000000"/>
                </a:highlight>
                <a:latin typeface="Agency FB" panose="020B0503020202020204" pitchFamily="34" charset="0"/>
              </a:rPr>
              <a:t> e-mails e </a:t>
            </a:r>
            <a:r>
              <a:rPr sz="4000" dirty="0" err="1">
                <a:highlight>
                  <a:srgbClr val="000000"/>
                </a:highlight>
                <a:latin typeface="Agency FB" panose="020B0503020202020204" pitchFamily="34" charset="0"/>
              </a:rPr>
              <a:t>retorna</a:t>
            </a:r>
            <a:r>
              <a:rPr sz="4000" dirty="0">
                <a:highlight>
                  <a:srgbClr val="000000"/>
                </a:highlight>
                <a:latin typeface="Agency FB" panose="020B0503020202020204" pitchFamily="34" charset="0"/>
              </a:rPr>
              <a:t> a </a:t>
            </a:r>
            <a:r>
              <a:rPr sz="4000" dirty="0" err="1">
                <a:highlight>
                  <a:srgbClr val="000000"/>
                </a:highlight>
                <a:latin typeface="Agency FB" panose="020B0503020202020204" pitchFamily="34" charset="0"/>
              </a:rPr>
              <a:t>probabilidade</a:t>
            </a:r>
            <a:r>
              <a:rPr sz="4000" dirty="0">
                <a:highlight>
                  <a:srgbClr val="000000"/>
                </a:highlight>
                <a:latin typeface="Agency FB" panose="020B0503020202020204" pitchFamily="34" charset="0"/>
              </a:rPr>
              <a:t> de </a:t>
            </a:r>
            <a:r>
              <a:rPr sz="4000" dirty="0" err="1">
                <a:highlight>
                  <a:srgbClr val="000000"/>
                </a:highlight>
                <a:latin typeface="Agency FB" panose="020B0503020202020204" pitchFamily="34" charset="0"/>
              </a:rPr>
              <a:t>serem</a:t>
            </a:r>
            <a:r>
              <a:rPr sz="4000" dirty="0">
                <a:highlight>
                  <a:srgbClr val="000000"/>
                </a:highlight>
                <a:latin typeface="Agency FB" panose="020B0503020202020204" pitchFamily="34" charset="0"/>
              </a:rPr>
              <a:t> phishing. O </a:t>
            </a:r>
            <a:r>
              <a:rPr sz="4000" dirty="0" err="1">
                <a:highlight>
                  <a:srgbClr val="000000"/>
                </a:highlight>
                <a:latin typeface="Agency FB" panose="020B0503020202020204" pitchFamily="34" charset="0"/>
              </a:rPr>
              <a:t>resultado</a:t>
            </a:r>
            <a:r>
              <a:rPr sz="4000" dirty="0">
                <a:highlight>
                  <a:srgbClr val="000000"/>
                </a:highlight>
                <a:latin typeface="Agency FB" panose="020B0503020202020204" pitchFamily="34" charset="0"/>
              </a:rPr>
              <a:t> é </a:t>
            </a:r>
            <a:r>
              <a:rPr sz="4000" dirty="0" err="1">
                <a:highlight>
                  <a:srgbClr val="000000"/>
                </a:highlight>
                <a:latin typeface="Agency FB" panose="020B0503020202020204" pitchFamily="34" charset="0"/>
              </a:rPr>
              <a:t>enviado</a:t>
            </a:r>
            <a:r>
              <a:rPr sz="4000" dirty="0">
                <a:highlight>
                  <a:srgbClr val="000000"/>
                </a:highlight>
                <a:latin typeface="Agency FB" panose="020B0503020202020204" pitchFamily="34" charset="0"/>
              </a:rPr>
              <a:t> </a:t>
            </a:r>
            <a:r>
              <a:rPr sz="4000" dirty="0" err="1">
                <a:highlight>
                  <a:srgbClr val="000000"/>
                </a:highlight>
                <a:latin typeface="Agency FB" panose="020B0503020202020204" pitchFamily="34" charset="0"/>
              </a:rPr>
              <a:t>em</a:t>
            </a:r>
            <a:r>
              <a:rPr sz="4000" dirty="0">
                <a:highlight>
                  <a:srgbClr val="000000"/>
                </a:highlight>
                <a:latin typeface="Agency FB" panose="020B0503020202020204" pitchFamily="34" charset="0"/>
              </a:rPr>
              <a:t> JSON para um </a:t>
            </a:r>
            <a:r>
              <a:rPr sz="4000" dirty="0" err="1">
                <a:highlight>
                  <a:srgbClr val="000000"/>
                </a:highlight>
                <a:latin typeface="Agency FB" panose="020B0503020202020204" pitchFamily="34" charset="0"/>
              </a:rPr>
              <a:t>sistema</a:t>
            </a:r>
            <a:r>
              <a:rPr sz="4000" dirty="0">
                <a:highlight>
                  <a:srgbClr val="000000"/>
                </a:highlight>
                <a:latin typeface="Agency FB" panose="020B0503020202020204" pitchFamily="34" charset="0"/>
              </a:rPr>
              <a:t> Java que </a:t>
            </a:r>
            <a:r>
              <a:rPr sz="4000" dirty="0" err="1">
                <a:highlight>
                  <a:srgbClr val="000000"/>
                </a:highlight>
                <a:latin typeface="Agency FB" panose="020B0503020202020204" pitchFamily="34" charset="0"/>
              </a:rPr>
              <a:t>alimenta</a:t>
            </a:r>
            <a:r>
              <a:rPr sz="4000" dirty="0">
                <a:highlight>
                  <a:srgbClr val="000000"/>
                </a:highlight>
                <a:latin typeface="Agency FB" panose="020B0503020202020204" pitchFamily="34" charset="0"/>
              </a:rPr>
              <a:t> um banco de dados MySQL. Toda </a:t>
            </a:r>
            <a:r>
              <a:rPr sz="4000" dirty="0" err="1">
                <a:highlight>
                  <a:srgbClr val="000000"/>
                </a:highlight>
                <a:latin typeface="Agency FB" panose="020B0503020202020204" pitchFamily="34" charset="0"/>
              </a:rPr>
              <a:t>integração</a:t>
            </a:r>
            <a:r>
              <a:rPr sz="4000" dirty="0">
                <a:highlight>
                  <a:srgbClr val="000000"/>
                </a:highlight>
                <a:latin typeface="Agency FB" panose="020B0503020202020204" pitchFamily="34" charset="0"/>
              </a:rPr>
              <a:t> é </a:t>
            </a:r>
            <a:r>
              <a:rPr sz="4000" dirty="0" err="1">
                <a:highlight>
                  <a:srgbClr val="000000"/>
                </a:highlight>
                <a:latin typeface="Agency FB" panose="020B0503020202020204" pitchFamily="34" charset="0"/>
              </a:rPr>
              <a:t>feita</a:t>
            </a:r>
            <a:r>
              <a:rPr sz="4000" dirty="0">
                <a:highlight>
                  <a:srgbClr val="000000"/>
                </a:highlight>
                <a:latin typeface="Agency FB" panose="020B0503020202020204" pitchFamily="34" charset="0"/>
              </a:rPr>
              <a:t> com Spring Boot.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agem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60000" y="360000"/>
            <a:ext cx="5391219" cy="110799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00FFFF"/>
                </a:solidFill>
              </a:defRPr>
            </a:pPr>
            <a:r>
              <a:rPr sz="6600" dirty="0" err="1">
                <a:latin typeface="Agency FB" panose="020B0503020202020204" pitchFamily="34" charset="0"/>
              </a:rPr>
              <a:t>Futuras</a:t>
            </a:r>
            <a:r>
              <a:rPr sz="6600" dirty="0">
                <a:latin typeface="Agency FB" panose="020B0503020202020204" pitchFamily="34" charset="0"/>
              </a:rPr>
              <a:t> </a:t>
            </a:r>
            <a:r>
              <a:rPr sz="6600" dirty="0" err="1">
                <a:latin typeface="Agency FB" panose="020B0503020202020204" pitchFamily="34" charset="0"/>
              </a:rPr>
              <a:t>Melhorias</a:t>
            </a:r>
            <a:endParaRPr sz="6600" dirty="0">
              <a:latin typeface="Agency FB" panose="020B0503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60000" y="2173331"/>
            <a:ext cx="11572170" cy="2215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/>
          </a:p>
          <a:p>
            <a:pPr>
              <a:defRPr sz="2000">
                <a:solidFill>
                  <a:srgbClr val="FFFFFF"/>
                </a:solidFill>
              </a:defRPr>
            </a:pPr>
            <a:r>
              <a:rPr sz="4000" dirty="0">
                <a:highlight>
                  <a:srgbClr val="000000"/>
                </a:highlight>
                <a:latin typeface="Agency FB" panose="020B0503020202020204" pitchFamily="34" charset="0"/>
              </a:rPr>
              <a:t>O </a:t>
            </a:r>
            <a:r>
              <a:rPr sz="4000" dirty="0" err="1">
                <a:highlight>
                  <a:srgbClr val="000000"/>
                </a:highlight>
                <a:latin typeface="Agency FB" panose="020B0503020202020204" pitchFamily="34" charset="0"/>
              </a:rPr>
              <a:t>sistema</a:t>
            </a:r>
            <a:r>
              <a:rPr sz="4000" dirty="0">
                <a:highlight>
                  <a:srgbClr val="000000"/>
                </a:highlight>
                <a:latin typeface="Agency FB" panose="020B0503020202020204" pitchFamily="34" charset="0"/>
              </a:rPr>
              <a:t> </a:t>
            </a:r>
            <a:r>
              <a:rPr sz="4000" dirty="0" err="1">
                <a:highlight>
                  <a:srgbClr val="000000"/>
                </a:highlight>
                <a:latin typeface="Agency FB" panose="020B0503020202020204" pitchFamily="34" charset="0"/>
              </a:rPr>
              <a:t>poderá</a:t>
            </a:r>
            <a:r>
              <a:rPr sz="4000" dirty="0">
                <a:highlight>
                  <a:srgbClr val="000000"/>
                </a:highlight>
                <a:latin typeface="Agency FB" panose="020B0503020202020204" pitchFamily="34" charset="0"/>
              </a:rPr>
              <a:t> ser </a:t>
            </a:r>
            <a:r>
              <a:rPr sz="4000" dirty="0" err="1">
                <a:highlight>
                  <a:srgbClr val="000000"/>
                </a:highlight>
                <a:latin typeface="Agency FB" panose="020B0503020202020204" pitchFamily="34" charset="0"/>
              </a:rPr>
              <a:t>aprimorado</a:t>
            </a:r>
            <a:r>
              <a:rPr sz="4000" dirty="0">
                <a:highlight>
                  <a:srgbClr val="000000"/>
                </a:highlight>
                <a:latin typeface="Agency FB" panose="020B0503020202020204" pitchFamily="34" charset="0"/>
              </a:rPr>
              <a:t> com </a:t>
            </a:r>
            <a:r>
              <a:rPr sz="4000" dirty="0" err="1">
                <a:highlight>
                  <a:srgbClr val="000000"/>
                </a:highlight>
                <a:latin typeface="Agency FB" panose="020B0503020202020204" pitchFamily="34" charset="0"/>
              </a:rPr>
              <a:t>técnicas</a:t>
            </a:r>
            <a:r>
              <a:rPr sz="4000" dirty="0">
                <a:highlight>
                  <a:srgbClr val="000000"/>
                </a:highlight>
                <a:latin typeface="Agency FB" panose="020B0503020202020204" pitchFamily="34" charset="0"/>
              </a:rPr>
              <a:t> de machine learning </a:t>
            </a:r>
            <a:r>
              <a:rPr sz="4000" dirty="0" err="1">
                <a:highlight>
                  <a:srgbClr val="000000"/>
                </a:highlight>
                <a:latin typeface="Agency FB" panose="020B0503020202020204" pitchFamily="34" charset="0"/>
              </a:rPr>
              <a:t>supervisionado</a:t>
            </a:r>
            <a:r>
              <a:rPr sz="4000" dirty="0">
                <a:highlight>
                  <a:srgbClr val="000000"/>
                </a:highlight>
                <a:latin typeface="Agency FB" panose="020B0503020202020204" pitchFamily="34" charset="0"/>
              </a:rPr>
              <a:t>, para ser </a:t>
            </a:r>
            <a:r>
              <a:rPr sz="4000" dirty="0" err="1">
                <a:highlight>
                  <a:srgbClr val="000000"/>
                </a:highlight>
                <a:latin typeface="Agency FB" panose="020B0503020202020204" pitchFamily="34" charset="0"/>
              </a:rPr>
              <a:t>integrado</a:t>
            </a:r>
            <a:r>
              <a:rPr sz="4000" dirty="0">
                <a:highlight>
                  <a:srgbClr val="000000"/>
                </a:highlight>
                <a:latin typeface="Agency FB" panose="020B0503020202020204" pitchFamily="34" charset="0"/>
              </a:rPr>
              <a:t> a um time de </a:t>
            </a:r>
            <a:r>
              <a:rPr sz="4000" dirty="0" err="1">
                <a:highlight>
                  <a:srgbClr val="000000"/>
                </a:highlight>
                <a:latin typeface="Agency FB" panose="020B0503020202020204" pitchFamily="34" charset="0"/>
              </a:rPr>
              <a:t>analíticos</a:t>
            </a:r>
            <a:r>
              <a:rPr sz="4000" dirty="0">
                <a:highlight>
                  <a:srgbClr val="000000"/>
                </a:highlight>
                <a:latin typeface="Agency FB" panose="020B0503020202020204" pitchFamily="34" charset="0"/>
              </a:rPr>
              <a:t> e </a:t>
            </a:r>
            <a:r>
              <a:rPr sz="4000" dirty="0" err="1">
                <a:highlight>
                  <a:srgbClr val="000000"/>
                </a:highlight>
                <a:latin typeface="Agency FB" panose="020B0503020202020204" pitchFamily="34" charset="0"/>
              </a:rPr>
              <a:t>utilizado</a:t>
            </a:r>
            <a:r>
              <a:rPr sz="4000" dirty="0">
                <a:highlight>
                  <a:srgbClr val="000000"/>
                </a:highlight>
                <a:latin typeface="Agency FB" panose="020B0503020202020204" pitchFamily="34" charset="0"/>
              </a:rPr>
              <a:t> </a:t>
            </a:r>
            <a:r>
              <a:rPr sz="4000" dirty="0" err="1">
                <a:highlight>
                  <a:srgbClr val="000000"/>
                </a:highlight>
                <a:latin typeface="Agency FB" panose="020B0503020202020204" pitchFamily="34" charset="0"/>
              </a:rPr>
              <a:t>em</a:t>
            </a:r>
            <a:r>
              <a:rPr sz="4000" dirty="0">
                <a:highlight>
                  <a:srgbClr val="000000"/>
                </a:highlight>
                <a:latin typeface="Agency FB" panose="020B0503020202020204" pitchFamily="34" charset="0"/>
              </a:rPr>
              <a:t> </a:t>
            </a:r>
            <a:r>
              <a:rPr sz="4000" dirty="0" err="1">
                <a:highlight>
                  <a:srgbClr val="000000"/>
                </a:highlight>
                <a:latin typeface="Agency FB" panose="020B0503020202020204" pitchFamily="34" charset="0"/>
              </a:rPr>
              <a:t>análises</a:t>
            </a:r>
            <a:r>
              <a:rPr sz="4000" dirty="0">
                <a:highlight>
                  <a:srgbClr val="000000"/>
                </a:highlight>
                <a:latin typeface="Agency FB" panose="020B0503020202020204" pitchFamily="34" charset="0"/>
              </a:rPr>
              <a:t> </a:t>
            </a:r>
            <a:r>
              <a:rPr sz="4000" dirty="0" err="1">
                <a:highlight>
                  <a:srgbClr val="000000"/>
                </a:highlight>
                <a:latin typeface="Agency FB" panose="020B0503020202020204" pitchFamily="34" charset="0"/>
              </a:rPr>
              <a:t>preditivas</a:t>
            </a:r>
            <a:r>
              <a:rPr sz="4000" dirty="0">
                <a:highlight>
                  <a:srgbClr val="000000"/>
                </a:highlight>
                <a:latin typeface="Agency FB" panose="020B0503020202020204" pitchFamily="34" charset="0"/>
              </a:rPr>
              <a:t> </a:t>
            </a:r>
            <a:r>
              <a:rPr sz="4000" dirty="0" err="1">
                <a:highlight>
                  <a:srgbClr val="000000"/>
                </a:highlight>
                <a:latin typeface="Agency FB" panose="020B0503020202020204" pitchFamily="34" charset="0"/>
              </a:rPr>
              <a:t>futuras</a:t>
            </a:r>
            <a:r>
              <a:rPr sz="4000" dirty="0">
                <a:highlight>
                  <a:srgbClr val="000000"/>
                </a:highlight>
                <a:latin typeface="Agency FB" panose="020B0503020202020204" pitchFamily="34" charset="0"/>
              </a:rPr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158</Words>
  <Application>Microsoft Office PowerPoint</Application>
  <PresentationFormat>Personalizar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Agency FB</vt:lpstr>
      <vt:lpstr>Arial</vt:lpstr>
      <vt:lpstr>Calibri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Ana Paula Gennari de Miranda - 12523210302</cp:lastModifiedBy>
  <cp:revision>3</cp:revision>
  <dcterms:created xsi:type="dcterms:W3CDTF">2013-01-27T09:14:16Z</dcterms:created>
  <dcterms:modified xsi:type="dcterms:W3CDTF">2025-06-13T21:29:47Z</dcterms:modified>
  <cp:category/>
</cp:coreProperties>
</file>