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0" r:id="rId4"/>
    <p:sldId id="261" r:id="rId5"/>
    <p:sldId id="262" r:id="rId6"/>
    <p:sldId id="263" r:id="rId7"/>
    <p:sldId id="264" r:id="rId8"/>
    <p:sldId id="265" r:id="rId9"/>
    <p:sldId id="266" r:id="rId10"/>
    <p:sldId id="270" r:id="rId11"/>
    <p:sldId id="271" r:id="rId12"/>
    <p:sldId id="272" r:id="rId13"/>
    <p:sldId id="273" r:id="rId14"/>
    <p:sldId id="274" r:id="rId15"/>
    <p:sldId id="275" r:id="rId16"/>
    <p:sldId id="276" r:id="rId17"/>
    <p:sldId id="277" r:id="rId18"/>
    <p:sldId id="258" r:id="rId19"/>
    <p:sldId id="278" r:id="rId20"/>
    <p:sldId id="279" r:id="rId21"/>
    <p:sldId id="280" r:id="rId22"/>
    <p:sldId id="281" r:id="rId23"/>
    <p:sldId id="282" r:id="rId24"/>
    <p:sldId id="283" r:id="rId25"/>
    <p:sldId id="284" r:id="rId26"/>
    <p:sldId id="259" r:id="rId27"/>
    <p:sldId id="285"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7" autoAdjust="0"/>
    <p:restoredTop sz="59649" autoAdjust="0"/>
  </p:normalViewPr>
  <p:slideViewPr>
    <p:cSldViewPr snapToGrid="0">
      <p:cViewPr varScale="1">
        <p:scale>
          <a:sx n="53" d="100"/>
          <a:sy n="53" d="100"/>
        </p:scale>
        <p:origin x="42" y="78"/>
      </p:cViewPr>
      <p:guideLst/>
    </p:cSldViewPr>
  </p:slideViewPr>
  <p:notesTextViewPr>
    <p:cViewPr>
      <p:scale>
        <a:sx n="1" d="1"/>
        <a:sy n="1" d="1"/>
      </p:scale>
      <p:origin x="0" y="-13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44F53-9C13-42EA-A20E-938D24D0BEF7}" type="datetimeFigureOut">
              <a:rPr lang="en-US" smtClean="0"/>
              <a:t>12/14/2012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7D835-4941-4383-B2FD-378BA31C778F}" type="slidenum">
              <a:rPr lang="en-US" smtClean="0"/>
              <a:t>‹#›</a:t>
            </a:fld>
            <a:endParaRPr lang="en-US"/>
          </a:p>
        </p:txBody>
      </p:sp>
    </p:spTree>
    <p:extLst>
      <p:ext uri="{BB962C8B-B14F-4D97-AF65-F5344CB8AC3E}">
        <p14:creationId xmlns:p14="http://schemas.microsoft.com/office/powerpoint/2010/main" val="373612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Login</a:t>
            </a:r>
          </a:p>
          <a:p>
            <a:endParaRPr lang="en-US" dirty="0" smtClean="0"/>
          </a:p>
          <a:p>
            <a:r>
              <a:rPr lang="en-US" dirty="0" smtClean="0"/>
              <a:t>Description: Allows</a:t>
            </a:r>
            <a:r>
              <a:rPr lang="en-US" baseline="0" dirty="0" smtClean="0"/>
              <a:t> user to specify a user to login</a:t>
            </a:r>
          </a:p>
          <a:p>
            <a:endParaRPr lang="en-US" dirty="0" smtClean="0"/>
          </a:p>
          <a:p>
            <a:r>
              <a:rPr lang="en-US" dirty="0" smtClean="0"/>
              <a:t>Actors and Interfaces: Micro Worker , MicroEmployer,</a:t>
            </a:r>
            <a:r>
              <a:rPr lang="en-US" baseline="0" dirty="0" smtClean="0"/>
              <a:t> Admin </a:t>
            </a:r>
            <a:r>
              <a:rPr lang="en-US" dirty="0" smtClean="0"/>
              <a:t>[Actor]</a:t>
            </a:r>
          </a:p>
          <a:p>
            <a:endParaRPr lang="en-US" dirty="0" smtClean="0"/>
          </a:p>
          <a:p>
            <a:r>
              <a:rPr lang="en-US" dirty="0" smtClean="0"/>
              <a:t>Initial status and Preconditions: The user has already</a:t>
            </a:r>
            <a:r>
              <a:rPr lang="en-US" baseline="0" dirty="0" smtClean="0"/>
              <a:t> registered</a:t>
            </a:r>
          </a:p>
          <a:p>
            <a:endParaRPr lang="en-US" dirty="0" smtClean="0"/>
          </a:p>
          <a:p>
            <a:r>
              <a:rPr lang="en-US" dirty="0" smtClean="0"/>
              <a:t>Basic Flow:</a:t>
            </a:r>
          </a:p>
          <a:p>
            <a:r>
              <a:rPr lang="en-US" dirty="0" smtClean="0"/>
              <a:t>Step 1:</a:t>
            </a:r>
            <a:r>
              <a:rPr lang="en-US" baseline="0" dirty="0" smtClean="0"/>
              <a:t> </a:t>
            </a:r>
          </a:p>
          <a:p>
            <a:r>
              <a:rPr lang="en-US" baseline="0" dirty="0" smtClean="0"/>
              <a:t>-User enters their username</a:t>
            </a:r>
          </a:p>
          <a:p>
            <a:r>
              <a:rPr lang="en-US" dirty="0" smtClean="0"/>
              <a:t>Step 2</a:t>
            </a:r>
          </a:p>
          <a:p>
            <a:r>
              <a:rPr lang="en-US" dirty="0" smtClean="0"/>
              <a:t>-User</a:t>
            </a:r>
            <a:r>
              <a:rPr lang="en-US" baseline="0" dirty="0" smtClean="0"/>
              <a:t> enters their password/ 8 digit pin</a:t>
            </a:r>
          </a:p>
          <a:p>
            <a:r>
              <a:rPr lang="en-US" baseline="0" dirty="0" smtClean="0"/>
              <a:t>Step 3</a:t>
            </a:r>
          </a:p>
          <a:p>
            <a:r>
              <a:rPr lang="en-US" dirty="0" smtClean="0"/>
              <a:t>-User presses “Login” and</a:t>
            </a:r>
            <a:r>
              <a:rPr lang="en-US" baseline="0" dirty="0" smtClean="0"/>
              <a:t> the data is sent to the AccountManager for verification </a:t>
            </a:r>
            <a:endParaRPr lang="en-US" dirty="0" smtClean="0"/>
          </a:p>
          <a:p>
            <a:endParaRPr lang="en-US" dirty="0" smtClean="0"/>
          </a:p>
          <a:p>
            <a:r>
              <a:rPr lang="en-US" dirty="0" smtClean="0"/>
              <a:t>Post Condition:</a:t>
            </a:r>
          </a:p>
          <a:p>
            <a:r>
              <a:rPr lang="en-US" dirty="0" smtClean="0"/>
              <a:t>-Logged into the system</a:t>
            </a:r>
          </a:p>
          <a:p>
            <a:endParaRPr lang="en-US" dirty="0" smtClean="0"/>
          </a:p>
          <a:p>
            <a:r>
              <a:rPr lang="en-US" dirty="0" smtClean="0"/>
              <a:t>Alternative Flow: </a:t>
            </a:r>
          </a:p>
          <a:p>
            <a:r>
              <a:rPr lang="en-US" dirty="0" smtClean="0"/>
              <a:t>-The user needs to register/create an account</a:t>
            </a:r>
          </a:p>
          <a:p>
            <a:r>
              <a:rPr lang="en-US" dirty="0" smtClean="0"/>
              <a:t>-The user</a:t>
            </a:r>
            <a:r>
              <a:rPr lang="en-US" baseline="0" dirty="0" smtClean="0"/>
              <a:t> forgot username or password</a:t>
            </a:r>
          </a:p>
          <a:p>
            <a:endParaRPr lang="en-US" baseline="0" dirty="0" smtClean="0"/>
          </a:p>
          <a:p>
            <a:r>
              <a:rPr lang="en-US" baseline="0" dirty="0" smtClean="0"/>
              <a:t>------------------------------------------------------------------------</a:t>
            </a:r>
          </a:p>
          <a:p>
            <a:endParaRPr lang="en-US" baseline="0" dirty="0" smtClean="0"/>
          </a:p>
          <a:p>
            <a:r>
              <a:rPr lang="en-US" dirty="0" smtClean="0"/>
              <a:t>Title: Registration</a:t>
            </a:r>
          </a:p>
          <a:p>
            <a:endParaRPr lang="en-US" dirty="0" smtClean="0"/>
          </a:p>
          <a:p>
            <a:r>
              <a:rPr lang="en-US" dirty="0" smtClean="0"/>
              <a:t>Description: Allows</a:t>
            </a:r>
            <a:r>
              <a:rPr lang="en-US" baseline="0" dirty="0" smtClean="0"/>
              <a:t> new users to register their information and create an account</a:t>
            </a:r>
          </a:p>
          <a:p>
            <a:endParaRPr lang="en-US" dirty="0" smtClean="0"/>
          </a:p>
          <a:p>
            <a:r>
              <a:rPr lang="en-US" dirty="0" smtClean="0"/>
              <a:t>Actors and Interfaces: Micro Worker , MicroEmployer</a:t>
            </a:r>
            <a:r>
              <a:rPr lang="en-US" baseline="0" dirty="0" smtClean="0"/>
              <a:t> </a:t>
            </a:r>
            <a:r>
              <a:rPr lang="en-US" dirty="0" smtClean="0"/>
              <a:t>[Actor]</a:t>
            </a:r>
          </a:p>
          <a:p>
            <a:endParaRPr lang="en-US" dirty="0" smtClean="0"/>
          </a:p>
          <a:p>
            <a:r>
              <a:rPr lang="en-US" dirty="0" smtClean="0"/>
              <a:t>Initial status and Preconditions: They access the service through</a:t>
            </a:r>
            <a:r>
              <a:rPr lang="en-US" baseline="0" dirty="0" smtClean="0"/>
              <a:t> the phone interface or web interface</a:t>
            </a:r>
          </a:p>
          <a:p>
            <a:endParaRPr lang="en-US" dirty="0" smtClean="0"/>
          </a:p>
          <a:p>
            <a:r>
              <a:rPr lang="en-US" dirty="0" smtClean="0"/>
              <a:t>Basic Flow:</a:t>
            </a:r>
          </a:p>
          <a:p>
            <a:r>
              <a:rPr lang="en-US" dirty="0" smtClean="0"/>
              <a:t>Step 1:</a:t>
            </a:r>
            <a:r>
              <a:rPr lang="en-US" baseline="0" dirty="0" smtClean="0"/>
              <a:t> </a:t>
            </a:r>
          </a:p>
          <a:p>
            <a:r>
              <a:rPr lang="en-US" baseline="0" dirty="0" smtClean="0"/>
              <a:t>-Create/Update an instance of an Account and assign a UUID</a:t>
            </a:r>
          </a:p>
          <a:p>
            <a:r>
              <a:rPr lang="en-US" baseline="0" dirty="0" smtClean="0"/>
              <a:t>-Enter username, password, name, address, payment method, email, mobile phone number</a:t>
            </a:r>
          </a:p>
          <a:p>
            <a:r>
              <a:rPr lang="en-US" dirty="0" smtClean="0"/>
              <a:t>Step 2:</a:t>
            </a:r>
          </a:p>
          <a:p>
            <a:r>
              <a:rPr lang="en-US" dirty="0" smtClean="0"/>
              <a:t>-Enter/Update</a:t>
            </a:r>
            <a:r>
              <a:rPr lang="en-US" baseline="0" dirty="0" smtClean="0"/>
              <a:t> preferred role</a:t>
            </a:r>
            <a:endParaRPr lang="en-US" dirty="0" smtClean="0"/>
          </a:p>
          <a:p>
            <a:r>
              <a:rPr lang="en-US" dirty="0" smtClean="0"/>
              <a:t>Step</a:t>
            </a:r>
            <a:r>
              <a:rPr lang="en-US" baseline="0" dirty="0" smtClean="0"/>
              <a:t> 3:</a:t>
            </a:r>
          </a:p>
          <a:p>
            <a:r>
              <a:rPr lang="en-US" baseline="0" dirty="0" smtClean="0"/>
              <a:t>-</a:t>
            </a:r>
            <a:r>
              <a:rPr lang="en-US" dirty="0" smtClean="0"/>
              <a:t>Accept Terms and conditions</a:t>
            </a:r>
          </a:p>
          <a:p>
            <a:r>
              <a:rPr lang="en-US" dirty="0" smtClean="0"/>
              <a:t>Step 4:</a:t>
            </a:r>
          </a:p>
          <a:p>
            <a:r>
              <a:rPr lang="en-US" dirty="0" smtClean="0"/>
              <a:t>-Press “Finish” and</a:t>
            </a:r>
            <a:r>
              <a:rPr lang="en-US" baseline="0" dirty="0" smtClean="0"/>
              <a:t> the data is sent to the AccountManager and the account is created</a:t>
            </a:r>
          </a:p>
          <a:p>
            <a:r>
              <a:rPr lang="en-US" baseline="0" dirty="0" smtClean="0"/>
              <a:t>Step 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dirty="0" smtClean="0"/>
              <a:t>Press “Continue” and</a:t>
            </a:r>
            <a:r>
              <a:rPr lang="en-US" baseline="0" dirty="0" smtClean="0"/>
              <a:t> the data is sent to the AccountManager, the account is created, then you are redirected to the Edit profile page.</a:t>
            </a:r>
          </a:p>
          <a:p>
            <a:endParaRPr lang="en-US" dirty="0" smtClean="0"/>
          </a:p>
          <a:p>
            <a:endParaRPr lang="en-US" dirty="0" smtClean="0"/>
          </a:p>
          <a:p>
            <a:r>
              <a:rPr lang="en-US" dirty="0" smtClean="0"/>
              <a:t>Post Condition:</a:t>
            </a:r>
          </a:p>
          <a:p>
            <a:r>
              <a:rPr lang="en-US" dirty="0" smtClean="0"/>
              <a:t>-Logged into the system with a new account</a:t>
            </a:r>
          </a:p>
          <a:p>
            <a:endParaRPr lang="en-US" dirty="0" smtClean="0"/>
          </a:p>
          <a:p>
            <a:r>
              <a:rPr lang="en-US" dirty="0" smtClean="0"/>
              <a:t>Alternative Flow: </a:t>
            </a:r>
          </a:p>
          <a:p>
            <a:r>
              <a:rPr lang="en-US" dirty="0" smtClean="0"/>
              <a:t>-If the</a:t>
            </a:r>
            <a:r>
              <a:rPr lang="en-US" baseline="0" dirty="0" smtClean="0"/>
              <a:t> user does not accept the terms and conditions and the account creation is aborted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user clicks cancel the account creation is aborted</a:t>
            </a:r>
          </a:p>
          <a:p>
            <a:endParaRPr lang="en-US" baseline="0" dirty="0" smtClean="0"/>
          </a:p>
          <a:p>
            <a:r>
              <a:rPr lang="en-US" baseline="0" dirty="0" smtClean="0"/>
              <a:t>------------------------------------------------------------------------</a:t>
            </a:r>
          </a:p>
          <a:p>
            <a:endParaRPr lang="en-US" baseline="0" dirty="0" smtClean="0"/>
          </a:p>
          <a:p>
            <a:r>
              <a:rPr lang="en-US" dirty="0" smtClean="0"/>
              <a:t>Title: Edit Profile</a:t>
            </a:r>
          </a:p>
          <a:p>
            <a:endParaRPr lang="en-US" dirty="0" smtClean="0"/>
          </a:p>
          <a:p>
            <a:r>
              <a:rPr lang="en-US" dirty="0" smtClean="0"/>
              <a:t>Description: Allows</a:t>
            </a:r>
            <a:r>
              <a:rPr lang="en-US" baseline="0" dirty="0" smtClean="0"/>
              <a:t> users to edit their profile information</a:t>
            </a:r>
          </a:p>
          <a:p>
            <a:endParaRPr lang="en-US" dirty="0" smtClean="0"/>
          </a:p>
          <a:p>
            <a:r>
              <a:rPr lang="en-US" dirty="0" smtClean="0"/>
              <a:t>Actors and Interfaces: Micro Worker , MicroEmployer [Actor]</a:t>
            </a:r>
          </a:p>
          <a:p>
            <a:endParaRPr lang="en-US" dirty="0" smtClean="0"/>
          </a:p>
          <a:p>
            <a:r>
              <a:rPr lang="en-US" dirty="0" smtClean="0"/>
              <a:t>Extends:</a:t>
            </a:r>
            <a:r>
              <a:rPr lang="en-US" baseline="0" dirty="0" smtClean="0"/>
              <a:t> CRUD Favorites, CRUD Blacklist, Set Availability</a:t>
            </a:r>
            <a:endParaRPr lang="en-US" dirty="0" smtClean="0"/>
          </a:p>
          <a:p>
            <a:endParaRPr lang="en-US" dirty="0" smtClean="0"/>
          </a:p>
          <a:p>
            <a:r>
              <a:rPr lang="en-US" dirty="0" smtClean="0"/>
              <a:t>Initial status and Preconditions: </a:t>
            </a:r>
          </a:p>
          <a:p>
            <a:r>
              <a:rPr lang="en-US" dirty="0" smtClean="0"/>
              <a:t>The user is </a:t>
            </a:r>
            <a:r>
              <a:rPr lang="en-US" baseline="0" dirty="0" smtClean="0"/>
              <a:t>logged into the system</a:t>
            </a:r>
          </a:p>
          <a:p>
            <a:endParaRPr lang="en-US" dirty="0" smtClean="0"/>
          </a:p>
          <a:p>
            <a:r>
              <a:rPr lang="en-US" dirty="0" smtClean="0"/>
              <a:t>Basic Flow:</a:t>
            </a:r>
          </a:p>
          <a:p>
            <a:r>
              <a:rPr lang="en-US" dirty="0" smtClean="0"/>
              <a:t>Step 0:</a:t>
            </a:r>
          </a:p>
          <a:p>
            <a:r>
              <a:rPr lang="en-US" dirty="0" smtClean="0"/>
              <a:t>Get the account information from the AccountManager</a:t>
            </a:r>
          </a:p>
          <a:p>
            <a:r>
              <a:rPr lang="en-US" dirty="0" smtClean="0"/>
              <a:t>Step 1:</a:t>
            </a:r>
            <a:r>
              <a:rPr lang="en-US" baseline="0" dirty="0" smtClean="0"/>
              <a:t> </a:t>
            </a:r>
          </a:p>
          <a:p>
            <a:r>
              <a:rPr lang="en-US" dirty="0" smtClean="0"/>
              <a:t>The user sets their preferred quality metrics</a:t>
            </a:r>
          </a:p>
          <a:p>
            <a:r>
              <a:rPr lang="en-US" dirty="0" smtClean="0"/>
              <a:t>Step 2:</a:t>
            </a:r>
          </a:p>
          <a:p>
            <a:r>
              <a:rPr lang="en-US" dirty="0" smtClean="0"/>
              <a:t>The user sets their contact preferences</a:t>
            </a:r>
          </a:p>
          <a:p>
            <a:r>
              <a:rPr lang="en-US" dirty="0" smtClean="0"/>
              <a:t>Step 3:</a:t>
            </a:r>
          </a:p>
          <a:p>
            <a:r>
              <a:rPr lang="en-US" dirty="0" smtClean="0"/>
              <a:t>User</a:t>
            </a:r>
            <a:r>
              <a:rPr lang="en-US" baseline="0" dirty="0" smtClean="0"/>
              <a:t> should be able to CRUD their list favorite MicroEmployers [Extended]</a:t>
            </a:r>
          </a:p>
          <a:p>
            <a:r>
              <a:rPr lang="en-US" baseline="0" dirty="0" smtClean="0"/>
              <a:t>Step 4:</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User should be able to CRUD their blacklist [Extended]</a:t>
            </a:r>
          </a:p>
          <a:p>
            <a:r>
              <a:rPr lang="en-US" baseline="0" dirty="0" smtClean="0"/>
              <a:t>Step 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User should be able to View/Update their availability [Extended]</a:t>
            </a:r>
          </a:p>
          <a:p>
            <a:r>
              <a:rPr lang="en-US" baseline="0" dirty="0" smtClean="0"/>
              <a:t>Step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user clicks “Save Profile” </a:t>
            </a:r>
            <a:r>
              <a:rPr lang="en-US" dirty="0" smtClean="0"/>
              <a:t>and</a:t>
            </a:r>
            <a:r>
              <a:rPr lang="en-US" baseline="0" dirty="0" smtClean="0"/>
              <a:t> the data is sent to the AccountManager and their account is updated</a:t>
            </a:r>
          </a:p>
          <a:p>
            <a:endParaRPr lang="en-US" dirty="0" smtClean="0"/>
          </a:p>
          <a:p>
            <a:r>
              <a:rPr lang="en-US" dirty="0" smtClean="0"/>
              <a:t>Post Condition:</a:t>
            </a:r>
          </a:p>
          <a:p>
            <a:r>
              <a:rPr lang="en-US" dirty="0" smtClean="0"/>
              <a:t>-Profile</a:t>
            </a:r>
            <a:r>
              <a:rPr lang="en-US" baseline="0" dirty="0" smtClean="0"/>
              <a:t> has been updated</a:t>
            </a:r>
            <a:endParaRPr lang="en-US" dirty="0" smtClean="0"/>
          </a:p>
          <a:p>
            <a:endParaRPr lang="en-US" dirty="0" smtClean="0"/>
          </a:p>
          <a:p>
            <a:r>
              <a:rPr lang="en-US" dirty="0" smtClean="0"/>
              <a:t>Alternative Flow: </a:t>
            </a:r>
          </a:p>
          <a:p>
            <a:r>
              <a:rPr lang="en-US" dirty="0" smtClean="0"/>
              <a:t>-The update is aborted</a:t>
            </a:r>
            <a:r>
              <a:rPr lang="en-US" baseline="0" dirty="0" smtClean="0"/>
              <a:t> if the user clicks “</a:t>
            </a:r>
            <a:r>
              <a:rPr lang="en-US" dirty="0" smtClean="0"/>
              <a:t>Cancel”</a:t>
            </a:r>
          </a:p>
          <a:p>
            <a:r>
              <a:rPr lang="en-US" baseline="0" dirty="0" smtClean="0"/>
              <a:t>-The profile values are reset to system defaults if the user clicks “Reset to Default”</a:t>
            </a:r>
          </a:p>
          <a:p>
            <a:endParaRPr lang="en-US" baseline="0" dirty="0" smtClean="0"/>
          </a:p>
          <a:p>
            <a:r>
              <a:rPr lang="en-US" baseline="0" dirty="0" smtClean="0"/>
              <a:t>------------------------------------------------------------------------</a:t>
            </a:r>
          </a:p>
          <a:p>
            <a:endParaRPr lang="en-US" baseline="0" dirty="0" smtClean="0"/>
          </a:p>
          <a:p>
            <a:r>
              <a:rPr lang="en-US" dirty="0" smtClean="0"/>
              <a:t>Title: Reset Password or Username</a:t>
            </a:r>
          </a:p>
          <a:p>
            <a:endParaRPr lang="en-US" dirty="0" smtClean="0"/>
          </a:p>
          <a:p>
            <a:r>
              <a:rPr lang="en-US" dirty="0" smtClean="0"/>
              <a:t>Description: Allows</a:t>
            </a:r>
            <a:r>
              <a:rPr lang="en-US" baseline="0" dirty="0" smtClean="0"/>
              <a:t> new users to reset password a lost password or username</a:t>
            </a:r>
          </a:p>
          <a:p>
            <a:endParaRPr lang="en-US" dirty="0" smtClean="0"/>
          </a:p>
          <a:p>
            <a:r>
              <a:rPr lang="en-US" dirty="0" smtClean="0"/>
              <a:t>Actors and Interfaces: Micro Worker , MicroEmployer,</a:t>
            </a:r>
            <a:r>
              <a:rPr lang="en-US" baseline="0" dirty="0" smtClean="0"/>
              <a:t> Admin </a:t>
            </a:r>
            <a:r>
              <a:rPr lang="en-US" dirty="0" smtClean="0"/>
              <a:t>[Actor]</a:t>
            </a:r>
          </a:p>
          <a:p>
            <a:endParaRPr lang="en-US" dirty="0" smtClean="0"/>
          </a:p>
          <a:p>
            <a:r>
              <a:rPr lang="en-US" dirty="0" smtClean="0"/>
              <a:t>Initial status and Preconditions: The user has already</a:t>
            </a:r>
            <a:r>
              <a:rPr lang="en-US" baseline="0" dirty="0" smtClean="0"/>
              <a:t> registered for an account</a:t>
            </a:r>
          </a:p>
          <a:p>
            <a:endParaRPr lang="en-US" dirty="0" smtClean="0"/>
          </a:p>
          <a:p>
            <a:r>
              <a:rPr lang="en-US" dirty="0" smtClean="0"/>
              <a:t>Basic Flow:</a:t>
            </a:r>
          </a:p>
          <a:p>
            <a:r>
              <a:rPr lang="en-US" dirty="0" smtClean="0"/>
              <a:t>Step 1:</a:t>
            </a:r>
            <a:r>
              <a:rPr lang="en-US" baseline="0" dirty="0" smtClean="0"/>
              <a:t> </a:t>
            </a:r>
          </a:p>
          <a:p>
            <a:r>
              <a:rPr lang="en-US" baseline="0" dirty="0" smtClean="0"/>
              <a:t>TBD</a:t>
            </a:r>
            <a:endParaRPr lang="en-US" dirty="0" smtClean="0"/>
          </a:p>
          <a:p>
            <a:endParaRPr lang="en-US" dirty="0" smtClean="0"/>
          </a:p>
          <a:p>
            <a:r>
              <a:rPr lang="en-US" dirty="0" smtClean="0"/>
              <a:t>Post Condition:</a:t>
            </a:r>
          </a:p>
          <a:p>
            <a:r>
              <a:rPr lang="en-US" dirty="0" smtClean="0"/>
              <a:t>-Logged into the system with an</a:t>
            </a:r>
            <a:r>
              <a:rPr lang="en-US" baseline="0" dirty="0" smtClean="0"/>
              <a:t> updated account</a:t>
            </a:r>
            <a:endParaRPr lang="en-US" dirty="0" smtClean="0"/>
          </a:p>
          <a:p>
            <a:endParaRPr lang="en-US" dirty="0" smtClean="0"/>
          </a:p>
          <a:p>
            <a:r>
              <a:rPr lang="en-US" dirty="0" smtClean="0"/>
              <a:t>Alternative Flow: </a:t>
            </a:r>
          </a:p>
          <a:p>
            <a:r>
              <a:rPr lang="en-US" dirty="0" smtClean="0"/>
              <a:t>-User needs to register for a new account</a:t>
            </a:r>
            <a:r>
              <a:rPr lang="en-US" baseline="0" dirty="0" smtClean="0"/>
              <a:t>.</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C357D835-4941-4383-B2FD-378BA31C778F}" type="slidenum">
              <a:rPr lang="en-US" smtClean="0"/>
              <a:t>3</a:t>
            </a:fld>
            <a:endParaRPr lang="en-US"/>
          </a:p>
        </p:txBody>
      </p:sp>
    </p:spTree>
    <p:extLst>
      <p:ext uri="{BB962C8B-B14F-4D97-AF65-F5344CB8AC3E}">
        <p14:creationId xmlns:p14="http://schemas.microsoft.com/office/powerpoint/2010/main" val="230680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Set MicroJob Status</a:t>
            </a:r>
          </a:p>
          <a:p>
            <a:endParaRPr lang="en-US" dirty="0" smtClean="0"/>
          </a:p>
          <a:p>
            <a:r>
              <a:rPr lang="en-US" dirty="0" smtClean="0"/>
              <a:t>Description: The MicroWorker can set the status of one of their current MicroJobs</a:t>
            </a:r>
          </a:p>
          <a:p>
            <a:endParaRPr lang="en-US" dirty="0" smtClean="0"/>
          </a:p>
          <a:p>
            <a:r>
              <a:rPr lang="en-US" dirty="0" smtClean="0"/>
              <a:t>Actors and Interfaces: Micro Worker [Actor]</a:t>
            </a:r>
          </a:p>
          <a:p>
            <a:endParaRPr lang="en-US" dirty="0" smtClean="0"/>
          </a:p>
          <a:p>
            <a:r>
              <a:rPr lang="en-US" dirty="0" smtClean="0"/>
              <a:t>Initial status and Preconditions:</a:t>
            </a:r>
          </a:p>
          <a:p>
            <a:r>
              <a:rPr lang="en-US" dirty="0" smtClean="0"/>
              <a:t>The MicroWorker must be</a:t>
            </a:r>
            <a:r>
              <a:rPr lang="en-US" baseline="0" dirty="0" smtClean="0"/>
              <a:t> linked to that particular MicroJob</a:t>
            </a:r>
          </a:p>
          <a:p>
            <a:r>
              <a:rPr lang="en-US" baseline="0" dirty="0" smtClean="0"/>
              <a:t>The MicroJob status must not be closed</a:t>
            </a:r>
          </a:p>
          <a:p>
            <a:endParaRPr lang="en-US" dirty="0" smtClean="0"/>
          </a:p>
          <a:p>
            <a:r>
              <a:rPr lang="en-US" dirty="0" smtClean="0"/>
              <a:t>Basic Flow:</a:t>
            </a:r>
          </a:p>
          <a:p>
            <a:r>
              <a:rPr lang="en-US" dirty="0" smtClean="0"/>
              <a:t>Step 1</a:t>
            </a:r>
          </a:p>
          <a:p>
            <a:r>
              <a:rPr lang="en-US" dirty="0" smtClean="0"/>
              <a:t>The MicroWorker goes</a:t>
            </a:r>
            <a:r>
              <a:rPr lang="en-US" baseline="0" dirty="0" smtClean="0"/>
              <a:t> to their current MicroJobs and selects a specific bid</a:t>
            </a:r>
            <a:endParaRPr lang="en-US" dirty="0" smtClean="0"/>
          </a:p>
          <a:p>
            <a:r>
              <a:rPr lang="en-US" dirty="0" smtClean="0"/>
              <a:t>Step 2</a:t>
            </a:r>
          </a:p>
          <a:p>
            <a:r>
              <a:rPr lang="en-US" dirty="0" smtClean="0"/>
              <a:t>Once</a:t>
            </a:r>
            <a:r>
              <a:rPr lang="en-US" baseline="0" dirty="0" smtClean="0"/>
              <a:t> the MicroJob is selected the MicroWorker can now update the MicroJob status by selecting the current status from a dropdown menu</a:t>
            </a:r>
          </a:p>
          <a:p>
            <a:r>
              <a:rPr lang="en-US" baseline="0" dirty="0" smtClean="0"/>
              <a:t>Step 3</a:t>
            </a:r>
          </a:p>
          <a:p>
            <a:r>
              <a:rPr lang="en-US" baseline="0" dirty="0" smtClean="0"/>
              <a:t>The MicroWorker clicks “Update Status” and the current status of the MicroJob is updated.</a:t>
            </a:r>
            <a:endParaRPr lang="en-US" dirty="0" smtClean="0"/>
          </a:p>
          <a:p>
            <a:endParaRPr lang="en-US" dirty="0" smtClean="0"/>
          </a:p>
          <a:p>
            <a:r>
              <a:rPr lang="en-US" dirty="0" smtClean="0"/>
              <a:t>Post Condition:</a:t>
            </a:r>
          </a:p>
          <a:p>
            <a:r>
              <a:rPr lang="en-US" dirty="0" smtClean="0"/>
              <a:t>The MicroJob status has been updated</a:t>
            </a:r>
          </a:p>
          <a:p>
            <a:endParaRPr lang="en-US" dirty="0" smtClean="0"/>
          </a:p>
          <a:p>
            <a:r>
              <a:rPr lang="en-US" dirty="0" smtClean="0"/>
              <a:t>Alternative Flow:</a:t>
            </a:r>
          </a:p>
          <a:p>
            <a:r>
              <a:rPr lang="en-US" dirty="0" smtClean="0"/>
              <a:t>-Cancel</a:t>
            </a:r>
            <a:r>
              <a:rPr lang="en-US" baseline="0" dirty="0" smtClean="0"/>
              <a:t> the update</a:t>
            </a:r>
          </a:p>
          <a:p>
            <a:r>
              <a:rPr lang="en-US" baseline="0" dirty="0" smtClean="0"/>
              <a:t>-MicroEmployer closes the MicroJob</a:t>
            </a:r>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12</a:t>
            </a:fld>
            <a:endParaRPr lang="en-US"/>
          </a:p>
        </p:txBody>
      </p:sp>
    </p:spTree>
    <p:extLst>
      <p:ext uri="{BB962C8B-B14F-4D97-AF65-F5344CB8AC3E}">
        <p14:creationId xmlns:p14="http://schemas.microsoft.com/office/powerpoint/2010/main" val="213959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Evaluate MicroEmployer</a:t>
            </a:r>
          </a:p>
          <a:p>
            <a:endParaRPr lang="en-US" dirty="0" smtClean="0"/>
          </a:p>
          <a:p>
            <a:r>
              <a:rPr lang="en-US" dirty="0" smtClean="0"/>
              <a:t>Description: The</a:t>
            </a:r>
            <a:r>
              <a:rPr lang="en-US" baseline="0" dirty="0" smtClean="0"/>
              <a:t> MicroWorker can evaluate the MicroEmployer</a:t>
            </a:r>
          </a:p>
          <a:p>
            <a:endParaRPr lang="en-US" dirty="0" smtClean="0"/>
          </a:p>
          <a:p>
            <a:r>
              <a:rPr lang="en-US" dirty="0" smtClean="0"/>
              <a:t>Actors and Interfaces: Micro Worker [Actor]</a:t>
            </a:r>
          </a:p>
          <a:p>
            <a:endParaRPr lang="en-US" dirty="0" smtClean="0"/>
          </a:p>
          <a:p>
            <a:r>
              <a:rPr lang="en-US" dirty="0" smtClean="0"/>
              <a:t>Initial status and Preconditions:</a:t>
            </a:r>
          </a:p>
          <a:p>
            <a:r>
              <a:rPr lang="en-US" dirty="0" smtClean="0"/>
              <a:t>The MicroWorker</a:t>
            </a:r>
            <a:r>
              <a:rPr lang="en-US" baseline="0" dirty="0" smtClean="0"/>
              <a:t> has just completed a MicroJob for that particular MicroEmployer</a:t>
            </a:r>
            <a:endParaRPr lang="en-US" dirty="0" smtClean="0"/>
          </a:p>
          <a:p>
            <a:endParaRPr lang="en-US" dirty="0" smtClean="0"/>
          </a:p>
          <a:p>
            <a:r>
              <a:rPr lang="en-US" dirty="0" smtClean="0"/>
              <a:t>Basic Flow:</a:t>
            </a:r>
          </a:p>
          <a:p>
            <a:r>
              <a:rPr lang="en-US" dirty="0" smtClean="0"/>
              <a:t>Step 1</a:t>
            </a:r>
          </a:p>
          <a:p>
            <a:r>
              <a:rPr lang="en-US" dirty="0" smtClean="0"/>
              <a:t>The user inmates the close of a MicroJob.</a:t>
            </a:r>
          </a:p>
          <a:p>
            <a:r>
              <a:rPr lang="en-US" dirty="0" smtClean="0"/>
              <a:t>Step 2</a:t>
            </a:r>
          </a:p>
          <a:p>
            <a:r>
              <a:rPr lang="en-US" dirty="0" smtClean="0"/>
              <a:t>The user must complete a evaluation</a:t>
            </a:r>
            <a:r>
              <a:rPr lang="en-US" baseline="0" dirty="0" smtClean="0"/>
              <a:t> for the MicroEmployer.</a:t>
            </a:r>
          </a:p>
          <a:p>
            <a:r>
              <a:rPr lang="en-US" baseline="0" dirty="0" smtClean="0"/>
              <a:t>Step 3</a:t>
            </a:r>
          </a:p>
          <a:p>
            <a:r>
              <a:rPr lang="en-US" baseline="0" dirty="0" smtClean="0"/>
              <a:t>There is a new instance of a Evaluation created and the MicroWorker selects a star grade based on the evaluation questions. </a:t>
            </a:r>
          </a:p>
          <a:p>
            <a:endParaRPr lang="en-US" dirty="0" smtClean="0"/>
          </a:p>
          <a:p>
            <a:r>
              <a:rPr lang="en-US" dirty="0" smtClean="0"/>
              <a:t>Post Condition:</a:t>
            </a:r>
          </a:p>
          <a:p>
            <a:r>
              <a:rPr lang="en-US" dirty="0" smtClean="0"/>
              <a:t>The MicroWorker</a:t>
            </a:r>
            <a:r>
              <a:rPr lang="en-US" baseline="0" dirty="0" smtClean="0"/>
              <a:t> has submitted the </a:t>
            </a:r>
            <a:endParaRPr lang="en-US" dirty="0" smtClean="0"/>
          </a:p>
          <a:p>
            <a:endParaRPr lang="en-US" dirty="0" smtClean="0"/>
          </a:p>
          <a:p>
            <a:r>
              <a:rPr lang="en-US" dirty="0" smtClean="0"/>
              <a:t>Alternative Flow:</a:t>
            </a:r>
          </a:p>
          <a:p>
            <a:r>
              <a:rPr lang="en-US" dirty="0" smtClean="0"/>
              <a:t>N/A</a:t>
            </a:r>
          </a:p>
          <a:p>
            <a:endParaRPr lang="en-US" dirty="0" smtClean="0"/>
          </a:p>
          <a:p>
            <a:r>
              <a:rPr lang="en-US" dirty="0" smtClean="0"/>
              <a:t>Attitude</a:t>
            </a:r>
          </a:p>
          <a:p>
            <a:r>
              <a:rPr lang="en-US" dirty="0" smtClean="0"/>
              <a:t>Timeliness</a:t>
            </a:r>
          </a:p>
          <a:p>
            <a:r>
              <a:rPr lang="en-US" dirty="0" smtClean="0"/>
              <a:t>Product</a:t>
            </a:r>
            <a:r>
              <a:rPr lang="en-US" baseline="0" dirty="0" smtClean="0"/>
              <a:t> Condition</a:t>
            </a:r>
          </a:p>
          <a:p>
            <a:r>
              <a:rPr lang="en-US" baseline="0" dirty="0" smtClean="0"/>
              <a:t>Product Correctness</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13</a:t>
            </a:fld>
            <a:endParaRPr lang="en-US"/>
          </a:p>
        </p:txBody>
      </p:sp>
    </p:spTree>
    <p:extLst>
      <p:ext uri="{BB962C8B-B14F-4D97-AF65-F5344CB8AC3E}">
        <p14:creationId xmlns:p14="http://schemas.microsoft.com/office/powerpoint/2010/main" val="357930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Route and Schedule MicroJobs</a:t>
            </a:r>
          </a:p>
          <a:p>
            <a:r>
              <a:rPr lang="en-US" dirty="0" smtClean="0"/>
              <a:t>Description:</a:t>
            </a:r>
          </a:p>
          <a:p>
            <a:r>
              <a:rPr lang="en-US" dirty="0" smtClean="0"/>
              <a:t>Actors and Interfaces: Micro Worker [Actor]</a:t>
            </a:r>
          </a:p>
          <a:p>
            <a:r>
              <a:rPr lang="en-US" dirty="0" smtClean="0"/>
              <a:t>Initial status and Preconditions:</a:t>
            </a:r>
          </a:p>
          <a:p>
            <a:r>
              <a:rPr lang="en-US" dirty="0" smtClean="0"/>
              <a:t>Basic Flow:</a:t>
            </a:r>
          </a:p>
          <a:p>
            <a:r>
              <a:rPr lang="en-US" dirty="0" smtClean="0"/>
              <a:t>Post Condition:</a:t>
            </a:r>
          </a:p>
          <a:p>
            <a:r>
              <a:rPr lang="en-US" dirty="0" smtClean="0"/>
              <a:t>Alternative Flow:</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14</a:t>
            </a:fld>
            <a:endParaRPr lang="en-US"/>
          </a:p>
        </p:txBody>
      </p:sp>
    </p:spTree>
    <p:extLst>
      <p:ext uri="{BB962C8B-B14F-4D97-AF65-F5344CB8AC3E}">
        <p14:creationId xmlns:p14="http://schemas.microsoft.com/office/powerpoint/2010/main" val="3234717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CRUD favorite MicroEmployer</a:t>
            </a:r>
          </a:p>
          <a:p>
            <a:endParaRPr lang="en-US" dirty="0" smtClean="0"/>
          </a:p>
          <a:p>
            <a:r>
              <a:rPr lang="en-US" dirty="0" smtClean="0"/>
              <a:t>Description: The user is able to add or delete favorite</a:t>
            </a:r>
            <a:r>
              <a:rPr lang="en-US" baseline="0" dirty="0" smtClean="0"/>
              <a:t> MicroEmployers from a list  </a:t>
            </a:r>
          </a:p>
          <a:p>
            <a:r>
              <a:rPr lang="en-US" baseline="0" dirty="0" smtClean="0"/>
              <a:t> </a:t>
            </a:r>
            <a:endParaRPr lang="en-US" dirty="0" smtClean="0"/>
          </a:p>
          <a:p>
            <a:r>
              <a:rPr lang="en-US" dirty="0" smtClean="0"/>
              <a:t>Actors and Interfaces: Micro Worker [Actor]</a:t>
            </a:r>
          </a:p>
          <a:p>
            <a:endParaRPr lang="en-US" dirty="0" smtClean="0"/>
          </a:p>
          <a:p>
            <a:r>
              <a:rPr lang="en-US" dirty="0" smtClean="0"/>
              <a:t>Initial status and Preconditions:</a:t>
            </a:r>
          </a:p>
          <a:p>
            <a:r>
              <a:rPr lang="en-US" dirty="0" smtClean="0"/>
              <a:t>Must</a:t>
            </a:r>
            <a:r>
              <a:rPr lang="en-US" baseline="0" dirty="0" smtClean="0"/>
              <a:t> have at least 1 transaction</a:t>
            </a:r>
          </a:p>
          <a:p>
            <a:endParaRPr lang="en-US" dirty="0" smtClean="0"/>
          </a:p>
          <a:p>
            <a:r>
              <a:rPr lang="en-US" dirty="0" smtClean="0"/>
              <a:t>Basic Flow:</a:t>
            </a:r>
          </a:p>
          <a:p>
            <a:r>
              <a:rPr lang="en-US" dirty="0" smtClean="0"/>
              <a:t>Step 1:</a:t>
            </a:r>
          </a:p>
          <a:p>
            <a:r>
              <a:rPr lang="en-US" dirty="0" smtClean="0"/>
              <a:t>Get list of</a:t>
            </a:r>
            <a:r>
              <a:rPr lang="en-US" baseline="0" dirty="0" smtClean="0"/>
              <a:t> Workers form transaction history that are not blacklisted</a:t>
            </a:r>
            <a:endParaRPr lang="en-US" dirty="0" smtClean="0"/>
          </a:p>
          <a:p>
            <a:r>
              <a:rPr lang="en-US" dirty="0" smtClean="0"/>
              <a:t>Step 2:</a:t>
            </a:r>
          </a:p>
          <a:p>
            <a:r>
              <a:rPr lang="en-US" dirty="0" smtClean="0"/>
              <a:t>Add a person to list from transaction history or immediately after a transaction</a:t>
            </a:r>
          </a:p>
          <a:p>
            <a:endParaRPr lang="en-US" dirty="0" smtClean="0"/>
          </a:p>
          <a:p>
            <a:r>
              <a:rPr lang="en-US" dirty="0" smtClean="0"/>
              <a:t>Step</a:t>
            </a:r>
            <a:r>
              <a:rPr lang="en-US" baseline="0" dirty="0" smtClean="0"/>
              <a:t> 1:</a:t>
            </a:r>
          </a:p>
          <a:p>
            <a:r>
              <a:rPr lang="en-US" baseline="0" dirty="0" smtClean="0"/>
              <a:t>Open Edit profile to view the list</a:t>
            </a:r>
          </a:p>
          <a:p>
            <a:r>
              <a:rPr lang="en-US" baseline="0" dirty="0" smtClean="0"/>
              <a:t>Step 2:</a:t>
            </a:r>
          </a:p>
          <a:p>
            <a:r>
              <a:rPr lang="en-US" baseline="0" dirty="0" smtClean="0"/>
              <a:t>Delete user from list</a:t>
            </a:r>
            <a:endParaRPr lang="en-US" dirty="0" smtClean="0"/>
          </a:p>
          <a:p>
            <a:endParaRPr lang="en-US" dirty="0" smtClean="0"/>
          </a:p>
          <a:p>
            <a:r>
              <a:rPr lang="en-US" dirty="0" smtClean="0"/>
              <a:t>Post Condition:</a:t>
            </a:r>
          </a:p>
          <a:p>
            <a:r>
              <a:rPr lang="en-US" dirty="0" smtClean="0"/>
              <a:t>-The list</a:t>
            </a:r>
            <a:r>
              <a:rPr lang="en-US" baseline="0" dirty="0" smtClean="0"/>
              <a:t> has been altered</a:t>
            </a:r>
            <a:endParaRPr lang="en-US" dirty="0" smtClean="0"/>
          </a:p>
          <a:p>
            <a:endParaRPr lang="en-US" dirty="0" smtClean="0"/>
          </a:p>
          <a:p>
            <a:r>
              <a:rPr lang="en-US" dirty="0" smtClean="0"/>
              <a:t>Alternative Flow:</a:t>
            </a:r>
          </a:p>
          <a:p>
            <a:r>
              <a:rPr lang="en-US" dirty="0" smtClean="0"/>
              <a:t>-cancel</a:t>
            </a:r>
          </a:p>
          <a:p>
            <a:endParaRPr lang="en-US" dirty="0" smtClean="0"/>
          </a:p>
          <a:p>
            <a:r>
              <a:rPr lang="en-US" dirty="0" smtClean="0"/>
              <a:t>Side Effect:</a:t>
            </a:r>
          </a:p>
          <a:p>
            <a:r>
              <a:rPr lang="en-US" dirty="0" smtClean="0"/>
              <a:t>-Once</a:t>
            </a:r>
            <a:r>
              <a:rPr lang="en-US" baseline="0" dirty="0" smtClean="0"/>
              <a:t> you complete a job the user ID of the person that completed that job goes into the Employers favorites list</a:t>
            </a:r>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15</a:t>
            </a:fld>
            <a:endParaRPr lang="en-US"/>
          </a:p>
        </p:txBody>
      </p:sp>
    </p:spTree>
    <p:extLst>
      <p:ext uri="{BB962C8B-B14F-4D97-AF65-F5344CB8AC3E}">
        <p14:creationId xmlns:p14="http://schemas.microsoft.com/office/powerpoint/2010/main" val="1680130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CRUD Availability</a:t>
            </a:r>
          </a:p>
          <a:p>
            <a:endParaRPr lang="en-US" dirty="0" smtClean="0"/>
          </a:p>
          <a:p>
            <a:r>
              <a:rPr lang="en-US" dirty="0" smtClean="0"/>
              <a:t>Description: Allows the user to</a:t>
            </a:r>
            <a:r>
              <a:rPr lang="en-US" baseline="0" dirty="0" smtClean="0"/>
              <a:t> set their availability</a:t>
            </a:r>
          </a:p>
          <a:p>
            <a:endParaRPr lang="en-US" dirty="0" smtClean="0"/>
          </a:p>
          <a:p>
            <a:r>
              <a:rPr lang="en-US" dirty="0" smtClean="0"/>
              <a:t>Actors and Interfaces: Micro Worker [Actor]</a:t>
            </a:r>
          </a:p>
          <a:p>
            <a:endParaRPr lang="en-US" dirty="0" smtClean="0"/>
          </a:p>
          <a:p>
            <a:r>
              <a:rPr lang="en-US" dirty="0" smtClean="0"/>
              <a:t>Initial status and Preconditions: </a:t>
            </a:r>
          </a:p>
          <a:p>
            <a:r>
              <a:rPr lang="en-US" dirty="0" smtClean="0"/>
              <a:t>The user must be logged in</a:t>
            </a:r>
          </a:p>
          <a:p>
            <a:endParaRPr lang="en-US" dirty="0" smtClean="0"/>
          </a:p>
          <a:p>
            <a:r>
              <a:rPr lang="en-US" dirty="0" smtClean="0"/>
              <a:t>Steps:</a:t>
            </a:r>
          </a:p>
          <a:p>
            <a:r>
              <a:rPr lang="en-US" dirty="0" smtClean="0"/>
              <a:t>Step 1:</a:t>
            </a:r>
          </a:p>
          <a:p>
            <a:r>
              <a:rPr lang="en-US" dirty="0" smtClean="0"/>
              <a:t>View the profile</a:t>
            </a:r>
            <a:r>
              <a:rPr lang="en-US" baseline="0" dirty="0" smtClean="0"/>
              <a:t> and current status</a:t>
            </a:r>
          </a:p>
          <a:p>
            <a:r>
              <a:rPr lang="en-US" baseline="0" dirty="0" smtClean="0"/>
              <a:t>Step 2:</a:t>
            </a:r>
          </a:p>
          <a:p>
            <a:r>
              <a:rPr lang="en-US" baseline="0" dirty="0" smtClean="0"/>
              <a:t>Change the availability status</a:t>
            </a:r>
          </a:p>
          <a:p>
            <a:r>
              <a:rPr lang="en-US" baseline="0" dirty="0" smtClean="0"/>
              <a:t>Step 3:</a:t>
            </a:r>
          </a:p>
          <a:p>
            <a:r>
              <a:rPr lang="en-US" baseline="0" dirty="0" smtClean="0"/>
              <a:t>User saves their status(?)</a:t>
            </a:r>
          </a:p>
          <a:p>
            <a:endParaRPr lang="en-US" dirty="0" smtClean="0"/>
          </a:p>
          <a:p>
            <a:r>
              <a:rPr lang="en-US" dirty="0" smtClean="0"/>
              <a:t>Post Condition:</a:t>
            </a:r>
          </a:p>
          <a:p>
            <a:r>
              <a:rPr lang="en-US" dirty="0" smtClean="0"/>
              <a:t>The status has been changed</a:t>
            </a:r>
          </a:p>
          <a:p>
            <a:endParaRPr lang="en-US" dirty="0" smtClean="0"/>
          </a:p>
          <a:p>
            <a:r>
              <a:rPr lang="en-US" dirty="0" smtClean="0"/>
              <a:t>Alternative Flow:</a:t>
            </a:r>
          </a:p>
          <a:p>
            <a:r>
              <a:rPr lang="en-US" dirty="0" smtClean="0"/>
              <a:t>-The user tries to bid and their status is not set to available, it is changed</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16</a:t>
            </a:fld>
            <a:endParaRPr lang="en-US"/>
          </a:p>
        </p:txBody>
      </p:sp>
    </p:spTree>
    <p:extLst>
      <p:ext uri="{BB962C8B-B14F-4D97-AF65-F5344CB8AC3E}">
        <p14:creationId xmlns:p14="http://schemas.microsoft.com/office/powerpoint/2010/main" val="87223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CRUD Blacklist</a:t>
            </a:r>
          </a:p>
          <a:p>
            <a:endParaRPr lang="en-US" dirty="0" smtClean="0"/>
          </a:p>
          <a:p>
            <a:r>
              <a:rPr lang="en-US" dirty="0" smtClean="0"/>
              <a:t>Description: The user is able to add or delete favorite</a:t>
            </a:r>
            <a:r>
              <a:rPr lang="en-US" baseline="0" dirty="0" smtClean="0"/>
              <a:t> MicroEmployers from a list  </a:t>
            </a:r>
          </a:p>
          <a:p>
            <a:r>
              <a:rPr lang="en-US" baseline="0" dirty="0" smtClean="0"/>
              <a:t> </a:t>
            </a:r>
            <a:endParaRPr lang="en-US" dirty="0" smtClean="0"/>
          </a:p>
          <a:p>
            <a:r>
              <a:rPr lang="en-US" dirty="0" smtClean="0"/>
              <a:t>Actors and Interfaces: Micro Worker [Actor]</a:t>
            </a:r>
          </a:p>
          <a:p>
            <a:endParaRPr lang="en-US" dirty="0" smtClean="0"/>
          </a:p>
          <a:p>
            <a:r>
              <a:rPr lang="en-US" dirty="0" smtClean="0"/>
              <a:t>Initial status and Preconditions:</a:t>
            </a:r>
          </a:p>
          <a:p>
            <a:r>
              <a:rPr lang="en-US" dirty="0" smtClean="0"/>
              <a:t>Must</a:t>
            </a:r>
            <a:r>
              <a:rPr lang="en-US" baseline="0" dirty="0" smtClean="0"/>
              <a:t> have at least 1 transaction</a:t>
            </a:r>
          </a:p>
          <a:p>
            <a:endParaRPr lang="en-US" dirty="0" smtClean="0"/>
          </a:p>
          <a:p>
            <a:r>
              <a:rPr lang="en-US" dirty="0" smtClean="0"/>
              <a:t>Basic Flow:</a:t>
            </a:r>
          </a:p>
          <a:p>
            <a:r>
              <a:rPr lang="en-US" dirty="0" smtClean="0"/>
              <a:t>Step 1:</a:t>
            </a:r>
          </a:p>
          <a:p>
            <a:r>
              <a:rPr lang="en-US" dirty="0" smtClean="0"/>
              <a:t>Get list of</a:t>
            </a:r>
            <a:r>
              <a:rPr lang="en-US" baseline="0" dirty="0" smtClean="0"/>
              <a:t> Workers form transaction history that’s</a:t>
            </a:r>
          </a:p>
          <a:p>
            <a:r>
              <a:rPr lang="en-US" dirty="0" smtClean="0"/>
              <a:t>Step 2:</a:t>
            </a:r>
          </a:p>
          <a:p>
            <a:r>
              <a:rPr lang="en-US" dirty="0" smtClean="0"/>
              <a:t>Add a person to list from transaction history or immediately after a transaction</a:t>
            </a:r>
          </a:p>
          <a:p>
            <a:endParaRPr lang="en-US" dirty="0" smtClean="0"/>
          </a:p>
          <a:p>
            <a:r>
              <a:rPr lang="en-US" dirty="0" smtClean="0"/>
              <a:t>Step</a:t>
            </a:r>
            <a:r>
              <a:rPr lang="en-US" baseline="0" dirty="0" smtClean="0"/>
              <a:t> 1:</a:t>
            </a:r>
          </a:p>
          <a:p>
            <a:r>
              <a:rPr lang="en-US" baseline="0" dirty="0" smtClean="0"/>
              <a:t>Open Edit profile to view the list</a:t>
            </a:r>
          </a:p>
          <a:p>
            <a:r>
              <a:rPr lang="en-US" baseline="0" dirty="0" smtClean="0"/>
              <a:t>Step 2:</a:t>
            </a:r>
          </a:p>
          <a:p>
            <a:r>
              <a:rPr lang="en-US" baseline="0" dirty="0" smtClean="0"/>
              <a:t>Delete user from list</a:t>
            </a:r>
            <a:endParaRPr lang="en-US" dirty="0" smtClean="0"/>
          </a:p>
          <a:p>
            <a:endParaRPr lang="en-US" dirty="0" smtClean="0"/>
          </a:p>
          <a:p>
            <a:r>
              <a:rPr lang="en-US" dirty="0" smtClean="0"/>
              <a:t>Post Condition:</a:t>
            </a:r>
          </a:p>
          <a:p>
            <a:r>
              <a:rPr lang="en-US" dirty="0" smtClean="0"/>
              <a:t>-The list</a:t>
            </a:r>
            <a:r>
              <a:rPr lang="en-US" baseline="0" dirty="0" smtClean="0"/>
              <a:t> has been altered</a:t>
            </a:r>
            <a:endParaRPr lang="en-US" dirty="0" smtClean="0"/>
          </a:p>
          <a:p>
            <a:endParaRPr lang="en-US" dirty="0" smtClean="0"/>
          </a:p>
          <a:p>
            <a:r>
              <a:rPr lang="en-US" dirty="0" smtClean="0"/>
              <a:t>Alternative Flow:</a:t>
            </a:r>
          </a:p>
          <a:p>
            <a:r>
              <a:rPr lang="en-US" dirty="0" smtClean="0"/>
              <a:t>-cancel</a:t>
            </a:r>
          </a:p>
          <a:p>
            <a:endParaRPr lang="en-US" dirty="0" smtClean="0"/>
          </a:p>
          <a:p>
            <a:r>
              <a:rPr lang="en-US" dirty="0" smtClean="0"/>
              <a:t>Side Effect:</a:t>
            </a:r>
          </a:p>
          <a:p>
            <a:r>
              <a:rPr lang="en-US" dirty="0" smtClean="0"/>
              <a:t>-Once</a:t>
            </a:r>
            <a:r>
              <a:rPr lang="en-US" baseline="0" dirty="0" smtClean="0"/>
              <a:t> you complete a job the user ID of the person that completed that job goes into the Employers blacklist list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17</a:t>
            </a:fld>
            <a:endParaRPr lang="en-US"/>
          </a:p>
        </p:txBody>
      </p:sp>
    </p:spTree>
    <p:extLst>
      <p:ext uri="{BB962C8B-B14F-4D97-AF65-F5344CB8AC3E}">
        <p14:creationId xmlns:p14="http://schemas.microsoft.com/office/powerpoint/2010/main" val="753838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Slide 3</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19</a:t>
            </a:fld>
            <a:endParaRPr lang="en-US"/>
          </a:p>
        </p:txBody>
      </p:sp>
    </p:spTree>
    <p:extLst>
      <p:ext uri="{BB962C8B-B14F-4D97-AF65-F5344CB8AC3E}">
        <p14:creationId xmlns:p14="http://schemas.microsoft.com/office/powerpoint/2010/main" val="665809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CRUD MicroJob Request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 A MicroEmployer creates a new MicroJob then submits it to the MicroJobManager</a:t>
            </a:r>
          </a:p>
          <a:p>
            <a:endParaRPr lang="en-US" dirty="0" smtClean="0"/>
          </a:p>
          <a:p>
            <a:r>
              <a:rPr lang="en-US" dirty="0" smtClean="0"/>
              <a:t>Actors and Interfaces: Micro Employer [Actor]</a:t>
            </a:r>
          </a:p>
          <a:p>
            <a:endParaRPr lang="en-US" dirty="0" smtClean="0"/>
          </a:p>
          <a:p>
            <a:r>
              <a:rPr lang="en-US" dirty="0" smtClean="0"/>
              <a:t>Initial status and Preconditions:</a:t>
            </a:r>
          </a:p>
          <a:p>
            <a:r>
              <a:rPr lang="en-US" dirty="0" smtClean="0"/>
              <a:t>The user is logged in and is registered</a:t>
            </a:r>
            <a:r>
              <a:rPr lang="en-US" baseline="0" dirty="0" smtClean="0"/>
              <a:t> as a MicroEmployer</a:t>
            </a:r>
            <a:endParaRPr lang="en-US" dirty="0" smtClean="0"/>
          </a:p>
          <a:p>
            <a:endParaRPr lang="en-US" dirty="0" smtClean="0"/>
          </a:p>
          <a:p>
            <a:r>
              <a:rPr lang="en-US" dirty="0" smtClean="0"/>
              <a:t>Basic Flow:</a:t>
            </a:r>
          </a:p>
          <a:p>
            <a:r>
              <a:rPr lang="en-US" dirty="0" smtClean="0"/>
              <a:t>Step 1</a:t>
            </a:r>
          </a:p>
          <a:p>
            <a:r>
              <a:rPr lang="en-US" dirty="0" smtClean="0"/>
              <a:t>The MicroEmployer</a:t>
            </a:r>
            <a:r>
              <a:rPr lang="en-US" baseline="0" dirty="0" smtClean="0"/>
              <a:t> clicks on “Create New Job”. </a:t>
            </a:r>
          </a:p>
          <a:p>
            <a:r>
              <a:rPr lang="en-US" baseline="0" dirty="0" smtClean="0"/>
              <a:t>Step 2</a:t>
            </a:r>
          </a:p>
          <a:p>
            <a:r>
              <a:rPr lang="en-US" baseline="0" dirty="0" smtClean="0"/>
              <a:t>A new Job instance is created</a:t>
            </a:r>
          </a:p>
          <a:p>
            <a:r>
              <a:rPr lang="en-US" baseline="0" dirty="0" smtClean="0"/>
              <a:t>Step 3</a:t>
            </a:r>
          </a:p>
          <a:p>
            <a:r>
              <a:rPr lang="en-US" baseline="0" dirty="0" smtClean="0"/>
              <a:t>A new UUID is assigned as the MicroJobID</a:t>
            </a:r>
            <a:endParaRPr lang="en-US" dirty="0" smtClean="0"/>
          </a:p>
          <a:p>
            <a:r>
              <a:rPr lang="en-US" dirty="0" smtClean="0"/>
              <a:t>Step 4</a:t>
            </a:r>
          </a:p>
          <a:p>
            <a:r>
              <a:rPr lang="en-US" dirty="0" smtClean="0"/>
              <a:t>The current</a:t>
            </a:r>
            <a:r>
              <a:rPr lang="en-US" baseline="0" dirty="0" smtClean="0"/>
              <a:t> users MicroEmployerID is linked to this MicroJob instance</a:t>
            </a:r>
          </a:p>
          <a:p>
            <a:r>
              <a:rPr lang="en-US" baseline="0" dirty="0" smtClean="0"/>
              <a:t>Step 5</a:t>
            </a:r>
          </a:p>
          <a:p>
            <a:r>
              <a:rPr lang="en-US" baseline="0" dirty="0" smtClean="0"/>
              <a:t>The user enters their data </a:t>
            </a:r>
            <a:r>
              <a:rPr lang="en-US" baseline="0" dirty="0" smtClean="0"/>
              <a:t>(</a:t>
            </a:r>
            <a:r>
              <a:rPr lang="en-US" baseline="0" smtClean="0"/>
              <a:t>Delivery Location, Job </a:t>
            </a:r>
            <a:r>
              <a:rPr lang="en-US" baseline="0" dirty="0" smtClean="0"/>
              <a:t>Details, Preferred Completion Time, Maximum Price, Quality Metrics (If they don’t want to use the metrics saved in their profile)</a:t>
            </a:r>
          </a:p>
          <a:p>
            <a:r>
              <a:rPr lang="en-US" baseline="0" dirty="0" smtClean="0"/>
              <a:t>Step 6</a:t>
            </a:r>
          </a:p>
          <a:p>
            <a:r>
              <a:rPr lang="en-US" baseline="0" dirty="0" smtClean="0"/>
              <a:t>The user presses “Create” and all of the values are assigned to their appropriate variables.</a:t>
            </a:r>
          </a:p>
          <a:p>
            <a:r>
              <a:rPr lang="en-US" baseline="0" dirty="0" smtClean="0"/>
              <a:t>Step 7 </a:t>
            </a:r>
          </a:p>
          <a:p>
            <a:r>
              <a:rPr lang="en-US" baseline="0" dirty="0" smtClean="0"/>
              <a:t>The new MicroJob is submitted to the MicroJobManager and the MicroJobManager creates the MicroJob.</a:t>
            </a:r>
            <a:endParaRPr lang="en-US" dirty="0" smtClean="0"/>
          </a:p>
          <a:p>
            <a:endParaRPr lang="en-US" dirty="0" smtClean="0"/>
          </a:p>
          <a:p>
            <a:r>
              <a:rPr lang="en-US" dirty="0" smtClean="0"/>
              <a:t>Post Condition:</a:t>
            </a:r>
          </a:p>
          <a:p>
            <a:r>
              <a:rPr lang="en-US" dirty="0" smtClean="0"/>
              <a:t>A new MicroJob has been created and submitted to the MicroJobManager</a:t>
            </a:r>
          </a:p>
          <a:p>
            <a:endParaRPr lang="en-US" dirty="0" smtClean="0"/>
          </a:p>
          <a:p>
            <a:r>
              <a:rPr lang="en-US" dirty="0" smtClean="0"/>
              <a:t>Alternative Flow:</a:t>
            </a:r>
          </a:p>
          <a:p>
            <a:r>
              <a:rPr lang="en-US" dirty="0" smtClean="0"/>
              <a:t>Cancel</a:t>
            </a:r>
          </a:p>
          <a:p>
            <a:r>
              <a:rPr lang="en-US" dirty="0" smtClean="0"/>
              <a:t>Required</a:t>
            </a:r>
            <a:r>
              <a:rPr lang="en-US" baseline="0" dirty="0" smtClean="0"/>
              <a:t> Fields empty (Form Validation)</a:t>
            </a:r>
          </a:p>
          <a:p>
            <a:endParaRPr lang="en-US" baseline="0" dirty="0" smtClean="0"/>
          </a:p>
          <a:p>
            <a:r>
              <a:rPr lang="en-US" baseline="0" dirty="0" smtClean="0"/>
              <a:t>Notes:</a:t>
            </a:r>
            <a:endParaRPr lang="en-US" dirty="0" smtClean="0"/>
          </a:p>
          <a:p>
            <a:r>
              <a:rPr lang="en-US" dirty="0" smtClean="0"/>
              <a:t>-Must put in maximum</a:t>
            </a:r>
            <a:r>
              <a:rPr lang="en-US" baseline="0" dirty="0" smtClean="0"/>
              <a:t> price</a:t>
            </a:r>
          </a:p>
          <a:p>
            <a:r>
              <a:rPr lang="en-US" baseline="0" dirty="0" smtClean="0"/>
              <a:t>-Use default quality metrics or you can set specific metrics for the current job</a:t>
            </a:r>
            <a:endParaRPr lang="en-US" dirty="0" smtClean="0"/>
          </a:p>
          <a:p>
            <a:endParaRPr lang="en-US" dirty="0" smtClean="0"/>
          </a:p>
          <a:p>
            <a:r>
              <a:rPr lang="en-US" dirty="0" smtClean="0"/>
              <a:t>Algorithm:</a:t>
            </a:r>
          </a:p>
          <a:p>
            <a:r>
              <a:rPr lang="en-US" dirty="0" smtClean="0"/>
              <a:t>A MicroEmployer creates a new MicroJob then submits it to the MicroJobManager</a:t>
            </a:r>
          </a:p>
          <a:p>
            <a:r>
              <a:rPr lang="en-US" dirty="0" smtClean="0"/>
              <a:t>The MicroJobManager assigns a new UUID and stores the MicroJob in the DB.</a:t>
            </a:r>
          </a:p>
          <a:p>
            <a:r>
              <a:rPr lang="en-US" dirty="0" smtClean="0"/>
              <a:t>Next the MicroJobManager triggers the MarketManager to create a new Market for the MicroJob.</a:t>
            </a:r>
          </a:p>
          <a:p>
            <a:r>
              <a:rPr lang="en-US" dirty="0" smtClean="0"/>
              <a:t>Then MicroJobManager notifies the MicroEmployer that a market has been Created/Opened.</a:t>
            </a:r>
          </a:p>
          <a:p>
            <a:r>
              <a:rPr lang="en-US" dirty="0" smtClean="0"/>
              <a:t>Then the Market is </a:t>
            </a:r>
            <a:r>
              <a:rPr lang="en-US" dirty="0" err="1" smtClean="0"/>
              <a:t>openned</a:t>
            </a:r>
            <a:r>
              <a:rPr lang="en-US" dirty="0" smtClean="0"/>
              <a:t> and MicroWorkers can bid on the MicroJob until the Market deadline</a:t>
            </a:r>
          </a:p>
          <a:p>
            <a:r>
              <a:rPr lang="en-US" dirty="0" smtClean="0"/>
              <a:t>Once the </a:t>
            </a:r>
            <a:r>
              <a:rPr lang="en-US" dirty="0" err="1" smtClean="0"/>
              <a:t>the</a:t>
            </a:r>
            <a:r>
              <a:rPr lang="en-US" dirty="0" smtClean="0"/>
              <a:t> Market Closes the MarketManager sends the sorted list of bids to the MicroJobManager.</a:t>
            </a:r>
          </a:p>
          <a:p>
            <a:r>
              <a:rPr lang="en-US" dirty="0" smtClean="0"/>
              <a:t>The </a:t>
            </a:r>
            <a:r>
              <a:rPr lang="en-US" dirty="0" err="1" smtClean="0"/>
              <a:t>the</a:t>
            </a:r>
            <a:r>
              <a:rPr lang="en-US" dirty="0" smtClean="0"/>
              <a:t> first person in the list is notified that they won the bid.</a:t>
            </a:r>
          </a:p>
          <a:p>
            <a:r>
              <a:rPr lang="en-US" dirty="0" smtClean="0"/>
              <a:t>If they decline [TODO]</a:t>
            </a:r>
          </a:p>
          <a:p>
            <a:r>
              <a:rPr lang="en-US" dirty="0" smtClean="0"/>
              <a:t>If they accept the MicroJobManager links their ID to the MicroJob they accepted.</a:t>
            </a:r>
          </a:p>
          <a:p>
            <a:r>
              <a:rPr lang="en-US" dirty="0" smtClean="0"/>
              <a:t>The MicroJob can now be viewed in their current MicroJobs by the MicroWorker.</a:t>
            </a:r>
          </a:p>
          <a:p>
            <a:r>
              <a:rPr lang="en-US" dirty="0" smtClean="0"/>
              <a:t>The MicroEmployer is </a:t>
            </a:r>
            <a:r>
              <a:rPr lang="en-US" dirty="0" err="1" smtClean="0"/>
              <a:t>imformed</a:t>
            </a:r>
            <a:r>
              <a:rPr lang="en-US" dirty="0" smtClean="0"/>
              <a:t> that their job has been accepted. The contact info for MicroWorker is sent to the MicroEmployer</a:t>
            </a:r>
          </a:p>
          <a:p>
            <a:r>
              <a:rPr lang="en-US" dirty="0" smtClean="0"/>
              <a:t>Next the job will be in the process of being completed. The status will be updated throughout the process(optional).</a:t>
            </a:r>
          </a:p>
          <a:p>
            <a:r>
              <a:rPr lang="en-US" dirty="0" smtClean="0"/>
              <a:t>Once the MicroWorker has completed the MicroJob they will hand the MicroEmployer their phone and have them </a:t>
            </a:r>
            <a:r>
              <a:rPr lang="en-US" dirty="0" err="1" smtClean="0"/>
              <a:t>verifiy</a:t>
            </a:r>
            <a:r>
              <a:rPr lang="en-US" dirty="0" smtClean="0"/>
              <a:t> the </a:t>
            </a:r>
            <a:r>
              <a:rPr lang="en-US" dirty="0" err="1" smtClean="0"/>
              <a:t>the</a:t>
            </a:r>
            <a:r>
              <a:rPr lang="en-US" dirty="0" smtClean="0"/>
              <a:t> product, complete a short evaluation, and type in their pin to complete the </a:t>
            </a:r>
            <a:r>
              <a:rPr lang="en-US" dirty="0" err="1" smtClean="0"/>
              <a:t>tranaction</a:t>
            </a:r>
            <a:r>
              <a:rPr lang="en-US" dirty="0" smtClean="0"/>
              <a:t>.</a:t>
            </a:r>
          </a:p>
          <a:p>
            <a:r>
              <a:rPr lang="en-US" dirty="0" smtClean="0"/>
              <a:t>Then the </a:t>
            </a:r>
            <a:r>
              <a:rPr lang="en-US" dirty="0" err="1" smtClean="0"/>
              <a:t>TransactionManager</a:t>
            </a:r>
            <a:r>
              <a:rPr lang="en-US" dirty="0" smtClean="0"/>
              <a:t> will be contacted to handle all money transfers.</a:t>
            </a:r>
          </a:p>
          <a:p>
            <a:r>
              <a:rPr lang="en-US" dirty="0" smtClean="0"/>
              <a:t>After the transactions are complete the </a:t>
            </a:r>
            <a:r>
              <a:rPr lang="en-US" dirty="0" err="1" smtClean="0"/>
              <a:t>TransactionManger</a:t>
            </a:r>
            <a:r>
              <a:rPr lang="en-US" dirty="0" smtClean="0"/>
              <a:t> will trigger the MicroJobManager to set the status of the MicroJob to closed. </a:t>
            </a:r>
          </a:p>
          <a:p>
            <a:r>
              <a:rPr lang="en-US" dirty="0" smtClean="0"/>
              <a:t>Once the MicroJob status is set to closed, the evaluations are sent to the AccountManager.</a:t>
            </a:r>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20</a:t>
            </a:fld>
            <a:endParaRPr lang="en-US"/>
          </a:p>
        </p:txBody>
      </p:sp>
    </p:spTree>
    <p:extLst>
      <p:ext uri="{BB962C8B-B14F-4D97-AF65-F5344CB8AC3E}">
        <p14:creationId xmlns:p14="http://schemas.microsoft.com/office/powerpoint/2010/main" val="3374781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Enter confirmation of completion</a:t>
            </a:r>
          </a:p>
          <a:p>
            <a:r>
              <a:rPr lang="en-US" dirty="0" smtClean="0"/>
              <a:t>Description:</a:t>
            </a:r>
          </a:p>
          <a:p>
            <a:r>
              <a:rPr lang="en-US" dirty="0" smtClean="0"/>
              <a:t>Actors and Interfaces: Micro Employer [Actor]</a:t>
            </a:r>
          </a:p>
          <a:p>
            <a:r>
              <a:rPr lang="en-US" dirty="0" smtClean="0"/>
              <a:t>Initial status and Preconditions:</a:t>
            </a:r>
          </a:p>
          <a:p>
            <a:r>
              <a:rPr lang="en-US" dirty="0" smtClean="0"/>
              <a:t>Basic Flow:</a:t>
            </a:r>
          </a:p>
          <a:p>
            <a:r>
              <a:rPr lang="en-US" dirty="0" smtClean="0"/>
              <a:t>Step 1</a:t>
            </a:r>
          </a:p>
          <a:p>
            <a:r>
              <a:rPr lang="en-US" dirty="0" smtClean="0"/>
              <a:t>Step 2</a:t>
            </a:r>
          </a:p>
          <a:p>
            <a:r>
              <a:rPr lang="en-US" dirty="0" smtClean="0"/>
              <a:t>Post Condition:</a:t>
            </a:r>
          </a:p>
          <a:p>
            <a:r>
              <a:rPr lang="en-US" dirty="0" smtClean="0"/>
              <a:t>Alternative Flow:</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21</a:t>
            </a:fld>
            <a:endParaRPr lang="en-US"/>
          </a:p>
        </p:txBody>
      </p:sp>
    </p:spTree>
    <p:extLst>
      <p:ext uri="{BB962C8B-B14F-4D97-AF65-F5344CB8AC3E}">
        <p14:creationId xmlns:p14="http://schemas.microsoft.com/office/powerpoint/2010/main" val="1846381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22</a:t>
            </a:fld>
            <a:endParaRPr lang="en-US"/>
          </a:p>
        </p:txBody>
      </p:sp>
    </p:spTree>
    <p:extLst>
      <p:ext uri="{BB962C8B-B14F-4D97-AF65-F5344CB8AC3E}">
        <p14:creationId xmlns:p14="http://schemas.microsoft.com/office/powerpoint/2010/main" val="241085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View List of MicroJobs (Location) [Mobile/Web]</a:t>
            </a:r>
          </a:p>
          <a:p>
            <a:endParaRPr lang="en-US" dirty="0" smtClean="0"/>
          </a:p>
          <a:p>
            <a:r>
              <a:rPr lang="en-US" dirty="0" smtClean="0"/>
              <a:t>Description: Retrieves the list of MicroJobs</a:t>
            </a:r>
            <a:r>
              <a:rPr lang="en-US" baseline="0" dirty="0" smtClean="0"/>
              <a:t> with a open market by location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Actors and Interfaces: Micro Worker,</a:t>
            </a:r>
            <a:r>
              <a:rPr lang="en-US" baseline="0" dirty="0" smtClean="0"/>
              <a:t> Admin</a:t>
            </a:r>
            <a:r>
              <a:rPr lang="en-US" dirty="0" smtClean="0"/>
              <a:t> [Actor]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Initial status and Preconditions:</a:t>
            </a:r>
          </a:p>
          <a:p>
            <a:r>
              <a:rPr lang="en-US" dirty="0" smtClean="0"/>
              <a:t>-Must be logged in</a:t>
            </a:r>
          </a:p>
          <a:p>
            <a:r>
              <a:rPr lang="en-US" baseline="0" dirty="0" smtClean="0"/>
              <a:t>-Location must be set</a:t>
            </a:r>
          </a:p>
          <a:p>
            <a:r>
              <a:rPr lang="en-US" baseline="0" dirty="0" smtClean="0"/>
              <a:t>-User is on the map view or the list view of the app</a:t>
            </a:r>
            <a:endParaRPr lang="en-US" dirty="0" smtClean="0"/>
          </a:p>
          <a:p>
            <a:endParaRPr lang="en-US" dirty="0" smtClean="0"/>
          </a:p>
          <a:p>
            <a:r>
              <a:rPr lang="en-US" dirty="0" smtClean="0"/>
              <a:t>Basic Flow:</a:t>
            </a:r>
          </a:p>
          <a:p>
            <a:r>
              <a:rPr lang="en-US" dirty="0" smtClean="0"/>
              <a:t>Step 1:</a:t>
            </a:r>
          </a:p>
          <a:p>
            <a:r>
              <a:rPr lang="en-US" dirty="0" smtClean="0"/>
              <a:t>Get the current location context</a:t>
            </a:r>
          </a:p>
          <a:p>
            <a:r>
              <a:rPr lang="en-US" dirty="0" smtClean="0"/>
              <a:t>Step 2:</a:t>
            </a:r>
          </a:p>
          <a:p>
            <a:r>
              <a:rPr lang="en-US" dirty="0" smtClean="0"/>
              <a:t>Query the MicroJobManager</a:t>
            </a:r>
            <a:endParaRPr lang="en-US" baseline="0" dirty="0" smtClean="0"/>
          </a:p>
          <a:p>
            <a:endParaRPr lang="en-US" dirty="0" smtClean="0"/>
          </a:p>
          <a:p>
            <a:r>
              <a:rPr lang="en-US" dirty="0" smtClean="0"/>
              <a:t>Post Condition:</a:t>
            </a:r>
          </a:p>
          <a:p>
            <a:r>
              <a:rPr lang="en-US" dirty="0" smtClean="0"/>
              <a:t>A list MicroJobs is returned, or a empty</a:t>
            </a:r>
            <a:r>
              <a:rPr lang="en-US" baseline="0" dirty="0" smtClean="0"/>
              <a:t> list</a:t>
            </a:r>
          </a:p>
          <a:p>
            <a:endParaRPr lang="en-US" dirty="0" smtClean="0"/>
          </a:p>
          <a:p>
            <a:r>
              <a:rPr lang="en-US" dirty="0" smtClean="0"/>
              <a:t>Alternative Flow:</a:t>
            </a:r>
          </a:p>
          <a:p>
            <a:r>
              <a:rPr lang="en-US" dirty="0" smtClean="0"/>
              <a:t>-If no location is available the app will use the last location</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4</a:t>
            </a:fld>
            <a:endParaRPr lang="en-US"/>
          </a:p>
        </p:txBody>
      </p:sp>
    </p:spTree>
    <p:extLst>
      <p:ext uri="{BB962C8B-B14F-4D97-AF65-F5344CB8AC3E}">
        <p14:creationId xmlns:p14="http://schemas.microsoft.com/office/powerpoint/2010/main" val="3385559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List current MicroJob by location/ via map/ sorted by deadline.</a:t>
            </a:r>
          </a:p>
          <a:p>
            <a:r>
              <a:rPr lang="en-US" dirty="0" smtClean="0"/>
              <a:t>Description:</a:t>
            </a:r>
          </a:p>
          <a:p>
            <a:r>
              <a:rPr lang="en-US" dirty="0" smtClean="0"/>
              <a:t>Actors and Interfaces: Micro Employer [Actor]</a:t>
            </a:r>
          </a:p>
          <a:p>
            <a:r>
              <a:rPr lang="en-US" dirty="0" smtClean="0"/>
              <a:t>Initial status and Preconditions:</a:t>
            </a:r>
          </a:p>
          <a:p>
            <a:r>
              <a:rPr lang="en-US" dirty="0" smtClean="0"/>
              <a:t>Basic Flow:</a:t>
            </a:r>
          </a:p>
          <a:p>
            <a:r>
              <a:rPr lang="en-US" dirty="0" smtClean="0"/>
              <a:t>Step 1</a:t>
            </a:r>
          </a:p>
          <a:p>
            <a:r>
              <a:rPr lang="en-US" dirty="0" smtClean="0"/>
              <a:t>Step 2</a:t>
            </a:r>
          </a:p>
          <a:p>
            <a:r>
              <a:rPr lang="en-US" dirty="0" smtClean="0"/>
              <a:t>Post Condition:</a:t>
            </a:r>
          </a:p>
          <a:p>
            <a:r>
              <a:rPr lang="en-US" dirty="0" smtClean="0"/>
              <a:t>Alternative Flow:</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23</a:t>
            </a:fld>
            <a:endParaRPr lang="en-US"/>
          </a:p>
        </p:txBody>
      </p:sp>
    </p:spTree>
    <p:extLst>
      <p:ext uri="{BB962C8B-B14F-4D97-AF65-F5344CB8AC3E}">
        <p14:creationId xmlns:p14="http://schemas.microsoft.com/office/powerpoint/2010/main" val="2791121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24</a:t>
            </a:fld>
            <a:endParaRPr lang="en-US"/>
          </a:p>
        </p:txBody>
      </p:sp>
    </p:spTree>
    <p:extLst>
      <p:ext uri="{BB962C8B-B14F-4D97-AF65-F5344CB8AC3E}">
        <p14:creationId xmlns:p14="http://schemas.microsoft.com/office/powerpoint/2010/main" val="878294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SAME</a:t>
            </a:r>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25</a:t>
            </a:fld>
            <a:endParaRPr lang="en-US"/>
          </a:p>
        </p:txBody>
      </p:sp>
    </p:spTree>
    <p:extLst>
      <p:ext uri="{BB962C8B-B14F-4D97-AF65-F5344CB8AC3E}">
        <p14:creationId xmlns:p14="http://schemas.microsoft.com/office/powerpoint/2010/main" val="1423414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Slide 3</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27</a:t>
            </a:fld>
            <a:endParaRPr lang="en-US"/>
          </a:p>
        </p:txBody>
      </p:sp>
    </p:spTree>
    <p:extLst>
      <p:ext uri="{BB962C8B-B14F-4D97-AF65-F5344CB8AC3E}">
        <p14:creationId xmlns:p14="http://schemas.microsoft.com/office/powerpoint/2010/main" val="1539038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CRUD Accounts</a:t>
            </a:r>
          </a:p>
          <a:p>
            <a:r>
              <a:rPr lang="en-US" dirty="0" smtClean="0"/>
              <a:t>Description:</a:t>
            </a:r>
          </a:p>
          <a:p>
            <a:r>
              <a:rPr lang="en-US" dirty="0" smtClean="0"/>
              <a:t>Actors and Interfaces: Admin [Actor]</a:t>
            </a:r>
          </a:p>
          <a:p>
            <a:r>
              <a:rPr lang="en-US" dirty="0" smtClean="0"/>
              <a:t>Initial status and Preconditions:</a:t>
            </a:r>
          </a:p>
          <a:p>
            <a:r>
              <a:rPr lang="en-US" dirty="0" smtClean="0"/>
              <a:t>Basic Flow:</a:t>
            </a:r>
          </a:p>
          <a:p>
            <a:r>
              <a:rPr lang="en-US" dirty="0" smtClean="0"/>
              <a:t>Step 1</a:t>
            </a:r>
          </a:p>
          <a:p>
            <a:r>
              <a:rPr lang="en-US" dirty="0" smtClean="0"/>
              <a:t>Step 2</a:t>
            </a:r>
          </a:p>
          <a:p>
            <a:r>
              <a:rPr lang="en-US" dirty="0" smtClean="0"/>
              <a:t>Post Condition:</a:t>
            </a:r>
          </a:p>
          <a:p>
            <a:r>
              <a:rPr lang="en-US" dirty="0" smtClean="0"/>
              <a:t>Alternative Flow:</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28</a:t>
            </a:fld>
            <a:endParaRPr lang="en-US"/>
          </a:p>
        </p:txBody>
      </p:sp>
    </p:spTree>
    <p:extLst>
      <p:ext uri="{BB962C8B-B14F-4D97-AF65-F5344CB8AC3E}">
        <p14:creationId xmlns:p14="http://schemas.microsoft.com/office/powerpoint/2010/main" val="3826788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CRUD Categories</a:t>
            </a:r>
          </a:p>
          <a:p>
            <a:r>
              <a:rPr lang="en-US" dirty="0" smtClean="0"/>
              <a:t>Description:</a:t>
            </a:r>
          </a:p>
          <a:p>
            <a:r>
              <a:rPr lang="en-US" dirty="0" smtClean="0"/>
              <a:t>Actors and Interfaces: Admin [Actor]</a:t>
            </a:r>
          </a:p>
          <a:p>
            <a:r>
              <a:rPr lang="en-US" dirty="0" smtClean="0"/>
              <a:t>Initial status and Preconditions:</a:t>
            </a:r>
          </a:p>
          <a:p>
            <a:r>
              <a:rPr lang="en-US" dirty="0" smtClean="0"/>
              <a:t>Basic Flow:</a:t>
            </a:r>
          </a:p>
          <a:p>
            <a:r>
              <a:rPr lang="en-US" dirty="0" smtClean="0"/>
              <a:t>Step 1</a:t>
            </a:r>
          </a:p>
          <a:p>
            <a:r>
              <a:rPr lang="en-US" dirty="0" smtClean="0"/>
              <a:t>Step 2</a:t>
            </a:r>
          </a:p>
          <a:p>
            <a:r>
              <a:rPr lang="en-US" dirty="0" smtClean="0"/>
              <a:t>Post Condition:</a:t>
            </a:r>
          </a:p>
          <a:p>
            <a:r>
              <a:rPr lang="en-US" dirty="0" smtClean="0"/>
              <a:t>Alternative Flow:</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29</a:t>
            </a:fld>
            <a:endParaRPr lang="en-US"/>
          </a:p>
        </p:txBody>
      </p:sp>
    </p:spTree>
    <p:extLst>
      <p:ext uri="{BB962C8B-B14F-4D97-AF65-F5344CB8AC3E}">
        <p14:creationId xmlns:p14="http://schemas.microsoft.com/office/powerpoint/2010/main" val="3017729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CRUD MicroJobs</a:t>
            </a:r>
          </a:p>
          <a:p>
            <a:r>
              <a:rPr lang="en-US" dirty="0" smtClean="0"/>
              <a:t>Description:</a:t>
            </a:r>
          </a:p>
          <a:p>
            <a:r>
              <a:rPr lang="en-US" dirty="0" smtClean="0"/>
              <a:t>Actors and Interfaces: Admin [Actor]</a:t>
            </a:r>
          </a:p>
          <a:p>
            <a:r>
              <a:rPr lang="en-US" dirty="0" smtClean="0"/>
              <a:t>Initial status and Preconditions:</a:t>
            </a:r>
          </a:p>
          <a:p>
            <a:r>
              <a:rPr lang="en-US" dirty="0" smtClean="0"/>
              <a:t>Basic Flow:</a:t>
            </a:r>
          </a:p>
          <a:p>
            <a:r>
              <a:rPr lang="en-US" dirty="0" smtClean="0"/>
              <a:t>Step 1</a:t>
            </a:r>
          </a:p>
          <a:p>
            <a:r>
              <a:rPr lang="en-US" dirty="0" smtClean="0"/>
              <a:t>Step 2</a:t>
            </a:r>
          </a:p>
          <a:p>
            <a:r>
              <a:rPr lang="en-US" dirty="0" smtClean="0"/>
              <a:t>Post Condition:</a:t>
            </a:r>
          </a:p>
          <a:p>
            <a:r>
              <a:rPr lang="en-US" dirty="0" smtClean="0"/>
              <a:t>Alternative Flow:</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30</a:t>
            </a:fld>
            <a:endParaRPr lang="en-US"/>
          </a:p>
        </p:txBody>
      </p:sp>
    </p:spTree>
    <p:extLst>
      <p:ext uri="{BB962C8B-B14F-4D97-AF65-F5344CB8AC3E}">
        <p14:creationId xmlns:p14="http://schemas.microsoft.com/office/powerpoint/2010/main" val="1865539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View Stats / Generate Reports</a:t>
            </a:r>
          </a:p>
          <a:p>
            <a:r>
              <a:rPr lang="en-US" dirty="0" smtClean="0"/>
              <a:t>Description:</a:t>
            </a:r>
          </a:p>
          <a:p>
            <a:r>
              <a:rPr lang="en-US" dirty="0" smtClean="0"/>
              <a:t>Actors and Interfaces: Admin [Actor]</a:t>
            </a:r>
          </a:p>
          <a:p>
            <a:r>
              <a:rPr lang="en-US" dirty="0" smtClean="0"/>
              <a:t>Initial status and Preconditions:</a:t>
            </a:r>
          </a:p>
          <a:p>
            <a:r>
              <a:rPr lang="en-US" dirty="0" smtClean="0"/>
              <a:t>Basic Flow:</a:t>
            </a:r>
          </a:p>
          <a:p>
            <a:r>
              <a:rPr lang="en-US" dirty="0" smtClean="0"/>
              <a:t>Step 1</a:t>
            </a:r>
          </a:p>
          <a:p>
            <a:r>
              <a:rPr lang="en-US" dirty="0" smtClean="0"/>
              <a:t>Step 2</a:t>
            </a:r>
          </a:p>
          <a:p>
            <a:r>
              <a:rPr lang="en-US" dirty="0" smtClean="0"/>
              <a:t>Post Condition:</a:t>
            </a:r>
          </a:p>
          <a:p>
            <a:r>
              <a:rPr lang="en-US" dirty="0" smtClean="0"/>
              <a:t>Alternative Flow:</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31</a:t>
            </a:fld>
            <a:endParaRPr lang="en-US"/>
          </a:p>
        </p:txBody>
      </p:sp>
    </p:spTree>
    <p:extLst>
      <p:ext uri="{BB962C8B-B14F-4D97-AF65-F5344CB8AC3E}">
        <p14:creationId xmlns:p14="http://schemas.microsoft.com/office/powerpoint/2010/main" val="54611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View List of MicroJobs (Location) [Mobile/Web]</a:t>
            </a:r>
          </a:p>
          <a:p>
            <a:endParaRPr lang="en-US" dirty="0" smtClean="0"/>
          </a:p>
          <a:p>
            <a:r>
              <a:rPr lang="en-US" dirty="0" smtClean="0"/>
              <a:t>Description: Retrieves the list of MicroJobs</a:t>
            </a:r>
            <a:r>
              <a:rPr lang="en-US" baseline="0" dirty="0" smtClean="0"/>
              <a:t> with a open market by location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Actors and Interfaces: Micro Worker,</a:t>
            </a:r>
            <a:r>
              <a:rPr lang="en-US" baseline="0" dirty="0" smtClean="0"/>
              <a:t> Admin</a:t>
            </a:r>
            <a:r>
              <a:rPr lang="en-US" dirty="0" smtClean="0"/>
              <a:t> [Actor]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Initial status and Preconditions:</a:t>
            </a:r>
          </a:p>
          <a:p>
            <a:r>
              <a:rPr lang="en-US" dirty="0" smtClean="0"/>
              <a:t>-Must be logged in</a:t>
            </a:r>
          </a:p>
          <a:p>
            <a:r>
              <a:rPr lang="en-US" dirty="0" smtClean="0"/>
              <a:t>-Categories</a:t>
            </a:r>
            <a:r>
              <a:rPr lang="en-US" baseline="0" dirty="0" smtClean="0"/>
              <a:t> must be set</a:t>
            </a:r>
          </a:p>
          <a:p>
            <a:r>
              <a:rPr lang="en-US" baseline="0" dirty="0" smtClean="0"/>
              <a:t>-Location must be set</a:t>
            </a:r>
          </a:p>
          <a:p>
            <a:r>
              <a:rPr lang="en-US" baseline="0" dirty="0" smtClean="0"/>
              <a:t>-User is on the map view or the list view of the app</a:t>
            </a:r>
            <a:endParaRPr lang="en-US" dirty="0" smtClean="0"/>
          </a:p>
          <a:p>
            <a:endParaRPr lang="en-US" dirty="0" smtClean="0"/>
          </a:p>
          <a:p>
            <a:r>
              <a:rPr lang="en-US" dirty="0" smtClean="0"/>
              <a:t>Basic Flow:</a:t>
            </a:r>
          </a:p>
          <a:p>
            <a:r>
              <a:rPr lang="en-US" dirty="0" smtClean="0"/>
              <a:t>Step 1:</a:t>
            </a:r>
          </a:p>
          <a:p>
            <a:r>
              <a:rPr lang="en-US" dirty="0" smtClean="0"/>
              <a:t>Get the current location context</a:t>
            </a:r>
          </a:p>
          <a:p>
            <a:r>
              <a:rPr lang="en-US" dirty="0" smtClean="0"/>
              <a:t>Step 2:</a:t>
            </a:r>
          </a:p>
          <a:p>
            <a:r>
              <a:rPr lang="en-US" dirty="0" smtClean="0"/>
              <a:t>Query the MicroJobManager</a:t>
            </a:r>
            <a:endParaRPr lang="en-US" baseline="0" dirty="0" smtClean="0"/>
          </a:p>
          <a:p>
            <a:endParaRPr lang="en-US" dirty="0" smtClean="0"/>
          </a:p>
          <a:p>
            <a:r>
              <a:rPr lang="en-US" dirty="0" smtClean="0"/>
              <a:t>Post Condition:</a:t>
            </a:r>
          </a:p>
          <a:p>
            <a:r>
              <a:rPr lang="en-US" dirty="0" smtClean="0"/>
              <a:t>A list MicroJobs is returned, or a empty</a:t>
            </a:r>
            <a:r>
              <a:rPr lang="en-US" baseline="0" dirty="0" smtClean="0"/>
              <a:t> list</a:t>
            </a:r>
          </a:p>
          <a:p>
            <a:endParaRPr lang="en-US" dirty="0" smtClean="0"/>
          </a:p>
          <a:p>
            <a:r>
              <a:rPr lang="en-US" dirty="0" smtClean="0"/>
              <a:t>Alternative Flow:</a:t>
            </a:r>
          </a:p>
          <a:p>
            <a:r>
              <a:rPr lang="en-US" dirty="0" smtClean="0"/>
              <a:t>-If no location is available the app will use the last location</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5</a:t>
            </a:fld>
            <a:endParaRPr lang="en-US"/>
          </a:p>
        </p:txBody>
      </p:sp>
    </p:spTree>
    <p:extLst>
      <p:ext uri="{BB962C8B-B14F-4D97-AF65-F5344CB8AC3E}">
        <p14:creationId xmlns:p14="http://schemas.microsoft.com/office/powerpoint/2010/main" val="4219875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View List of current MicroJobs [Mobile/Web]</a:t>
            </a:r>
          </a:p>
          <a:p>
            <a:endParaRPr lang="en-US" dirty="0" smtClean="0"/>
          </a:p>
          <a:p>
            <a:r>
              <a:rPr lang="en-US" dirty="0" smtClean="0"/>
              <a:t>Description: The user is able to view a list a the MicroJobs</a:t>
            </a:r>
            <a:r>
              <a:rPr lang="en-US" baseline="0" dirty="0" smtClean="0"/>
              <a:t> that they have already accepted</a:t>
            </a:r>
            <a:endParaRPr lang="en-US" dirty="0" smtClean="0"/>
          </a:p>
          <a:p>
            <a:endParaRPr lang="en-US" dirty="0" smtClean="0"/>
          </a:p>
          <a:p>
            <a:r>
              <a:rPr lang="en-US" dirty="0" smtClean="0"/>
              <a:t>Actors and Interfaces: Micro Worker [Actor]</a:t>
            </a:r>
          </a:p>
          <a:p>
            <a:endParaRPr lang="en-US" dirty="0" smtClean="0"/>
          </a:p>
          <a:p>
            <a:r>
              <a:rPr lang="en-US" dirty="0" smtClean="0"/>
              <a:t>Initial status and Preconditions:</a:t>
            </a:r>
          </a:p>
          <a:p>
            <a:endParaRPr lang="en-US" dirty="0" smtClean="0"/>
          </a:p>
          <a:p>
            <a:r>
              <a:rPr lang="en-US" dirty="0" smtClean="0"/>
              <a:t>Basic Flow:</a:t>
            </a:r>
          </a:p>
          <a:p>
            <a:r>
              <a:rPr lang="en-US" dirty="0" smtClean="0"/>
              <a:t>Step</a:t>
            </a:r>
            <a:r>
              <a:rPr lang="en-US" baseline="0" dirty="0" smtClean="0"/>
              <a:t> 1:</a:t>
            </a:r>
            <a:endParaRPr lang="en-US" dirty="0" smtClean="0"/>
          </a:p>
          <a:p>
            <a:r>
              <a:rPr lang="en-US" dirty="0" smtClean="0"/>
              <a:t>Query MicroJobManager for all MicroJobs</a:t>
            </a:r>
            <a:r>
              <a:rPr lang="en-US" baseline="0" dirty="0" smtClean="0"/>
              <a:t> assigned to the specified </a:t>
            </a:r>
            <a:r>
              <a:rPr lang="en-US" baseline="0" dirty="0" err="1" smtClean="0"/>
              <a:t>userID</a:t>
            </a:r>
            <a:r>
              <a:rPr lang="en-US" baseline="0" dirty="0" smtClean="0"/>
              <a:t> with a result limit</a:t>
            </a:r>
            <a:endParaRPr lang="en-US" dirty="0" smtClean="0"/>
          </a:p>
          <a:p>
            <a:r>
              <a:rPr lang="en-US" dirty="0" smtClean="0"/>
              <a:t>Step 2:</a:t>
            </a:r>
          </a:p>
          <a:p>
            <a:r>
              <a:rPr lang="en-US" dirty="0" smtClean="0"/>
              <a:t>The MicroJobManager returns a</a:t>
            </a:r>
            <a:r>
              <a:rPr lang="en-US" baseline="0" dirty="0" smtClean="0"/>
              <a:t> the list of the MicroJobs assigned to the specified </a:t>
            </a:r>
            <a:r>
              <a:rPr lang="en-US" baseline="0" dirty="0" err="1" smtClean="0"/>
              <a:t>userID</a:t>
            </a:r>
            <a:r>
              <a:rPr lang="en-US" baseline="0" dirty="0" smtClean="0"/>
              <a:t> up to the specified limit ordered by date descending where job status is open.</a:t>
            </a:r>
          </a:p>
          <a:p>
            <a:r>
              <a:rPr lang="en-US" baseline="0" dirty="0" smtClean="0"/>
              <a:t>Step 3:</a:t>
            </a:r>
          </a:p>
          <a:p>
            <a:r>
              <a:rPr lang="en-US" baseline="0" dirty="0" smtClean="0"/>
              <a:t>The list of MicroJobs is Displayed on the interface.</a:t>
            </a:r>
          </a:p>
          <a:p>
            <a:endParaRPr lang="en-US" dirty="0" smtClean="0"/>
          </a:p>
          <a:p>
            <a:r>
              <a:rPr lang="en-US" dirty="0" smtClean="0"/>
              <a:t>Post Condition:</a:t>
            </a:r>
          </a:p>
          <a:p>
            <a:r>
              <a:rPr lang="en-US" dirty="0" smtClean="0"/>
              <a:t>The user is able to view a</a:t>
            </a:r>
            <a:r>
              <a:rPr lang="en-US" baseline="0" dirty="0" smtClean="0"/>
              <a:t> list of their current MicroJobs</a:t>
            </a:r>
          </a:p>
          <a:p>
            <a:endParaRPr lang="en-US" dirty="0" smtClean="0"/>
          </a:p>
          <a:p>
            <a:r>
              <a:rPr lang="en-US" dirty="0" smtClean="0"/>
              <a:t>Alternative Flow:</a:t>
            </a:r>
          </a:p>
          <a:p>
            <a:r>
              <a:rPr lang="en-US" dirty="0" smtClean="0"/>
              <a:t>-The user does not have any</a:t>
            </a:r>
            <a:r>
              <a:rPr lang="en-US" baseline="0" dirty="0" smtClean="0"/>
              <a:t> active MicroJobs</a:t>
            </a:r>
          </a:p>
        </p:txBody>
      </p:sp>
      <p:sp>
        <p:nvSpPr>
          <p:cNvPr id="4" name="Slide Number Placeholder 3"/>
          <p:cNvSpPr>
            <a:spLocks noGrp="1"/>
          </p:cNvSpPr>
          <p:nvPr>
            <p:ph type="sldNum" sz="quarter" idx="10"/>
          </p:nvPr>
        </p:nvSpPr>
        <p:spPr/>
        <p:txBody>
          <a:bodyPr/>
          <a:lstStyle/>
          <a:p>
            <a:fld id="{C357D835-4941-4383-B2FD-378BA31C778F}" type="slidenum">
              <a:rPr lang="en-US" smtClean="0"/>
              <a:t>6</a:t>
            </a:fld>
            <a:endParaRPr lang="en-US"/>
          </a:p>
        </p:txBody>
      </p:sp>
    </p:spTree>
    <p:extLst>
      <p:ext uri="{BB962C8B-B14F-4D97-AF65-F5344CB8AC3E}">
        <p14:creationId xmlns:p14="http://schemas.microsoft.com/office/powerpoint/2010/main" val="2988071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View List of prior MicroJobs [Mobile/Web]</a:t>
            </a:r>
          </a:p>
          <a:p>
            <a:endParaRPr lang="en-US" dirty="0" smtClean="0"/>
          </a:p>
          <a:p>
            <a:r>
              <a:rPr lang="en-US" dirty="0" smtClean="0"/>
              <a:t>Description: The user is able to view a list a the MicroJobs</a:t>
            </a:r>
            <a:r>
              <a:rPr lang="en-US" baseline="0" dirty="0" smtClean="0"/>
              <a:t> that they have already completed</a:t>
            </a:r>
            <a:endParaRPr lang="en-US" dirty="0" smtClean="0"/>
          </a:p>
          <a:p>
            <a:endParaRPr lang="en-US" dirty="0" smtClean="0"/>
          </a:p>
          <a:p>
            <a:r>
              <a:rPr lang="en-US" dirty="0" smtClean="0"/>
              <a:t>Actors and Interfaces: Micro Worker [Actor]</a:t>
            </a:r>
          </a:p>
          <a:p>
            <a:endParaRPr lang="en-US" dirty="0" smtClean="0"/>
          </a:p>
          <a:p>
            <a:r>
              <a:rPr lang="en-US" dirty="0" smtClean="0"/>
              <a:t>Initial status and Preconditions:</a:t>
            </a:r>
          </a:p>
          <a:p>
            <a:endParaRPr lang="en-US" dirty="0" smtClean="0"/>
          </a:p>
          <a:p>
            <a:r>
              <a:rPr lang="en-US" dirty="0" smtClean="0"/>
              <a:t>Basic Flow:</a:t>
            </a:r>
          </a:p>
          <a:p>
            <a:r>
              <a:rPr lang="en-US" dirty="0" smtClean="0"/>
              <a:t>Step</a:t>
            </a:r>
            <a:r>
              <a:rPr lang="en-US" baseline="0" dirty="0" smtClean="0"/>
              <a:t> 1:</a:t>
            </a:r>
            <a:endParaRPr lang="en-US" dirty="0" smtClean="0"/>
          </a:p>
          <a:p>
            <a:r>
              <a:rPr lang="en-US" dirty="0" smtClean="0"/>
              <a:t>Query MicroJobManager for all MicroJobs</a:t>
            </a:r>
            <a:r>
              <a:rPr lang="en-US" baseline="0" dirty="0" smtClean="0"/>
              <a:t> assigned to the specified </a:t>
            </a:r>
            <a:r>
              <a:rPr lang="en-US" baseline="0" dirty="0" err="1" smtClean="0"/>
              <a:t>userID</a:t>
            </a:r>
            <a:r>
              <a:rPr lang="en-US" baseline="0" dirty="0" smtClean="0"/>
              <a:t> with a result limit</a:t>
            </a:r>
            <a:endParaRPr lang="en-US" dirty="0" smtClean="0"/>
          </a:p>
          <a:p>
            <a:r>
              <a:rPr lang="en-US" dirty="0" smtClean="0"/>
              <a:t>Step 2:</a:t>
            </a:r>
          </a:p>
          <a:p>
            <a:r>
              <a:rPr lang="en-US" dirty="0" smtClean="0"/>
              <a:t>The MicroJobManager returns a</a:t>
            </a:r>
            <a:r>
              <a:rPr lang="en-US" baseline="0" dirty="0" smtClean="0"/>
              <a:t> the list of the MicroJobs assigned to the specified </a:t>
            </a:r>
            <a:r>
              <a:rPr lang="en-US" baseline="0" dirty="0" err="1" smtClean="0"/>
              <a:t>userID</a:t>
            </a:r>
            <a:r>
              <a:rPr lang="en-US" baseline="0" dirty="0" smtClean="0"/>
              <a:t> up to the specified limit ordered by date descending where the job status is closed.</a:t>
            </a:r>
          </a:p>
          <a:p>
            <a:r>
              <a:rPr lang="en-US" baseline="0" dirty="0" smtClean="0"/>
              <a:t>Step 3:</a:t>
            </a:r>
          </a:p>
          <a:p>
            <a:r>
              <a:rPr lang="en-US" baseline="0" dirty="0" smtClean="0"/>
              <a:t>The list of MicroJobs is Displayed on the interface.</a:t>
            </a:r>
          </a:p>
          <a:p>
            <a:endParaRPr lang="en-US" dirty="0" smtClean="0"/>
          </a:p>
          <a:p>
            <a:r>
              <a:rPr lang="en-US" dirty="0" smtClean="0"/>
              <a:t>Post Condition:</a:t>
            </a:r>
          </a:p>
          <a:p>
            <a:r>
              <a:rPr lang="en-US" dirty="0" smtClean="0"/>
              <a:t>The user is able to view a</a:t>
            </a:r>
            <a:r>
              <a:rPr lang="en-US" baseline="0" dirty="0" smtClean="0"/>
              <a:t> list of their prior MicroJobs</a:t>
            </a:r>
          </a:p>
          <a:p>
            <a:endParaRPr lang="en-US" dirty="0" smtClean="0"/>
          </a:p>
          <a:p>
            <a:r>
              <a:rPr lang="en-US" dirty="0" smtClean="0"/>
              <a:t>Alternative Flow:</a:t>
            </a:r>
          </a:p>
          <a:p>
            <a:r>
              <a:rPr lang="en-US" dirty="0" smtClean="0"/>
              <a:t>-The user does not have any</a:t>
            </a:r>
            <a:r>
              <a:rPr lang="en-US" baseline="0" dirty="0" smtClean="0"/>
              <a:t> completed MicroJobs</a:t>
            </a:r>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7</a:t>
            </a:fld>
            <a:endParaRPr lang="en-US"/>
          </a:p>
        </p:txBody>
      </p:sp>
    </p:spTree>
    <p:extLst>
      <p:ext uri="{BB962C8B-B14F-4D97-AF65-F5344CB8AC3E}">
        <p14:creationId xmlns:p14="http://schemas.microsoft.com/office/powerpoint/2010/main" val="365187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View MicroJob details [Mobile/Web]</a:t>
            </a:r>
          </a:p>
          <a:p>
            <a:endParaRPr lang="en-US" dirty="0" smtClean="0"/>
          </a:p>
          <a:p>
            <a:r>
              <a:rPr lang="en-US" dirty="0" smtClean="0"/>
              <a:t>Description: The user should</a:t>
            </a:r>
            <a:r>
              <a:rPr lang="en-US" baseline="0" dirty="0" smtClean="0"/>
              <a:t> be able to view the specific details of any MicroJob that they can access</a:t>
            </a:r>
          </a:p>
          <a:p>
            <a:endParaRPr lang="en-US" dirty="0" smtClean="0"/>
          </a:p>
          <a:p>
            <a:r>
              <a:rPr lang="en-US" dirty="0" smtClean="0"/>
              <a:t>Actors and Interfaces: Micro Worker,</a:t>
            </a:r>
            <a:r>
              <a:rPr lang="en-US" baseline="0" dirty="0" smtClean="0"/>
              <a:t> Admin </a:t>
            </a:r>
            <a:r>
              <a:rPr lang="en-US" dirty="0" smtClean="0"/>
              <a:t>[Actor]</a:t>
            </a:r>
          </a:p>
          <a:p>
            <a:endParaRPr lang="en-US" dirty="0" smtClean="0"/>
          </a:p>
          <a:p>
            <a:r>
              <a:rPr lang="en-US" dirty="0" smtClean="0"/>
              <a:t>Initial status and Preconditions:</a:t>
            </a:r>
          </a:p>
          <a:p>
            <a:r>
              <a:rPr lang="en-US" dirty="0" smtClean="0"/>
              <a:t>The user is logged in</a:t>
            </a:r>
          </a:p>
          <a:p>
            <a:r>
              <a:rPr lang="en-US" dirty="0" smtClean="0"/>
              <a:t>The user</a:t>
            </a:r>
            <a:r>
              <a:rPr lang="en-US" baseline="0" dirty="0" smtClean="0"/>
              <a:t> has access to view the MicroJob</a:t>
            </a:r>
          </a:p>
          <a:p>
            <a:endParaRPr lang="en-US" dirty="0" smtClean="0"/>
          </a:p>
          <a:p>
            <a:r>
              <a:rPr lang="en-US" dirty="0" smtClean="0"/>
              <a:t>Basic Flow:</a:t>
            </a:r>
          </a:p>
          <a:p>
            <a:r>
              <a:rPr lang="en-US" dirty="0" smtClean="0"/>
              <a:t>Step 1:</a:t>
            </a:r>
          </a:p>
          <a:p>
            <a:r>
              <a:rPr lang="en-US" dirty="0" smtClean="0"/>
              <a:t>The user Selects/Clicks on a MicroJob and a query is sent to the MicroJobManager containing the </a:t>
            </a:r>
            <a:r>
              <a:rPr lang="en-US" dirty="0" err="1" smtClean="0"/>
              <a:t>jobID</a:t>
            </a:r>
            <a:endParaRPr lang="en-US" dirty="0" smtClean="0"/>
          </a:p>
          <a:p>
            <a:r>
              <a:rPr lang="en-US" dirty="0" smtClean="0"/>
              <a:t>Step 2:</a:t>
            </a:r>
          </a:p>
          <a:p>
            <a:r>
              <a:rPr lang="en-US" dirty="0" smtClean="0"/>
              <a:t>The MicroJobManager returns</a:t>
            </a:r>
            <a:r>
              <a:rPr lang="en-US" baseline="0" dirty="0" smtClean="0"/>
              <a:t> a MicroJob instance that corresponds with the specific </a:t>
            </a:r>
            <a:r>
              <a:rPr lang="en-US" baseline="0" dirty="0" err="1" smtClean="0"/>
              <a:t>jobID</a:t>
            </a:r>
            <a:endParaRPr lang="en-US" baseline="0" dirty="0" smtClean="0"/>
          </a:p>
          <a:p>
            <a:r>
              <a:rPr lang="en-US" baseline="0" dirty="0" smtClean="0"/>
              <a:t>Step 3:</a:t>
            </a:r>
          </a:p>
          <a:p>
            <a:r>
              <a:rPr lang="en-US" baseline="0" dirty="0" smtClean="0"/>
              <a:t>The data from the MicroJob instance is displayed on the interface</a:t>
            </a:r>
          </a:p>
          <a:p>
            <a:endParaRPr lang="en-US" dirty="0" smtClean="0"/>
          </a:p>
          <a:p>
            <a:r>
              <a:rPr lang="en-US" dirty="0" smtClean="0"/>
              <a:t>Post Condition:</a:t>
            </a:r>
          </a:p>
          <a:p>
            <a:r>
              <a:rPr lang="en-US" dirty="0" smtClean="0"/>
              <a:t>The user is able to view the data</a:t>
            </a:r>
            <a:r>
              <a:rPr lang="en-US" baseline="0" dirty="0" smtClean="0"/>
              <a:t> for the specific MicroJob</a:t>
            </a:r>
          </a:p>
          <a:p>
            <a:endParaRPr lang="en-US" dirty="0" smtClean="0"/>
          </a:p>
          <a:p>
            <a:r>
              <a:rPr lang="en-US" dirty="0" smtClean="0"/>
              <a:t>Alternative Flow:</a:t>
            </a:r>
          </a:p>
          <a:p>
            <a:r>
              <a:rPr lang="en-US" dirty="0" smtClean="0"/>
              <a:t>-The MicroJob</a:t>
            </a:r>
            <a:r>
              <a:rPr lang="en-US" baseline="0" dirty="0" smtClean="0"/>
              <a:t> is not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8</a:t>
            </a:fld>
            <a:endParaRPr lang="en-US"/>
          </a:p>
        </p:txBody>
      </p:sp>
    </p:spTree>
    <p:extLst>
      <p:ext uri="{BB962C8B-B14F-4D97-AF65-F5344CB8AC3E}">
        <p14:creationId xmlns:p14="http://schemas.microsoft.com/office/powerpoint/2010/main" val="250335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Create</a:t>
            </a:r>
            <a:r>
              <a:rPr lang="en-US" baseline="0" dirty="0" smtClean="0"/>
              <a:t> a</a:t>
            </a:r>
            <a:r>
              <a:rPr lang="en-US" dirty="0" smtClean="0"/>
              <a:t> Bid for a MicroJob [Mobile/Web]</a:t>
            </a:r>
          </a:p>
          <a:p>
            <a:endParaRPr lang="en-US" dirty="0" smtClean="0"/>
          </a:p>
          <a:p>
            <a:r>
              <a:rPr lang="en-US" dirty="0" smtClean="0"/>
              <a:t>Description: A</a:t>
            </a:r>
            <a:r>
              <a:rPr lang="en-US" baseline="0" dirty="0" smtClean="0"/>
              <a:t> MicroWorker can create a new Bid for a MicroJob that they can access.</a:t>
            </a:r>
            <a:endParaRPr lang="en-US" dirty="0" smtClean="0"/>
          </a:p>
          <a:p>
            <a:endParaRPr lang="en-US" dirty="0" smtClean="0"/>
          </a:p>
          <a:p>
            <a:r>
              <a:rPr lang="en-US" dirty="0" smtClean="0"/>
              <a:t>Actors and Interfaces: Micro Worker [Actor]</a:t>
            </a:r>
          </a:p>
          <a:p>
            <a:endParaRPr lang="en-US" dirty="0" smtClean="0"/>
          </a:p>
          <a:p>
            <a:r>
              <a:rPr lang="en-US" dirty="0" smtClean="0"/>
              <a:t>Initial status and Preconditions: </a:t>
            </a:r>
          </a:p>
          <a:p>
            <a:r>
              <a:rPr lang="en-US" dirty="0" smtClean="0"/>
              <a:t>The MicroWorker must have access</a:t>
            </a:r>
            <a:r>
              <a:rPr lang="en-US" baseline="0" dirty="0" smtClean="0"/>
              <a:t> to the MicroJob Market</a:t>
            </a:r>
          </a:p>
          <a:p>
            <a:r>
              <a:rPr lang="en-US" baseline="0" dirty="0" smtClean="0"/>
              <a:t>The User must be logged on</a:t>
            </a:r>
          </a:p>
          <a:p>
            <a:r>
              <a:rPr lang="en-US" baseline="0" dirty="0" smtClean="0"/>
              <a:t>The MicroJob Market must be open</a:t>
            </a:r>
          </a:p>
          <a:p>
            <a:endParaRPr lang="en-US" dirty="0" smtClean="0"/>
          </a:p>
          <a:p>
            <a:r>
              <a:rPr lang="en-US" dirty="0" smtClean="0"/>
              <a:t>Basic Flow:</a:t>
            </a:r>
          </a:p>
          <a:p>
            <a:r>
              <a:rPr lang="en-US" dirty="0" smtClean="0"/>
              <a:t>Step 1:</a:t>
            </a:r>
          </a:p>
          <a:p>
            <a:r>
              <a:rPr lang="en-US" dirty="0" smtClean="0"/>
              <a:t>The user selects</a:t>
            </a:r>
            <a:r>
              <a:rPr lang="en-US" baseline="0" dirty="0" smtClean="0"/>
              <a:t> a MicroJob Market that they have access to.</a:t>
            </a:r>
            <a:endParaRPr lang="en-US" dirty="0" smtClean="0"/>
          </a:p>
          <a:p>
            <a:r>
              <a:rPr lang="en-US" dirty="0" smtClean="0"/>
              <a:t>Step 2</a:t>
            </a:r>
          </a:p>
          <a:p>
            <a:r>
              <a:rPr lang="en-US" dirty="0" smtClean="0"/>
              <a:t>The user clicks</a:t>
            </a:r>
            <a:r>
              <a:rPr lang="en-US" baseline="0" dirty="0" smtClean="0"/>
              <a:t> on “Create Bid” then a new Bid instance is created and a the MicroJobID is assigned to the bid along with the </a:t>
            </a:r>
            <a:r>
              <a:rPr lang="en-US" baseline="0" dirty="0" err="1" smtClean="0"/>
              <a:t>MicroWorkerID</a:t>
            </a:r>
            <a:endParaRPr lang="en-US" baseline="0" dirty="0" smtClean="0"/>
          </a:p>
          <a:p>
            <a:r>
              <a:rPr lang="en-US" baseline="0" dirty="0" smtClean="0"/>
              <a:t>Step 3:</a:t>
            </a:r>
          </a:p>
          <a:p>
            <a:r>
              <a:rPr lang="en-US" baseline="0" dirty="0" smtClean="0"/>
              <a:t>The user populates the Bid object (price, time)</a:t>
            </a:r>
          </a:p>
          <a:p>
            <a:r>
              <a:rPr lang="en-US" baseline="0" dirty="0" smtClean="0"/>
              <a:t>Step 4:</a:t>
            </a:r>
          </a:p>
          <a:p>
            <a:r>
              <a:rPr lang="en-US" baseline="0" dirty="0" smtClean="0"/>
              <a:t>The user clicks “Submit Bid” the Bid’s timestamp is set and the MarketManager stores the new Bid in the Market for the specified MicroJob.</a:t>
            </a:r>
            <a:endParaRPr lang="en-US" dirty="0" smtClean="0"/>
          </a:p>
          <a:p>
            <a:endParaRPr lang="en-US" dirty="0" smtClean="0"/>
          </a:p>
          <a:p>
            <a:r>
              <a:rPr lang="en-US" dirty="0" smtClean="0"/>
              <a:t>Post Condition:</a:t>
            </a:r>
          </a:p>
          <a:p>
            <a:r>
              <a:rPr lang="en-US" dirty="0" smtClean="0"/>
              <a:t>The user has created</a:t>
            </a:r>
            <a:r>
              <a:rPr lang="en-US" baseline="0" dirty="0" smtClean="0"/>
              <a:t> a new bid for a MicroJob</a:t>
            </a:r>
          </a:p>
          <a:p>
            <a:endParaRPr lang="en-US" dirty="0" smtClean="0"/>
          </a:p>
          <a:p>
            <a:r>
              <a:rPr lang="en-US" dirty="0" smtClean="0"/>
              <a:t>Alternative Flow:</a:t>
            </a:r>
          </a:p>
          <a:p>
            <a:r>
              <a:rPr lang="en-US" dirty="0" smtClean="0"/>
              <a:t>-The market is closed</a:t>
            </a:r>
          </a:p>
          <a:p>
            <a:endParaRPr lang="en-US" dirty="0" smtClean="0"/>
          </a:p>
          <a:p>
            <a:r>
              <a:rPr lang="en-US" dirty="0" smtClean="0"/>
              <a:t>------------------------------------------------------------------------------</a:t>
            </a:r>
          </a:p>
          <a:p>
            <a:endParaRPr lang="en-US" dirty="0" smtClean="0"/>
          </a:p>
          <a:p>
            <a:r>
              <a:rPr lang="en-US" dirty="0" smtClean="0"/>
              <a:t>Title: Read</a:t>
            </a:r>
            <a:r>
              <a:rPr lang="en-US" baseline="0" dirty="0" smtClean="0"/>
              <a:t> a</a:t>
            </a:r>
            <a:r>
              <a:rPr lang="en-US" dirty="0" smtClean="0"/>
              <a:t> Bid for a MicroJob [Mobile/Web]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 A</a:t>
            </a:r>
            <a:r>
              <a:rPr lang="en-US" baseline="0" dirty="0" smtClean="0"/>
              <a:t> MicroWorker can read their Bid for a MicroJob that they can access.</a:t>
            </a:r>
            <a:endParaRPr lang="en-US" dirty="0" smtClean="0"/>
          </a:p>
          <a:p>
            <a:endParaRPr lang="en-US" dirty="0" smtClean="0"/>
          </a:p>
          <a:p>
            <a:r>
              <a:rPr lang="en-US" dirty="0" smtClean="0"/>
              <a:t>Actors and Interfaces: Micro Worker [Actor]</a:t>
            </a:r>
          </a:p>
          <a:p>
            <a:endParaRPr lang="en-US" dirty="0" smtClean="0"/>
          </a:p>
          <a:p>
            <a:r>
              <a:rPr lang="en-US" dirty="0" smtClean="0"/>
              <a:t>Initial status and Preconditions: </a:t>
            </a:r>
          </a:p>
          <a:p>
            <a:r>
              <a:rPr lang="en-US" dirty="0" smtClean="0"/>
              <a:t>The MicroWorker must have access</a:t>
            </a:r>
            <a:r>
              <a:rPr lang="en-US" baseline="0" dirty="0" smtClean="0"/>
              <a:t> to the MicroJob Market</a:t>
            </a:r>
          </a:p>
          <a:p>
            <a:r>
              <a:rPr lang="en-US" baseline="0" dirty="0" smtClean="0"/>
              <a:t>The User must be logged on</a:t>
            </a:r>
          </a:p>
          <a:p>
            <a:r>
              <a:rPr lang="en-US" baseline="0" dirty="0" smtClean="0"/>
              <a:t>The MicroJob Market must be open</a:t>
            </a:r>
          </a:p>
          <a:p>
            <a:r>
              <a:rPr lang="en-US" baseline="0" dirty="0" smtClean="0"/>
              <a:t>The user must already have a bid in this Market</a:t>
            </a:r>
          </a:p>
          <a:p>
            <a:endParaRPr lang="en-US" dirty="0" smtClean="0"/>
          </a:p>
          <a:p>
            <a:r>
              <a:rPr lang="en-US" dirty="0" smtClean="0"/>
              <a:t>Basic Flow:</a:t>
            </a:r>
          </a:p>
          <a:p>
            <a:r>
              <a:rPr lang="en-US" dirty="0" smtClean="0"/>
              <a:t>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user selects</a:t>
            </a:r>
            <a:r>
              <a:rPr lang="en-US" baseline="0" dirty="0" smtClean="0"/>
              <a:t> a MicroJob Market that they have access to.</a:t>
            </a:r>
            <a:endParaRPr lang="en-US" dirty="0" smtClean="0"/>
          </a:p>
          <a:p>
            <a:r>
              <a:rPr lang="en-US" dirty="0" smtClean="0"/>
              <a:t>Step 2</a:t>
            </a:r>
          </a:p>
          <a:p>
            <a:r>
              <a:rPr lang="en-US" dirty="0" smtClean="0"/>
              <a:t>The MarketManager</a:t>
            </a:r>
            <a:r>
              <a:rPr lang="en-US" baseline="0" dirty="0" smtClean="0"/>
              <a:t> returns the users current Bid based off of the </a:t>
            </a:r>
            <a:r>
              <a:rPr lang="en-US" baseline="0" dirty="0" err="1" smtClean="0"/>
              <a:t>userID</a:t>
            </a:r>
            <a:r>
              <a:rPr lang="en-US" baseline="0" dirty="0" smtClean="0"/>
              <a:t> and the </a:t>
            </a:r>
            <a:r>
              <a:rPr lang="en-US" baseline="0" dirty="0" err="1" smtClean="0"/>
              <a:t>MircoJobID</a:t>
            </a:r>
            <a:r>
              <a:rPr lang="en-US" baseline="0" dirty="0" smtClean="0"/>
              <a:t>.</a:t>
            </a:r>
          </a:p>
          <a:p>
            <a:r>
              <a:rPr lang="en-US" baseline="0" dirty="0" smtClean="0"/>
              <a:t>Step 3</a:t>
            </a:r>
          </a:p>
          <a:p>
            <a:r>
              <a:rPr lang="en-US" dirty="0" smtClean="0"/>
              <a:t>The user is able</a:t>
            </a:r>
            <a:r>
              <a:rPr lang="en-US" baseline="0" dirty="0" smtClean="0"/>
              <a:t> to view their current Bid.</a:t>
            </a:r>
            <a:endParaRPr lang="en-US" dirty="0" smtClean="0"/>
          </a:p>
          <a:p>
            <a:endParaRPr lang="en-US" dirty="0" smtClean="0"/>
          </a:p>
          <a:p>
            <a:r>
              <a:rPr lang="en-US" dirty="0" smtClean="0"/>
              <a:t>Post Condition:</a:t>
            </a:r>
          </a:p>
          <a:p>
            <a:r>
              <a:rPr lang="en-US" dirty="0" smtClean="0"/>
              <a:t>The user can</a:t>
            </a:r>
            <a:r>
              <a:rPr lang="en-US" baseline="0" dirty="0" smtClean="0"/>
              <a:t> view the details for a MicroJob Bid.</a:t>
            </a:r>
          </a:p>
          <a:p>
            <a:endParaRPr lang="en-US" dirty="0" smtClean="0"/>
          </a:p>
          <a:p>
            <a:r>
              <a:rPr lang="en-US" dirty="0" smtClean="0"/>
              <a:t>Alternative Flow:</a:t>
            </a:r>
          </a:p>
          <a:p>
            <a:r>
              <a:rPr lang="en-US" dirty="0" smtClean="0"/>
              <a:t>-The market is closed</a:t>
            </a:r>
          </a:p>
          <a:p>
            <a:endParaRPr lang="en-US" dirty="0" smtClean="0"/>
          </a:p>
          <a:p>
            <a:r>
              <a:rPr lang="en-US" dirty="0" smtClean="0"/>
              <a:t>------------------------------------------------------------------------------</a:t>
            </a:r>
          </a:p>
          <a:p>
            <a:endParaRPr lang="en-US" dirty="0" smtClean="0"/>
          </a:p>
          <a:p>
            <a:r>
              <a:rPr lang="en-US" dirty="0" smtClean="0"/>
              <a:t>Title: Update</a:t>
            </a:r>
            <a:r>
              <a:rPr lang="en-US" baseline="0" dirty="0" smtClean="0"/>
              <a:t> a</a:t>
            </a:r>
            <a:r>
              <a:rPr lang="en-US" dirty="0" smtClean="0"/>
              <a:t> Bid for a MicroJob [Mobile/Web]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 A</a:t>
            </a:r>
            <a:r>
              <a:rPr lang="en-US" baseline="0" dirty="0" smtClean="0"/>
              <a:t> MicroWorker can update a Bid they placed for a MicroJob they have access to.</a:t>
            </a:r>
            <a:endParaRPr lang="en-US" dirty="0" smtClean="0"/>
          </a:p>
          <a:p>
            <a:endParaRPr lang="en-US" dirty="0" smtClean="0"/>
          </a:p>
          <a:p>
            <a:r>
              <a:rPr lang="en-US" dirty="0" smtClean="0"/>
              <a:t>Actors and Interfaces: Micro Worker [Actor]</a:t>
            </a:r>
          </a:p>
          <a:p>
            <a:endParaRPr lang="en-US" dirty="0" smtClean="0"/>
          </a:p>
          <a:p>
            <a:r>
              <a:rPr lang="en-US" dirty="0" smtClean="0"/>
              <a:t>Initial status and Preconditions: </a:t>
            </a:r>
          </a:p>
          <a:p>
            <a:r>
              <a:rPr lang="en-US" dirty="0" smtClean="0"/>
              <a:t>The MicroWorker must have access</a:t>
            </a:r>
            <a:r>
              <a:rPr lang="en-US" baseline="0" dirty="0" smtClean="0"/>
              <a:t> to the MicroJob Market</a:t>
            </a:r>
          </a:p>
          <a:p>
            <a:r>
              <a:rPr lang="en-US" baseline="0" dirty="0" smtClean="0"/>
              <a:t>The User must be logged on</a:t>
            </a:r>
          </a:p>
          <a:p>
            <a:r>
              <a:rPr lang="en-US" baseline="0" dirty="0" smtClean="0"/>
              <a:t>The MicroJob Market must be open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user must already have a bid in this Market</a:t>
            </a:r>
          </a:p>
          <a:p>
            <a:endParaRPr lang="en-US" dirty="0" smtClean="0"/>
          </a:p>
          <a:p>
            <a:r>
              <a:rPr lang="en-US" dirty="0" smtClean="0"/>
              <a:t>Basic Flow:</a:t>
            </a:r>
          </a:p>
          <a:p>
            <a:r>
              <a:rPr lang="en-US" dirty="0" smtClean="0"/>
              <a:t>Step 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user selects</a:t>
            </a:r>
            <a:r>
              <a:rPr lang="en-US" baseline="0" dirty="0" smtClean="0"/>
              <a:t> a MicroJob Market that they have access to.</a:t>
            </a:r>
            <a:endParaRPr lang="en-US" dirty="0" smtClean="0"/>
          </a:p>
          <a:p>
            <a:r>
              <a:rPr lang="en-US" dirty="0" smtClean="0"/>
              <a:t>Step 2</a:t>
            </a:r>
          </a:p>
          <a:p>
            <a:r>
              <a:rPr lang="en-US" dirty="0" smtClean="0"/>
              <a:t>The user clicks “Update Bid” and the MarketManager retrieves the specific</a:t>
            </a:r>
            <a:r>
              <a:rPr lang="en-US" baseline="0" dirty="0" smtClean="0"/>
              <a:t> Bid instance using the </a:t>
            </a:r>
            <a:r>
              <a:rPr lang="en-US" baseline="0" dirty="0" err="1" smtClean="0"/>
              <a:t>userID</a:t>
            </a:r>
            <a:r>
              <a:rPr lang="en-US" baseline="0" dirty="0" smtClean="0"/>
              <a:t> and MicroJobID</a:t>
            </a:r>
          </a:p>
          <a:p>
            <a:r>
              <a:rPr lang="en-US" baseline="0" dirty="0" smtClean="0"/>
              <a:t>Step 3</a:t>
            </a:r>
          </a:p>
          <a:p>
            <a:r>
              <a:rPr lang="en-US" baseline="0" dirty="0" smtClean="0"/>
              <a:t>The user repopulates/updates the data they would like to change.</a:t>
            </a:r>
          </a:p>
          <a:p>
            <a:r>
              <a:rPr lang="en-US" baseline="0" dirty="0" smtClean="0"/>
              <a:t>Step 4</a:t>
            </a:r>
          </a:p>
          <a:p>
            <a:r>
              <a:rPr lang="en-US" baseline="0" dirty="0" smtClean="0"/>
              <a:t>The user clicks “Submit Changes” the Bid’s timestamp is set and the MarketManager stores the new Bid in the Market for the specified MicroJob.</a:t>
            </a:r>
          </a:p>
          <a:p>
            <a:endParaRPr lang="en-US" dirty="0" smtClean="0"/>
          </a:p>
          <a:p>
            <a:r>
              <a:rPr lang="en-US" dirty="0" smtClean="0"/>
              <a:t>Post Condition:</a:t>
            </a:r>
          </a:p>
          <a:p>
            <a:r>
              <a:rPr lang="en-US" dirty="0" smtClean="0"/>
              <a:t>The user has updated their</a:t>
            </a:r>
            <a:r>
              <a:rPr lang="en-US" baseline="0" dirty="0" smtClean="0"/>
              <a:t> bid for a MicroJob</a:t>
            </a:r>
          </a:p>
          <a:p>
            <a:endParaRPr lang="en-US" dirty="0" smtClean="0"/>
          </a:p>
          <a:p>
            <a:r>
              <a:rPr lang="en-US" dirty="0" smtClean="0"/>
              <a:t>Alternative Flow:</a:t>
            </a:r>
          </a:p>
          <a:p>
            <a:r>
              <a:rPr lang="en-US" dirty="0" smtClean="0"/>
              <a:t>-The market is closed</a:t>
            </a:r>
          </a:p>
          <a:p>
            <a:endParaRPr lang="en-US" dirty="0" smtClean="0"/>
          </a:p>
          <a:p>
            <a:r>
              <a:rPr lang="en-US" dirty="0" smtClean="0"/>
              <a:t>------------------------------------------------------------------------------</a:t>
            </a:r>
          </a:p>
          <a:p>
            <a:endParaRPr lang="en-US" dirty="0" smtClean="0"/>
          </a:p>
          <a:p>
            <a:r>
              <a:rPr lang="en-US" dirty="0" smtClean="0"/>
              <a:t>Title: Get</a:t>
            </a:r>
            <a:r>
              <a:rPr lang="en-US" baseline="0" dirty="0" smtClean="0"/>
              <a:t> the Bids in a specific </a:t>
            </a:r>
            <a:r>
              <a:rPr lang="en-US" dirty="0" smtClean="0"/>
              <a:t>MicroJob </a:t>
            </a:r>
            <a:r>
              <a:rPr lang="en-US" baseline="0" dirty="0" smtClean="0"/>
              <a:t>Market</a:t>
            </a:r>
            <a:r>
              <a:rPr lang="en-US" dirty="0" smtClean="0"/>
              <a:t> [Mobile/Web]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 A</a:t>
            </a:r>
            <a:r>
              <a:rPr lang="en-US" baseline="0" dirty="0" smtClean="0"/>
              <a:t> MicroWorker can retrieve a list of all bids for any MicroJob Market that they can access.</a:t>
            </a:r>
            <a:endParaRPr lang="en-US" dirty="0" smtClean="0"/>
          </a:p>
          <a:p>
            <a:endParaRPr lang="en-US" dirty="0" smtClean="0"/>
          </a:p>
          <a:p>
            <a:r>
              <a:rPr lang="en-US" dirty="0" smtClean="0"/>
              <a:t>Actors and Interfaces: Micro Worker,</a:t>
            </a:r>
            <a:r>
              <a:rPr lang="en-US" baseline="0" dirty="0" smtClean="0"/>
              <a:t> Admin </a:t>
            </a:r>
            <a:r>
              <a:rPr lang="en-US" dirty="0" smtClean="0"/>
              <a:t>[Actor]</a:t>
            </a:r>
          </a:p>
          <a:p>
            <a:endParaRPr lang="en-US" dirty="0" smtClean="0"/>
          </a:p>
          <a:p>
            <a:r>
              <a:rPr lang="en-US" dirty="0" smtClean="0"/>
              <a:t>Initial status and Preconditions: </a:t>
            </a:r>
          </a:p>
          <a:p>
            <a:r>
              <a:rPr lang="en-US" dirty="0" smtClean="0"/>
              <a:t>The MicroWorker must have access</a:t>
            </a:r>
            <a:r>
              <a:rPr lang="en-US" baseline="0" dirty="0" smtClean="0"/>
              <a:t> to the MicroJob</a:t>
            </a:r>
          </a:p>
          <a:p>
            <a:r>
              <a:rPr lang="en-US" baseline="0" dirty="0" smtClean="0"/>
              <a:t>The User must be logged on</a:t>
            </a:r>
          </a:p>
          <a:p>
            <a:r>
              <a:rPr lang="en-US" baseline="0" dirty="0" smtClean="0"/>
              <a:t>The MicroJob Market must be open</a:t>
            </a:r>
          </a:p>
          <a:p>
            <a:endParaRPr lang="en-US" dirty="0" smtClean="0"/>
          </a:p>
          <a:p>
            <a:r>
              <a:rPr lang="en-US" dirty="0" smtClean="0"/>
              <a:t>Basic Flow:</a:t>
            </a:r>
          </a:p>
          <a:p>
            <a:r>
              <a:rPr lang="en-US" dirty="0" smtClean="0"/>
              <a:t>Step 1</a:t>
            </a:r>
          </a:p>
          <a:p>
            <a:r>
              <a:rPr lang="en-US" dirty="0" smtClean="0"/>
              <a:t>The use clicks “See All Bids”</a:t>
            </a:r>
          </a:p>
          <a:p>
            <a:r>
              <a:rPr lang="en-US" dirty="0" smtClean="0"/>
              <a:t>Step 2</a:t>
            </a:r>
          </a:p>
          <a:p>
            <a:r>
              <a:rPr lang="en-US" dirty="0" smtClean="0"/>
              <a:t>The MarketManager</a:t>
            </a:r>
            <a:r>
              <a:rPr lang="en-US" baseline="0" dirty="0" smtClean="0"/>
              <a:t> is queried based on the MicroJobID and a limit to how many results to retrieve</a:t>
            </a:r>
          </a:p>
          <a:p>
            <a:r>
              <a:rPr lang="en-US" baseline="0" dirty="0" smtClean="0"/>
              <a:t>Step 3</a:t>
            </a:r>
          </a:p>
          <a:p>
            <a:r>
              <a:rPr lang="en-US" baseline="0" dirty="0" smtClean="0"/>
              <a:t>The MarketManager returns a list of Bid objects that is the length specified by the limit, the bids are in ascending order by price where the MicroJobID matches the specified MicroJobID</a:t>
            </a:r>
          </a:p>
          <a:p>
            <a:r>
              <a:rPr lang="en-US" baseline="0" dirty="0" smtClean="0"/>
              <a:t>Step 4</a:t>
            </a:r>
          </a:p>
          <a:p>
            <a:r>
              <a:rPr lang="en-US" baseline="0" dirty="0" smtClean="0"/>
              <a:t>The bids are displayed for the user to select/view</a:t>
            </a:r>
            <a:endParaRPr lang="en-US" dirty="0" smtClean="0"/>
          </a:p>
          <a:p>
            <a:endParaRPr lang="en-US" dirty="0" smtClean="0"/>
          </a:p>
          <a:p>
            <a:r>
              <a:rPr lang="en-US" dirty="0" smtClean="0"/>
              <a:t>Post Condition:</a:t>
            </a:r>
          </a:p>
          <a:p>
            <a:r>
              <a:rPr lang="en-US" dirty="0" smtClean="0"/>
              <a:t>The user is able to view the top bids for a specific MicroJob</a:t>
            </a:r>
            <a:endParaRPr lang="en-US" baseline="0" dirty="0" smtClean="0"/>
          </a:p>
          <a:p>
            <a:endParaRPr lang="en-US" dirty="0" smtClean="0"/>
          </a:p>
          <a:p>
            <a:r>
              <a:rPr lang="en-US" dirty="0" smtClean="0"/>
              <a:t>Alternative Flow:</a:t>
            </a:r>
          </a:p>
          <a:p>
            <a:r>
              <a:rPr lang="en-US" dirty="0" smtClean="0"/>
              <a:t>-The market is closed</a:t>
            </a:r>
          </a:p>
          <a:p>
            <a:endParaRPr lang="en-US" dirty="0" smtClean="0"/>
          </a:p>
          <a:p>
            <a:r>
              <a:rPr lang="en-US" dirty="0" smtClean="0"/>
              <a:t>------------------------------------------------------------------------------</a:t>
            </a:r>
          </a:p>
          <a:p>
            <a:endParaRPr lang="en-US" dirty="0" smtClean="0"/>
          </a:p>
          <a:p>
            <a:r>
              <a:rPr lang="en-US" dirty="0" smtClean="0"/>
              <a:t>Title: Delete</a:t>
            </a:r>
            <a:r>
              <a:rPr lang="en-US" baseline="0" dirty="0" smtClean="0"/>
              <a:t> a</a:t>
            </a:r>
            <a:r>
              <a:rPr lang="en-US" dirty="0" smtClean="0"/>
              <a:t> Bid for a MicroJob [Mobile/Web]</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Description: A</a:t>
            </a:r>
            <a:r>
              <a:rPr lang="en-US" baseline="0" dirty="0" smtClean="0"/>
              <a:t> MicroWorker can delete a Bid for a MicroJob that they can access.</a:t>
            </a:r>
            <a:endParaRPr lang="en-US" dirty="0" smtClean="0"/>
          </a:p>
          <a:p>
            <a:endParaRPr lang="en-US" dirty="0" smtClean="0"/>
          </a:p>
          <a:p>
            <a:r>
              <a:rPr lang="en-US" dirty="0" smtClean="0"/>
              <a:t>Actors and Interfaces: Micro Worker [Actor]</a:t>
            </a:r>
          </a:p>
          <a:p>
            <a:endParaRPr lang="en-US" dirty="0" smtClean="0"/>
          </a:p>
          <a:p>
            <a:r>
              <a:rPr lang="en-US" dirty="0" smtClean="0"/>
              <a:t>Initial status and Preconditions: </a:t>
            </a:r>
          </a:p>
          <a:p>
            <a:r>
              <a:rPr lang="en-US" dirty="0" smtClean="0"/>
              <a:t>The MicroWorker must have access</a:t>
            </a:r>
            <a:r>
              <a:rPr lang="en-US" baseline="0" dirty="0" smtClean="0"/>
              <a:t> to the MicroJob</a:t>
            </a:r>
          </a:p>
          <a:p>
            <a:r>
              <a:rPr lang="en-US" baseline="0" dirty="0" smtClean="0"/>
              <a:t>The User must be logged on</a:t>
            </a:r>
          </a:p>
          <a:p>
            <a:r>
              <a:rPr lang="en-US" baseline="0" dirty="0" smtClean="0"/>
              <a:t>The MicroJob Market must be open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user must already have a bid in this Market</a:t>
            </a:r>
          </a:p>
          <a:p>
            <a:endParaRPr lang="en-US" dirty="0" smtClean="0"/>
          </a:p>
          <a:p>
            <a:r>
              <a:rPr lang="en-US" dirty="0" smtClean="0"/>
              <a:t>Basic Flow:</a:t>
            </a:r>
          </a:p>
          <a:p>
            <a:r>
              <a:rPr lang="en-US" dirty="0" smtClean="0"/>
              <a:t>Step 1</a:t>
            </a:r>
          </a:p>
          <a:p>
            <a:r>
              <a:rPr lang="en-US" dirty="0" smtClean="0"/>
              <a:t>The user opens their bid for a market</a:t>
            </a:r>
          </a:p>
          <a:p>
            <a:r>
              <a:rPr lang="en-US" dirty="0" smtClean="0"/>
              <a:t>Step 2</a:t>
            </a:r>
          </a:p>
          <a:p>
            <a:r>
              <a:rPr lang="en-US" dirty="0" smtClean="0"/>
              <a:t>They click “Delete Bid” and</a:t>
            </a:r>
            <a:r>
              <a:rPr lang="en-US" baseline="0" dirty="0" smtClean="0"/>
              <a:t> the MarketManager removes the Bid associated with the MicroJobID and the </a:t>
            </a:r>
            <a:r>
              <a:rPr lang="en-US" baseline="0" dirty="0" err="1" smtClean="0"/>
              <a:t>userID</a:t>
            </a:r>
            <a:endParaRPr lang="en-US" dirty="0" smtClean="0"/>
          </a:p>
          <a:p>
            <a:endParaRPr lang="en-US" dirty="0" smtClean="0"/>
          </a:p>
          <a:p>
            <a:r>
              <a:rPr lang="en-US" dirty="0" smtClean="0"/>
              <a:t>Post Condition:</a:t>
            </a:r>
          </a:p>
          <a:p>
            <a:r>
              <a:rPr lang="en-US" dirty="0" smtClean="0"/>
              <a:t>The user has deleted</a:t>
            </a:r>
            <a:r>
              <a:rPr lang="en-US" baseline="0" dirty="0" smtClean="0"/>
              <a:t>  a their bid for a MicroJob</a:t>
            </a:r>
          </a:p>
          <a:p>
            <a:endParaRPr lang="en-US" dirty="0" smtClean="0"/>
          </a:p>
          <a:p>
            <a:r>
              <a:rPr lang="en-US" dirty="0" smtClean="0"/>
              <a:t>Alternative Flow:</a:t>
            </a:r>
          </a:p>
          <a:p>
            <a:r>
              <a:rPr lang="en-US" dirty="0" smtClean="0"/>
              <a:t>-The market is closed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9</a:t>
            </a:fld>
            <a:endParaRPr lang="en-US"/>
          </a:p>
        </p:txBody>
      </p:sp>
    </p:spTree>
    <p:extLst>
      <p:ext uri="{BB962C8B-B14F-4D97-AF65-F5344CB8AC3E}">
        <p14:creationId xmlns:p14="http://schemas.microsoft.com/office/powerpoint/2010/main" val="1654685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Notification on winning MicroJob Bid / losing bid [Mobile]</a:t>
            </a:r>
          </a:p>
          <a:p>
            <a:endParaRPr lang="en-US" dirty="0" smtClean="0"/>
          </a:p>
          <a:p>
            <a:r>
              <a:rPr lang="en-US" dirty="0" smtClean="0"/>
              <a:t>Description: When the market closes they winner of the market is notified</a:t>
            </a:r>
          </a:p>
          <a:p>
            <a:endParaRPr lang="en-US" dirty="0" smtClean="0"/>
          </a:p>
          <a:p>
            <a:r>
              <a:rPr lang="en-US" dirty="0" smtClean="0"/>
              <a:t>Actors and Interfaces: Micro Worker [Actor]</a:t>
            </a:r>
          </a:p>
          <a:p>
            <a:endParaRPr lang="en-US" dirty="0" smtClean="0"/>
          </a:p>
          <a:p>
            <a:r>
              <a:rPr lang="en-US" dirty="0" smtClean="0"/>
              <a:t>Extends: Accept/Decline a MicroJob</a:t>
            </a:r>
          </a:p>
          <a:p>
            <a:endParaRPr lang="en-US" dirty="0" smtClean="0"/>
          </a:p>
          <a:p>
            <a:r>
              <a:rPr lang="en-US" dirty="0" smtClean="0"/>
              <a:t>Initial status and Preconditions:</a:t>
            </a:r>
          </a:p>
          <a:p>
            <a:r>
              <a:rPr lang="en-US" dirty="0" smtClean="0"/>
              <a:t>The market must be closed</a:t>
            </a:r>
          </a:p>
          <a:p>
            <a:r>
              <a:rPr lang="en-US" dirty="0" smtClean="0"/>
              <a:t>There must be at least one bid in the market</a:t>
            </a:r>
          </a:p>
          <a:p>
            <a:endParaRPr lang="en-US" dirty="0" smtClean="0"/>
          </a:p>
          <a:p>
            <a:r>
              <a:rPr lang="en-US" dirty="0" smtClean="0"/>
              <a:t>Basic Flow:</a:t>
            </a:r>
          </a:p>
          <a:p>
            <a:r>
              <a:rPr lang="en-US" dirty="0" smtClean="0"/>
              <a:t>Step 1</a:t>
            </a:r>
          </a:p>
          <a:p>
            <a:r>
              <a:rPr lang="en-US" dirty="0" smtClean="0"/>
              <a:t>When</a:t>
            </a:r>
            <a:r>
              <a:rPr lang="en-US" baseline="0" dirty="0" smtClean="0"/>
              <a:t> the MarketManager closes the market it returns a list of the bids to the MicroJobManager. The list will be sorted by bid price. Ties in price will be broken by quality metrics. Ties in both price and quality metrics will be broken by timestamp.</a:t>
            </a:r>
            <a:endParaRPr lang="en-US" dirty="0" smtClean="0"/>
          </a:p>
          <a:p>
            <a:r>
              <a:rPr lang="en-US" dirty="0" smtClean="0"/>
              <a:t>Step 2</a:t>
            </a:r>
          </a:p>
          <a:p>
            <a:r>
              <a:rPr lang="en-US" dirty="0" smtClean="0"/>
              <a:t>If</a:t>
            </a:r>
            <a:r>
              <a:rPr lang="en-US" baseline="0" dirty="0" smtClean="0"/>
              <a:t> the list is null or empty the MicroJobManager will notify the MicroEmployer that their MicroJob has expired and the process will end. Otherwise continue.</a:t>
            </a:r>
            <a:endParaRPr lang="en-US" dirty="0" smtClean="0"/>
          </a:p>
          <a:p>
            <a:r>
              <a:rPr lang="en-US" dirty="0" smtClean="0"/>
              <a:t>Step 3</a:t>
            </a:r>
          </a:p>
          <a:p>
            <a:r>
              <a:rPr lang="en-US" dirty="0" smtClean="0"/>
              <a:t>The</a:t>
            </a:r>
            <a:r>
              <a:rPr lang="en-US" baseline="0" dirty="0" smtClean="0"/>
              <a:t> MicroJobManager will notify the next person in the queue (sorted list of MicroWorkers) that they have won the bid through their preferred method of contact. </a:t>
            </a:r>
          </a:p>
          <a:p>
            <a:r>
              <a:rPr lang="en-US" baseline="0" dirty="0" smtClean="0"/>
              <a:t>Step 4</a:t>
            </a:r>
          </a:p>
          <a:p>
            <a:r>
              <a:rPr lang="en-US" baseline="0" dirty="0" smtClean="0"/>
              <a:t>The winner must either accept or decline the offer within a set time frame (calculated time) example: You have until 3:30pm EST December 12, 2012 to accept this offer.</a:t>
            </a:r>
          </a:p>
          <a:p>
            <a:r>
              <a:rPr lang="en-US" baseline="0" dirty="0" smtClean="0"/>
              <a:t>Step 5</a:t>
            </a:r>
          </a:p>
          <a:p>
            <a:r>
              <a:rPr lang="en-US" baseline="0" dirty="0" smtClean="0"/>
              <a:t>If the winner declines or does not accept before the time limit they will be removed from the list, the MicroJobManager will be triggered to repeat step 2.</a:t>
            </a:r>
          </a:p>
          <a:p>
            <a:r>
              <a:rPr lang="en-US" baseline="0" dirty="0" smtClean="0"/>
              <a:t>Step 6</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the winner accepts, the MicroJobManager will update the </a:t>
            </a:r>
            <a:r>
              <a:rPr lang="en-US" baseline="0" dirty="0" err="1" smtClean="0"/>
              <a:t>MicroWorkerID</a:t>
            </a:r>
            <a:r>
              <a:rPr lang="en-US" baseline="0" dirty="0" smtClean="0"/>
              <a:t> field of the MicroJob instance and the MicroWorker will now be able to view the MicroJob in their “Current MicroJobs” and they will be able to update the status of the MicroJob.  In addition, the other MicroWorkers who bided will now see in their “Current Bids” the MicroEmployer will be notified that their MicroJob has been accepted.</a:t>
            </a:r>
          </a:p>
          <a:p>
            <a:endParaRPr lang="en-US" dirty="0" smtClean="0"/>
          </a:p>
          <a:p>
            <a:r>
              <a:rPr lang="en-US" dirty="0" smtClean="0"/>
              <a:t>Post Condition:</a:t>
            </a:r>
          </a:p>
          <a:p>
            <a:r>
              <a:rPr lang="en-US" dirty="0" smtClean="0"/>
              <a:t>The MicroJob</a:t>
            </a:r>
            <a:r>
              <a:rPr lang="en-US" baseline="0" dirty="0" smtClean="0"/>
              <a:t> has been assigned</a:t>
            </a:r>
            <a:endParaRPr lang="en-US" dirty="0" smtClean="0"/>
          </a:p>
          <a:p>
            <a:endParaRPr lang="en-US" dirty="0" smtClean="0"/>
          </a:p>
          <a:p>
            <a:r>
              <a:rPr lang="en-US" dirty="0" smtClean="0"/>
              <a:t>Alternative Flow:</a:t>
            </a:r>
          </a:p>
          <a:p>
            <a:r>
              <a:rPr lang="en-US" dirty="0" smtClean="0"/>
              <a:t>-Expired Market</a:t>
            </a:r>
          </a:p>
          <a:p>
            <a:r>
              <a:rPr lang="en-US" dirty="0" smtClean="0"/>
              <a:t>-Zero Bids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10</a:t>
            </a:fld>
            <a:endParaRPr lang="en-US"/>
          </a:p>
        </p:txBody>
      </p:sp>
    </p:spTree>
    <p:extLst>
      <p:ext uri="{BB962C8B-B14F-4D97-AF65-F5344CB8AC3E}">
        <p14:creationId xmlns:p14="http://schemas.microsoft.com/office/powerpoint/2010/main" val="300182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Title: Accept  a MicroJob</a:t>
            </a:r>
          </a:p>
          <a:p>
            <a:endParaRPr lang="en-US" dirty="0" smtClean="0"/>
          </a:p>
          <a:p>
            <a:r>
              <a:rPr lang="en-US" dirty="0" smtClean="0"/>
              <a:t>Description: The</a:t>
            </a:r>
            <a:r>
              <a:rPr lang="en-US" baseline="0" dirty="0" smtClean="0"/>
              <a:t> MicroWorker will be able to accept a MicroJob if they are notified that they are the winner of a specific bid.</a:t>
            </a:r>
          </a:p>
          <a:p>
            <a:endParaRPr lang="en-US" dirty="0" smtClean="0"/>
          </a:p>
          <a:p>
            <a:r>
              <a:rPr lang="en-US" dirty="0" smtClean="0"/>
              <a:t>Actors and Interfaces: Micro Worker [Actor]</a:t>
            </a:r>
          </a:p>
          <a:p>
            <a:endParaRPr lang="en-US" dirty="0" smtClean="0"/>
          </a:p>
          <a:p>
            <a:r>
              <a:rPr lang="en-US" dirty="0" smtClean="0"/>
              <a:t>Initial status and Preconditions:</a:t>
            </a:r>
          </a:p>
          <a:p>
            <a:r>
              <a:rPr lang="en-US" dirty="0" smtClean="0"/>
              <a:t>The MicroWorker</a:t>
            </a:r>
            <a:r>
              <a:rPr lang="en-US" baseline="0" dirty="0" smtClean="0"/>
              <a:t> has won a bid for a Market</a:t>
            </a:r>
          </a:p>
          <a:p>
            <a:endParaRPr lang="en-US" dirty="0" smtClean="0"/>
          </a:p>
          <a:p>
            <a:r>
              <a:rPr lang="en-US" dirty="0" smtClean="0"/>
              <a:t>Basic Flow:</a:t>
            </a:r>
          </a:p>
          <a:p>
            <a:r>
              <a:rPr lang="en-US" dirty="0" smtClean="0"/>
              <a:t>Step 1</a:t>
            </a:r>
          </a:p>
          <a:p>
            <a:r>
              <a:rPr lang="en-US" dirty="0" smtClean="0"/>
              <a:t>The MicroWorker is notified that they are</a:t>
            </a:r>
            <a:r>
              <a:rPr lang="en-US" baseline="0" dirty="0" smtClean="0"/>
              <a:t> the winner of a bid.</a:t>
            </a:r>
            <a:endParaRPr lang="en-US" dirty="0" smtClean="0"/>
          </a:p>
          <a:p>
            <a:r>
              <a:rPr lang="en-US" dirty="0" smtClean="0"/>
              <a:t>Step 2</a:t>
            </a:r>
          </a:p>
          <a:p>
            <a:r>
              <a:rPr lang="en-US" dirty="0" smtClean="0"/>
              <a:t>The MicroWorker</a:t>
            </a:r>
            <a:r>
              <a:rPr lang="en-US" baseline="0" dirty="0" smtClean="0"/>
              <a:t> accepts the MicroJob and they are linked to that particular job. They can now view the job in there current MicroJobs.</a:t>
            </a:r>
          </a:p>
          <a:p>
            <a:endParaRPr lang="en-US" dirty="0" smtClean="0"/>
          </a:p>
          <a:p>
            <a:r>
              <a:rPr lang="en-US" dirty="0" smtClean="0"/>
              <a:t>Post Condition:</a:t>
            </a:r>
          </a:p>
          <a:p>
            <a:r>
              <a:rPr lang="en-US" dirty="0" smtClean="0"/>
              <a:t>The MicroWorker</a:t>
            </a:r>
            <a:r>
              <a:rPr lang="en-US" baseline="0" dirty="0" smtClean="0"/>
              <a:t> is linked to the MicroJob</a:t>
            </a:r>
          </a:p>
          <a:p>
            <a:endParaRPr lang="en-US" dirty="0" smtClean="0"/>
          </a:p>
          <a:p>
            <a:r>
              <a:rPr lang="en-US" dirty="0" smtClean="0"/>
              <a:t>Alternative Flow:</a:t>
            </a:r>
          </a:p>
          <a:p>
            <a:r>
              <a:rPr lang="en-US" dirty="0" smtClean="0"/>
              <a:t>-They</a:t>
            </a:r>
            <a:r>
              <a:rPr lang="en-US" baseline="0" dirty="0" smtClean="0"/>
              <a:t> Decline to accept</a:t>
            </a:r>
          </a:p>
          <a:p>
            <a:r>
              <a:rPr lang="en-US" baseline="0" dirty="0" smtClean="0"/>
              <a:t>-Acceptance Timeout</a:t>
            </a:r>
          </a:p>
          <a:p>
            <a:endParaRPr lang="en-US" baseline="0" dirty="0" smtClean="0"/>
          </a:p>
          <a:p>
            <a:r>
              <a:rPr lang="en-US" baseline="0" dirty="0" smtClean="0"/>
              <a:t>--------------------------------------------------------------------------------------</a:t>
            </a:r>
          </a:p>
          <a:p>
            <a:endParaRPr lang="en-US" baseline="0" dirty="0" smtClean="0"/>
          </a:p>
          <a:p>
            <a:r>
              <a:rPr lang="en-US" dirty="0" smtClean="0"/>
              <a:t>Title: Decline a MicroJob</a:t>
            </a:r>
          </a:p>
          <a:p>
            <a:endParaRPr lang="en-US" dirty="0" smtClean="0"/>
          </a:p>
          <a:p>
            <a:r>
              <a:rPr lang="en-US" dirty="0" smtClean="0"/>
              <a:t>Description: The</a:t>
            </a:r>
            <a:r>
              <a:rPr lang="en-US" baseline="0" dirty="0" smtClean="0"/>
              <a:t> MicroWorker will be able to decline a MicroJob if they are notified that they are the winner of a specific bid.</a:t>
            </a:r>
          </a:p>
          <a:p>
            <a:endParaRPr lang="en-US" dirty="0" smtClean="0"/>
          </a:p>
          <a:p>
            <a:r>
              <a:rPr lang="en-US" dirty="0" smtClean="0"/>
              <a:t>Actors and Interfaces: Micro Worker [Actor]</a:t>
            </a:r>
          </a:p>
          <a:p>
            <a:endParaRPr lang="en-US" dirty="0" smtClean="0"/>
          </a:p>
          <a:p>
            <a:r>
              <a:rPr lang="en-US" dirty="0" smtClean="0"/>
              <a:t>Initial status and Preconditions:</a:t>
            </a:r>
          </a:p>
          <a:p>
            <a:r>
              <a:rPr lang="en-US" dirty="0" smtClean="0"/>
              <a:t>The MicroWorker</a:t>
            </a:r>
            <a:r>
              <a:rPr lang="en-US" baseline="0" dirty="0" smtClean="0"/>
              <a:t> has won a bid for a Market</a:t>
            </a:r>
          </a:p>
          <a:p>
            <a:endParaRPr lang="en-US" dirty="0" smtClean="0"/>
          </a:p>
          <a:p>
            <a:r>
              <a:rPr lang="en-US" dirty="0" smtClean="0"/>
              <a:t>Basic Flow:</a:t>
            </a:r>
          </a:p>
          <a:p>
            <a:r>
              <a:rPr lang="en-US" dirty="0" smtClean="0"/>
              <a:t>Step 1</a:t>
            </a:r>
          </a:p>
          <a:p>
            <a:r>
              <a:rPr lang="en-US" dirty="0" smtClean="0"/>
              <a:t>The MicroWorker is notified that they are</a:t>
            </a:r>
            <a:r>
              <a:rPr lang="en-US" baseline="0" dirty="0" smtClean="0"/>
              <a:t> the winner of a bid.</a:t>
            </a:r>
            <a:endParaRPr lang="en-US" dirty="0" smtClean="0"/>
          </a:p>
          <a:p>
            <a:r>
              <a:rPr lang="en-US" dirty="0" smtClean="0"/>
              <a:t>Step 2</a:t>
            </a:r>
          </a:p>
          <a:p>
            <a:r>
              <a:rPr lang="en-US" dirty="0" smtClean="0"/>
              <a:t>The MicroWorker</a:t>
            </a:r>
            <a:r>
              <a:rPr lang="en-US" baseline="0" dirty="0" smtClean="0"/>
              <a:t> declines the MicroJob and they are removed from the queue of winners for that particular job. </a:t>
            </a:r>
          </a:p>
          <a:p>
            <a:endParaRPr lang="en-US" dirty="0" smtClean="0"/>
          </a:p>
          <a:p>
            <a:r>
              <a:rPr lang="en-US" dirty="0" smtClean="0"/>
              <a:t>Post Condition:</a:t>
            </a:r>
          </a:p>
          <a:p>
            <a:r>
              <a:rPr lang="en-US" dirty="0" smtClean="0"/>
              <a:t>The MicroWorker</a:t>
            </a:r>
            <a:r>
              <a:rPr lang="en-US" baseline="0" dirty="0" smtClean="0"/>
              <a:t> is removed from the queue of winners for that particular job</a:t>
            </a:r>
          </a:p>
          <a:p>
            <a:endParaRPr lang="en-US" dirty="0" smtClean="0"/>
          </a:p>
          <a:p>
            <a:r>
              <a:rPr lang="en-US" dirty="0" smtClean="0"/>
              <a:t>Alternative Flow:</a:t>
            </a:r>
          </a:p>
          <a:p>
            <a:r>
              <a:rPr lang="en-US" dirty="0" smtClean="0"/>
              <a:t>-They</a:t>
            </a:r>
            <a:r>
              <a:rPr lang="en-US" baseline="0" dirty="0" smtClean="0"/>
              <a:t> Decline to accept</a:t>
            </a:r>
          </a:p>
          <a:p>
            <a:r>
              <a:rPr lang="en-US" baseline="0" dirty="0" smtClean="0"/>
              <a:t>-Acceptance Timeout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357D835-4941-4383-B2FD-378BA31C778F}" type="slidenum">
              <a:rPr lang="en-US" smtClean="0"/>
              <a:t>11</a:t>
            </a:fld>
            <a:endParaRPr lang="en-US"/>
          </a:p>
        </p:txBody>
      </p:sp>
    </p:spTree>
    <p:extLst>
      <p:ext uri="{BB962C8B-B14F-4D97-AF65-F5344CB8AC3E}">
        <p14:creationId xmlns:p14="http://schemas.microsoft.com/office/powerpoint/2010/main" val="251335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668F93-EF92-41AC-B86F-3AEBBC350C44}"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322347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68F93-EF92-41AC-B86F-3AEBBC350C44}"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103356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68F93-EF92-41AC-B86F-3AEBBC350C44}"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143200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668F93-EF92-41AC-B86F-3AEBBC350C44}"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66506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668F93-EF92-41AC-B86F-3AEBBC350C44}" type="datetimeFigureOut">
              <a:rPr lang="en-US" smtClean="0"/>
              <a:t>12/14/2012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296630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668F93-EF92-41AC-B86F-3AEBBC350C44}" type="datetimeFigureOut">
              <a:rPr lang="en-US" smtClean="0"/>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136148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668F93-EF92-41AC-B86F-3AEBBC350C44}" type="datetimeFigureOut">
              <a:rPr lang="en-US" smtClean="0"/>
              <a:t>12/14/2012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97097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668F93-EF92-41AC-B86F-3AEBBC350C44}" type="datetimeFigureOut">
              <a:rPr lang="en-US" smtClean="0"/>
              <a:t>12/14/2012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379314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68F93-EF92-41AC-B86F-3AEBBC350C44}" type="datetimeFigureOut">
              <a:rPr lang="en-US" smtClean="0"/>
              <a:t>12/14/2012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357114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68F93-EF92-41AC-B86F-3AEBBC350C44}" type="datetimeFigureOut">
              <a:rPr lang="en-US" smtClean="0"/>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132222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68F93-EF92-41AC-B86F-3AEBBC350C44}" type="datetimeFigureOut">
              <a:rPr lang="en-US" smtClean="0"/>
              <a:t>12/14/2012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7CB2B-BE8D-463D-B919-9E75B34C50BF}" type="slidenum">
              <a:rPr lang="en-US" smtClean="0"/>
              <a:t>‹#›</a:t>
            </a:fld>
            <a:endParaRPr lang="en-US"/>
          </a:p>
        </p:txBody>
      </p:sp>
    </p:spTree>
    <p:extLst>
      <p:ext uri="{BB962C8B-B14F-4D97-AF65-F5344CB8AC3E}">
        <p14:creationId xmlns:p14="http://schemas.microsoft.com/office/powerpoint/2010/main" val="231730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68F93-EF92-41AC-B86F-3AEBBC350C44}" type="datetimeFigureOut">
              <a:rPr lang="en-US" smtClean="0"/>
              <a:t>12/14/2012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CB2B-BE8D-463D-B919-9E75B34C50BF}" type="slidenum">
              <a:rPr lang="en-US" smtClean="0"/>
              <a:t>‹#›</a:t>
            </a:fld>
            <a:endParaRPr lang="en-US"/>
          </a:p>
        </p:txBody>
      </p:sp>
    </p:spTree>
    <p:extLst>
      <p:ext uri="{BB962C8B-B14F-4D97-AF65-F5344CB8AC3E}">
        <p14:creationId xmlns:p14="http://schemas.microsoft.com/office/powerpoint/2010/main" val="408627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 Employment Project</a:t>
            </a:r>
            <a:endParaRPr lang="en-US" dirty="0"/>
          </a:p>
        </p:txBody>
      </p:sp>
      <p:sp>
        <p:nvSpPr>
          <p:cNvPr id="3" name="Subtitle 2"/>
          <p:cNvSpPr>
            <a:spLocks noGrp="1"/>
          </p:cNvSpPr>
          <p:nvPr>
            <p:ph type="subTitle" idx="1"/>
          </p:nvPr>
        </p:nvSpPr>
        <p:spPr/>
        <p:txBody>
          <a:bodyPr/>
          <a:lstStyle/>
          <a:p>
            <a:r>
              <a:rPr lang="en-US" dirty="0" smtClean="0"/>
              <a:t>USE CASES</a:t>
            </a:r>
            <a:endParaRPr lang="en-US" dirty="0"/>
          </a:p>
        </p:txBody>
      </p:sp>
    </p:spTree>
    <p:extLst>
      <p:ext uri="{BB962C8B-B14F-4D97-AF65-F5344CB8AC3E}">
        <p14:creationId xmlns:p14="http://schemas.microsoft.com/office/powerpoint/2010/main" val="215063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Notification on winning MicroJob Bid / losing bid [Mobile]</a:t>
            </a:r>
            <a:endParaRPr lang="en-US" dirty="0"/>
          </a:p>
        </p:txBody>
      </p:sp>
      <p:sp>
        <p:nvSpPr>
          <p:cNvPr id="3" name="Content Placeholder 2"/>
          <p:cNvSpPr>
            <a:spLocks noGrp="1"/>
          </p:cNvSpPr>
          <p:nvPr>
            <p:ph idx="1"/>
          </p:nvPr>
        </p:nvSpPr>
        <p:spPr/>
        <p:txBody>
          <a:bodyPr/>
          <a:lstStyle/>
          <a:p>
            <a:r>
              <a:rPr lang="en-US" dirty="0" smtClean="0"/>
              <a:t>If the Bid is lost the MicroWorker will receive a notification showing the amount of the winning bid. </a:t>
            </a:r>
            <a:endParaRPr lang="en-US" dirty="0"/>
          </a:p>
        </p:txBody>
      </p:sp>
    </p:spTree>
    <p:extLst>
      <p:ext uri="{BB962C8B-B14F-4D97-AF65-F5344CB8AC3E}">
        <p14:creationId xmlns:p14="http://schemas.microsoft.com/office/powerpoint/2010/main" val="80886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Accept / Decline a MicroJob</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AcceptMicroJob</a:t>
            </a:r>
            <a:r>
              <a:rPr lang="en-US" dirty="0" smtClean="0"/>
              <a:t>(String </a:t>
            </a:r>
            <a:r>
              <a:rPr lang="en-US" dirty="0" err="1" smtClean="0"/>
              <a:t>microJobID</a:t>
            </a:r>
            <a:r>
              <a:rPr lang="en-US" dirty="0" smtClean="0"/>
              <a:t>, String </a:t>
            </a:r>
            <a:r>
              <a:rPr lang="en-US" dirty="0" err="1" smtClean="0"/>
              <a:t>microWorkerID</a:t>
            </a:r>
            <a:r>
              <a:rPr lang="en-US" dirty="0" smtClean="0"/>
              <a:t>)</a:t>
            </a:r>
          </a:p>
          <a:p>
            <a:r>
              <a:rPr lang="en-US" dirty="0" smtClean="0"/>
              <a:t>Boolean </a:t>
            </a:r>
            <a:r>
              <a:rPr lang="en-US" dirty="0" err="1" smtClean="0"/>
              <a:t>DeclineMicroJob</a:t>
            </a:r>
            <a:r>
              <a:rPr lang="en-US" dirty="0" smtClean="0"/>
              <a:t>(String </a:t>
            </a:r>
            <a:r>
              <a:rPr lang="en-US" dirty="0" err="1" smtClean="0"/>
              <a:t>microJobID</a:t>
            </a:r>
            <a:r>
              <a:rPr lang="en-US" dirty="0" smtClean="0"/>
              <a:t>, String </a:t>
            </a:r>
            <a:r>
              <a:rPr lang="en-US" dirty="0" err="1" smtClean="0"/>
              <a:t>microWorkerID</a:t>
            </a:r>
            <a:r>
              <a:rPr lang="en-US" dirty="0" smtClean="0"/>
              <a:t>)</a:t>
            </a:r>
          </a:p>
          <a:p>
            <a:endParaRPr lang="en-US" dirty="0"/>
          </a:p>
        </p:txBody>
      </p:sp>
    </p:spTree>
    <p:extLst>
      <p:ext uri="{BB962C8B-B14F-4D97-AF65-F5344CB8AC3E}">
        <p14:creationId xmlns:p14="http://schemas.microsoft.com/office/powerpoint/2010/main" val="75372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Set MicroJob Status</a:t>
            </a:r>
            <a:endParaRPr lang="en-US" dirty="0"/>
          </a:p>
        </p:txBody>
      </p:sp>
      <p:sp>
        <p:nvSpPr>
          <p:cNvPr id="3" name="Content Placeholder 2"/>
          <p:cNvSpPr>
            <a:spLocks noGrp="1"/>
          </p:cNvSpPr>
          <p:nvPr>
            <p:ph idx="1"/>
          </p:nvPr>
        </p:nvSpPr>
        <p:spPr/>
        <p:txBody>
          <a:bodyPr/>
          <a:lstStyle/>
          <a:p>
            <a:r>
              <a:rPr lang="en-US" dirty="0" smtClean="0"/>
              <a:t>Void </a:t>
            </a:r>
            <a:r>
              <a:rPr lang="en-US" dirty="0" err="1" smtClean="0"/>
              <a:t>SetMicroJobStatus</a:t>
            </a:r>
            <a:r>
              <a:rPr lang="en-US" dirty="0" smtClean="0"/>
              <a:t>(String </a:t>
            </a:r>
            <a:r>
              <a:rPr lang="en-US" dirty="0" err="1" smtClean="0"/>
              <a:t>microJobID</a:t>
            </a:r>
            <a:r>
              <a:rPr lang="en-US" dirty="0" smtClean="0"/>
              <a:t>, String </a:t>
            </a:r>
            <a:r>
              <a:rPr lang="en-US" dirty="0" err="1" smtClean="0"/>
              <a:t>microWorkerID</a:t>
            </a:r>
            <a:r>
              <a:rPr lang="en-US" dirty="0" smtClean="0"/>
              <a:t>, Status status)</a:t>
            </a:r>
            <a:endParaRPr lang="en-US" dirty="0"/>
          </a:p>
        </p:txBody>
      </p:sp>
    </p:spTree>
    <p:extLst>
      <p:ext uri="{BB962C8B-B14F-4D97-AF65-F5344CB8AC3E}">
        <p14:creationId xmlns:p14="http://schemas.microsoft.com/office/powerpoint/2010/main" val="338731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Evaluate MicroEmployer</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SubmitEvaluation</a:t>
            </a:r>
            <a:r>
              <a:rPr lang="en-US" dirty="0" smtClean="0"/>
              <a:t>( </a:t>
            </a:r>
            <a:r>
              <a:rPr lang="en-US" dirty="0" err="1" smtClean="0"/>
              <a:t>MicroEmployerEvaluation</a:t>
            </a:r>
            <a:r>
              <a:rPr lang="en-US" dirty="0" smtClean="0"/>
              <a:t> evaluation</a:t>
            </a:r>
            <a:r>
              <a:rPr lang="en-US" dirty="0"/>
              <a:t>)</a:t>
            </a:r>
          </a:p>
        </p:txBody>
      </p:sp>
    </p:spTree>
    <p:extLst>
      <p:ext uri="{BB962C8B-B14F-4D97-AF65-F5344CB8AC3E}">
        <p14:creationId xmlns:p14="http://schemas.microsoft.com/office/powerpoint/2010/main" val="176030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Route and Schedule MicroJobs</a:t>
            </a:r>
            <a:endParaRPr lang="en-US" dirty="0"/>
          </a:p>
        </p:txBody>
      </p:sp>
      <p:sp>
        <p:nvSpPr>
          <p:cNvPr id="3" name="Content Placeholder 2"/>
          <p:cNvSpPr>
            <a:spLocks noGrp="1"/>
          </p:cNvSpPr>
          <p:nvPr>
            <p:ph idx="1"/>
          </p:nvPr>
        </p:nvSpPr>
        <p:spPr/>
        <p:txBody>
          <a:bodyPr/>
          <a:lstStyle/>
          <a:p>
            <a:r>
              <a:rPr lang="en-US" dirty="0" smtClean="0"/>
              <a:t>Future [David]</a:t>
            </a:r>
            <a:endParaRPr lang="en-US" dirty="0"/>
          </a:p>
        </p:txBody>
      </p:sp>
    </p:spTree>
    <p:extLst>
      <p:ext uri="{BB962C8B-B14F-4D97-AF65-F5344CB8AC3E}">
        <p14:creationId xmlns:p14="http://schemas.microsoft.com/office/powerpoint/2010/main" val="239096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CRUD favorite MicroEmployer</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AddFavorite</a:t>
            </a:r>
            <a:r>
              <a:rPr lang="en-US" dirty="0" smtClean="0"/>
              <a:t>(String </a:t>
            </a:r>
            <a:r>
              <a:rPr lang="en-US" dirty="0" err="1" smtClean="0"/>
              <a:t>mircoWorkerID</a:t>
            </a:r>
            <a:r>
              <a:rPr lang="en-US" dirty="0" smtClean="0"/>
              <a:t>, String </a:t>
            </a:r>
            <a:r>
              <a:rPr lang="en-US" dirty="0" err="1" smtClean="0"/>
              <a:t>microEmployerID</a:t>
            </a:r>
            <a:r>
              <a:rPr lang="en-US" dirty="0" smtClean="0"/>
              <a:t>)</a:t>
            </a:r>
          </a:p>
          <a:p>
            <a:r>
              <a:rPr lang="en-US" dirty="0" smtClean="0"/>
              <a:t>Boolean </a:t>
            </a:r>
            <a:r>
              <a:rPr lang="en-US" dirty="0" err="1" smtClean="0"/>
              <a:t>DeleteFavortie</a:t>
            </a:r>
            <a:r>
              <a:rPr lang="en-US" dirty="0" smtClean="0"/>
              <a:t>(String </a:t>
            </a:r>
            <a:r>
              <a:rPr lang="en-US" dirty="0" err="1" smtClean="0"/>
              <a:t>mircoWorkerID</a:t>
            </a:r>
            <a:r>
              <a:rPr lang="en-US" dirty="0" smtClean="0"/>
              <a:t> , String </a:t>
            </a:r>
            <a:r>
              <a:rPr lang="en-US" dirty="0" err="1" smtClean="0"/>
              <a:t>microEmployerID</a:t>
            </a:r>
            <a:r>
              <a:rPr lang="en-US" dirty="0" smtClean="0"/>
              <a:t>)</a:t>
            </a:r>
          </a:p>
          <a:p>
            <a:r>
              <a:rPr lang="en-US" dirty="0" smtClean="0"/>
              <a:t>List&lt;</a:t>
            </a:r>
            <a:r>
              <a:rPr lang="en-US" dirty="0" err="1" smtClean="0"/>
              <a:t>MicroEmployerID</a:t>
            </a:r>
            <a:r>
              <a:rPr lang="en-US" dirty="0" smtClean="0"/>
              <a:t>&gt; </a:t>
            </a:r>
            <a:r>
              <a:rPr lang="en-US" dirty="0" err="1" smtClean="0"/>
              <a:t>GetFavorites</a:t>
            </a:r>
            <a:r>
              <a:rPr lang="en-US" dirty="0" smtClean="0"/>
              <a:t>(String </a:t>
            </a:r>
            <a:r>
              <a:rPr lang="en-US" dirty="0" err="1" smtClean="0"/>
              <a:t>mircoWorkerID</a:t>
            </a:r>
            <a:r>
              <a:rPr lang="en-US" dirty="0" smtClean="0"/>
              <a:t>)</a:t>
            </a:r>
            <a:endParaRPr lang="en-US" dirty="0"/>
          </a:p>
        </p:txBody>
      </p:sp>
    </p:spTree>
    <p:extLst>
      <p:ext uri="{BB962C8B-B14F-4D97-AF65-F5344CB8AC3E}">
        <p14:creationId xmlns:p14="http://schemas.microsoft.com/office/powerpoint/2010/main" val="2946345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CRUD Availability</a:t>
            </a:r>
            <a:endParaRPr lang="en-US" dirty="0"/>
          </a:p>
        </p:txBody>
      </p:sp>
      <p:sp>
        <p:nvSpPr>
          <p:cNvPr id="3" name="Content Placeholder 2"/>
          <p:cNvSpPr>
            <a:spLocks noGrp="1"/>
          </p:cNvSpPr>
          <p:nvPr>
            <p:ph idx="1"/>
          </p:nvPr>
        </p:nvSpPr>
        <p:spPr/>
        <p:txBody>
          <a:bodyPr/>
          <a:lstStyle/>
          <a:p>
            <a:r>
              <a:rPr lang="en-US" dirty="0" smtClean="0"/>
              <a:t>Void </a:t>
            </a:r>
            <a:r>
              <a:rPr lang="en-US" dirty="0" err="1" smtClean="0"/>
              <a:t>SetAvailability</a:t>
            </a:r>
            <a:r>
              <a:rPr lang="en-US" dirty="0" smtClean="0"/>
              <a:t>(Status status)</a:t>
            </a:r>
            <a:endParaRPr lang="en-US" dirty="0"/>
          </a:p>
        </p:txBody>
      </p:sp>
    </p:spTree>
    <p:extLst>
      <p:ext uri="{BB962C8B-B14F-4D97-AF65-F5344CB8AC3E}">
        <p14:creationId xmlns:p14="http://schemas.microsoft.com/office/powerpoint/2010/main" val="112628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 CRUD Blacklist</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AddToBlacklist</a:t>
            </a:r>
            <a:r>
              <a:rPr lang="en-US" dirty="0" smtClean="0"/>
              <a:t> (String </a:t>
            </a:r>
            <a:r>
              <a:rPr lang="en-US" dirty="0" err="1" smtClean="0"/>
              <a:t>mircoWorkerID</a:t>
            </a:r>
            <a:r>
              <a:rPr lang="en-US" dirty="0" smtClean="0"/>
              <a:t>, String </a:t>
            </a:r>
            <a:r>
              <a:rPr lang="en-US" dirty="0" err="1" smtClean="0"/>
              <a:t>microEmployerID</a:t>
            </a:r>
            <a:r>
              <a:rPr lang="en-US" dirty="0" smtClean="0"/>
              <a:t>)</a:t>
            </a:r>
          </a:p>
          <a:p>
            <a:r>
              <a:rPr lang="en-US" dirty="0" smtClean="0"/>
              <a:t>Boolean </a:t>
            </a:r>
            <a:r>
              <a:rPr lang="en-US" dirty="0" err="1" smtClean="0"/>
              <a:t>DeleteFromBlacklist</a:t>
            </a:r>
            <a:r>
              <a:rPr lang="en-US" dirty="0" smtClean="0"/>
              <a:t> (String </a:t>
            </a:r>
            <a:r>
              <a:rPr lang="en-US" dirty="0" err="1" smtClean="0"/>
              <a:t>mircoWorkerID</a:t>
            </a:r>
            <a:r>
              <a:rPr lang="en-US" dirty="0" smtClean="0"/>
              <a:t> , String </a:t>
            </a:r>
            <a:r>
              <a:rPr lang="en-US" dirty="0" err="1" smtClean="0"/>
              <a:t>microEmployerID</a:t>
            </a:r>
            <a:r>
              <a:rPr lang="en-US" dirty="0" smtClean="0"/>
              <a:t>)</a:t>
            </a:r>
          </a:p>
          <a:p>
            <a:r>
              <a:rPr lang="en-US" dirty="0" smtClean="0"/>
              <a:t>List&lt;</a:t>
            </a:r>
            <a:r>
              <a:rPr lang="en-US" dirty="0" err="1" smtClean="0"/>
              <a:t>MicroEmployerID</a:t>
            </a:r>
            <a:r>
              <a:rPr lang="en-US" dirty="0" smtClean="0"/>
              <a:t>&gt; </a:t>
            </a:r>
            <a:r>
              <a:rPr lang="en-US" dirty="0" err="1" smtClean="0"/>
              <a:t>GetBlacklist</a:t>
            </a:r>
            <a:r>
              <a:rPr lang="en-US" dirty="0" smtClean="0"/>
              <a:t> (String </a:t>
            </a:r>
            <a:r>
              <a:rPr lang="en-US" dirty="0" err="1" smtClean="0"/>
              <a:t>mircoWorkerID</a:t>
            </a:r>
            <a:r>
              <a:rPr lang="en-US" dirty="0" smtClean="0"/>
              <a:t>)</a:t>
            </a:r>
          </a:p>
          <a:p>
            <a:endParaRPr lang="en-US" dirty="0"/>
          </a:p>
        </p:txBody>
      </p:sp>
    </p:spTree>
    <p:extLst>
      <p:ext uri="{BB962C8B-B14F-4D97-AF65-F5344CB8AC3E}">
        <p14:creationId xmlns:p14="http://schemas.microsoft.com/office/powerpoint/2010/main" val="391947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Employer</a:t>
            </a:r>
            <a:endParaRPr lang="en-US" dirty="0"/>
          </a:p>
        </p:txBody>
      </p:sp>
      <p:sp>
        <p:nvSpPr>
          <p:cNvPr id="3" name="Text Placeholder 2"/>
          <p:cNvSpPr>
            <a:spLocks noGrp="1"/>
          </p:cNvSpPr>
          <p:nvPr>
            <p:ph type="body" idx="1"/>
          </p:nvPr>
        </p:nvSpPr>
        <p:spPr/>
        <p:txBody>
          <a:bodyPr/>
          <a:lstStyle/>
          <a:p>
            <a:r>
              <a:rPr lang="en-US" dirty="0" smtClean="0"/>
              <a:t>USE CASES</a:t>
            </a:r>
            <a:endParaRPr lang="en-US" dirty="0"/>
          </a:p>
        </p:txBody>
      </p:sp>
    </p:spTree>
    <p:extLst>
      <p:ext uri="{BB962C8B-B14F-4D97-AF65-F5344CB8AC3E}">
        <p14:creationId xmlns:p14="http://schemas.microsoft.com/office/powerpoint/2010/main" val="402111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Login/Registration [Mobile/Web]</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CreateAccount</a:t>
            </a:r>
            <a:r>
              <a:rPr lang="en-US" dirty="0" smtClean="0"/>
              <a:t>(Account </a:t>
            </a:r>
            <a:r>
              <a:rPr lang="en-US" dirty="0" err="1" smtClean="0"/>
              <a:t>newAccount</a:t>
            </a:r>
            <a:r>
              <a:rPr lang="en-US" dirty="0" smtClean="0"/>
              <a:t>)</a:t>
            </a:r>
          </a:p>
          <a:p>
            <a:r>
              <a:rPr lang="en-US" dirty="0" smtClean="0"/>
              <a:t>Account </a:t>
            </a:r>
            <a:r>
              <a:rPr lang="en-US" dirty="0" err="1" smtClean="0"/>
              <a:t>GetAccount</a:t>
            </a:r>
            <a:r>
              <a:rPr lang="en-US" dirty="0" smtClean="0"/>
              <a:t>(String </a:t>
            </a:r>
            <a:r>
              <a:rPr lang="en-US" dirty="0" err="1" smtClean="0"/>
              <a:t>accountID</a:t>
            </a:r>
            <a:r>
              <a:rPr lang="en-US" dirty="0" smtClean="0"/>
              <a:t>)</a:t>
            </a:r>
          </a:p>
          <a:p>
            <a:r>
              <a:rPr lang="en-US" dirty="0" smtClean="0"/>
              <a:t>Boolean </a:t>
            </a:r>
            <a:r>
              <a:rPr lang="en-US" dirty="0" err="1" smtClean="0"/>
              <a:t>UpdateAccount</a:t>
            </a:r>
            <a:r>
              <a:rPr lang="en-US" dirty="0" smtClean="0"/>
              <a:t>(String </a:t>
            </a:r>
            <a:r>
              <a:rPr lang="en-US" dirty="0" err="1" smtClean="0"/>
              <a:t>accountID</a:t>
            </a:r>
            <a:r>
              <a:rPr lang="en-US" dirty="0" smtClean="0"/>
              <a:t>, Account </a:t>
            </a:r>
            <a:r>
              <a:rPr lang="en-US" dirty="0" err="1" smtClean="0"/>
              <a:t>newAccount</a:t>
            </a:r>
            <a:r>
              <a:rPr lang="en-US" dirty="0" smtClean="0"/>
              <a:t>)</a:t>
            </a:r>
          </a:p>
          <a:p>
            <a:r>
              <a:rPr lang="en-US" dirty="0" smtClean="0"/>
              <a:t>Boolean </a:t>
            </a:r>
            <a:r>
              <a:rPr lang="en-US" dirty="0" err="1" smtClean="0"/>
              <a:t>DeleteAccount</a:t>
            </a:r>
            <a:r>
              <a:rPr lang="en-US" dirty="0" smtClean="0"/>
              <a:t>(String </a:t>
            </a:r>
            <a:r>
              <a:rPr lang="en-US" dirty="0" err="1" smtClean="0"/>
              <a:t>accountID</a:t>
            </a:r>
            <a:r>
              <a:rPr lang="en-US" dirty="0" smtClean="0"/>
              <a:t>)</a:t>
            </a:r>
          </a:p>
          <a:p>
            <a:endParaRPr lang="en-US" dirty="0"/>
          </a:p>
        </p:txBody>
      </p:sp>
    </p:spTree>
    <p:extLst>
      <p:ext uri="{BB962C8B-B14F-4D97-AF65-F5344CB8AC3E}">
        <p14:creationId xmlns:p14="http://schemas.microsoft.com/office/powerpoint/2010/main" val="209044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 Worker</a:t>
            </a:r>
            <a:endParaRPr lang="en-US" dirty="0"/>
          </a:p>
        </p:txBody>
      </p:sp>
      <p:sp>
        <p:nvSpPr>
          <p:cNvPr id="3" name="Text Placeholder 2"/>
          <p:cNvSpPr>
            <a:spLocks noGrp="1"/>
          </p:cNvSpPr>
          <p:nvPr>
            <p:ph type="body" idx="1"/>
          </p:nvPr>
        </p:nvSpPr>
        <p:spPr/>
        <p:txBody>
          <a:bodyPr/>
          <a:lstStyle/>
          <a:p>
            <a:r>
              <a:rPr lang="en-US" dirty="0" smtClean="0"/>
              <a:t>USE CASES</a:t>
            </a:r>
            <a:endParaRPr lang="en-US" dirty="0"/>
          </a:p>
        </p:txBody>
      </p:sp>
    </p:spTree>
    <p:extLst>
      <p:ext uri="{BB962C8B-B14F-4D97-AF65-F5344CB8AC3E}">
        <p14:creationId xmlns:p14="http://schemas.microsoft.com/office/powerpoint/2010/main" val="3280474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CRUD MicroJob Request</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CreateMicroJob</a:t>
            </a:r>
            <a:r>
              <a:rPr lang="en-US" dirty="0" smtClean="0"/>
              <a:t> (MicroJob </a:t>
            </a:r>
            <a:r>
              <a:rPr lang="en-US" dirty="0" err="1" smtClean="0"/>
              <a:t>newMicroJob</a:t>
            </a:r>
            <a:r>
              <a:rPr lang="en-US" dirty="0" smtClean="0"/>
              <a:t>)</a:t>
            </a:r>
          </a:p>
          <a:p>
            <a:r>
              <a:rPr lang="en-US" dirty="0" smtClean="0"/>
              <a:t>MicroJob </a:t>
            </a:r>
            <a:r>
              <a:rPr lang="en-US" dirty="0" err="1" smtClean="0"/>
              <a:t>GetMicroJobByJobID</a:t>
            </a:r>
            <a:r>
              <a:rPr lang="en-US" dirty="0" smtClean="0"/>
              <a:t> (String </a:t>
            </a:r>
            <a:r>
              <a:rPr lang="en-US" dirty="0" err="1"/>
              <a:t>m</a:t>
            </a:r>
            <a:r>
              <a:rPr lang="en-US" dirty="0" err="1" smtClean="0"/>
              <a:t>icroJobID</a:t>
            </a:r>
            <a:r>
              <a:rPr lang="en-US" dirty="0" smtClean="0"/>
              <a:t>)</a:t>
            </a:r>
          </a:p>
          <a:p>
            <a:r>
              <a:rPr lang="en-US" dirty="0" smtClean="0"/>
              <a:t>MicroJob </a:t>
            </a:r>
            <a:r>
              <a:rPr lang="en-US" dirty="0" err="1" smtClean="0"/>
              <a:t>GetMicroJobEmployerID</a:t>
            </a:r>
            <a:r>
              <a:rPr lang="en-US" dirty="0" smtClean="0"/>
              <a:t> (String </a:t>
            </a:r>
            <a:r>
              <a:rPr lang="en-US" dirty="0" err="1" smtClean="0"/>
              <a:t>microEmployerID</a:t>
            </a:r>
            <a:r>
              <a:rPr lang="en-US" dirty="0" smtClean="0"/>
              <a:t>)</a:t>
            </a:r>
          </a:p>
          <a:p>
            <a:r>
              <a:rPr lang="en-US" dirty="0" smtClean="0"/>
              <a:t>MicroJob </a:t>
            </a:r>
            <a:r>
              <a:rPr lang="en-US" dirty="0" err="1" smtClean="0"/>
              <a:t>GetMicroJob</a:t>
            </a:r>
            <a:r>
              <a:rPr lang="en-US" dirty="0" smtClean="0"/>
              <a:t> (String </a:t>
            </a:r>
            <a:r>
              <a:rPr lang="en-US" dirty="0" err="1" smtClean="0"/>
              <a:t>microJobID</a:t>
            </a:r>
            <a:r>
              <a:rPr lang="en-US" dirty="0" smtClean="0"/>
              <a:t>, String </a:t>
            </a:r>
            <a:r>
              <a:rPr lang="en-US" dirty="0" err="1" smtClean="0"/>
              <a:t>microEmployerID</a:t>
            </a:r>
            <a:r>
              <a:rPr lang="en-US" dirty="0" smtClean="0"/>
              <a:t>)</a:t>
            </a:r>
          </a:p>
          <a:p>
            <a:r>
              <a:rPr lang="en-US" dirty="0" smtClean="0"/>
              <a:t>Boolean </a:t>
            </a:r>
            <a:r>
              <a:rPr lang="en-US" dirty="0" err="1" smtClean="0"/>
              <a:t>UpdateMicroJob</a:t>
            </a:r>
            <a:r>
              <a:rPr lang="en-US" dirty="0"/>
              <a:t> </a:t>
            </a:r>
            <a:r>
              <a:rPr lang="en-US" dirty="0" smtClean="0"/>
              <a:t>(String </a:t>
            </a:r>
            <a:r>
              <a:rPr lang="en-US" dirty="0" err="1" smtClean="0"/>
              <a:t>microJobID</a:t>
            </a:r>
            <a:r>
              <a:rPr lang="en-US" dirty="0" smtClean="0"/>
              <a:t>, MicroJob </a:t>
            </a:r>
            <a:r>
              <a:rPr lang="en-US" dirty="0" err="1" smtClean="0"/>
              <a:t>updatedMicroJob</a:t>
            </a:r>
            <a:r>
              <a:rPr lang="en-US" dirty="0" smtClean="0"/>
              <a:t>)</a:t>
            </a:r>
          </a:p>
          <a:p>
            <a:r>
              <a:rPr lang="en-US" dirty="0" smtClean="0"/>
              <a:t>Boolean </a:t>
            </a:r>
            <a:r>
              <a:rPr lang="en-US" dirty="0" err="1" smtClean="0"/>
              <a:t>DeleteMicroJob</a:t>
            </a:r>
            <a:r>
              <a:rPr lang="en-US" dirty="0" smtClean="0"/>
              <a:t> (String </a:t>
            </a:r>
            <a:r>
              <a:rPr lang="en-US" dirty="0" err="1"/>
              <a:t>m</a:t>
            </a:r>
            <a:r>
              <a:rPr lang="en-US" dirty="0" err="1" smtClean="0"/>
              <a:t>icroJobID</a:t>
            </a:r>
            <a:r>
              <a:rPr lang="en-US" dirty="0" smtClean="0"/>
              <a:t>)</a:t>
            </a:r>
          </a:p>
          <a:p>
            <a:endParaRPr lang="en-US" dirty="0"/>
          </a:p>
        </p:txBody>
      </p:sp>
    </p:spTree>
    <p:extLst>
      <p:ext uri="{BB962C8B-B14F-4D97-AF65-F5344CB8AC3E}">
        <p14:creationId xmlns:p14="http://schemas.microsoft.com/office/powerpoint/2010/main" val="3927104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Enter confirmation of completion</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CompleteMicroJob</a:t>
            </a:r>
            <a:r>
              <a:rPr lang="en-US" dirty="0" smtClean="0"/>
              <a:t>(String </a:t>
            </a:r>
            <a:r>
              <a:rPr lang="en-US" dirty="0" err="1" smtClean="0"/>
              <a:t>microWorkerID</a:t>
            </a:r>
            <a:r>
              <a:rPr lang="en-US" dirty="0" smtClean="0"/>
              <a:t>, String </a:t>
            </a:r>
            <a:r>
              <a:rPr lang="en-US" dirty="0" err="1" smtClean="0"/>
              <a:t>microEmployerID</a:t>
            </a:r>
            <a:r>
              <a:rPr lang="en-US" dirty="0" smtClean="0"/>
              <a:t>, String </a:t>
            </a:r>
            <a:r>
              <a:rPr lang="en-US" dirty="0" err="1" smtClean="0"/>
              <a:t>microWorkerPin</a:t>
            </a:r>
            <a:r>
              <a:rPr lang="en-US" dirty="0" smtClean="0"/>
              <a:t>, String </a:t>
            </a:r>
            <a:r>
              <a:rPr lang="en-US" dirty="0" err="1" smtClean="0"/>
              <a:t>microEmployerPin</a:t>
            </a:r>
            <a:r>
              <a:rPr lang="en-US" dirty="0"/>
              <a:t>)</a:t>
            </a:r>
            <a:endParaRPr lang="en-US" dirty="0" smtClean="0"/>
          </a:p>
          <a:p>
            <a:endParaRPr lang="en-US" dirty="0"/>
          </a:p>
        </p:txBody>
      </p:sp>
    </p:spTree>
    <p:extLst>
      <p:ext uri="{BB962C8B-B14F-4D97-AF65-F5344CB8AC3E}">
        <p14:creationId xmlns:p14="http://schemas.microsoft.com/office/powerpoint/2010/main" val="1537392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Evaluate MicroWorker</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SubmitEvaluation</a:t>
            </a:r>
            <a:r>
              <a:rPr lang="en-US" dirty="0" smtClean="0"/>
              <a:t>(</a:t>
            </a:r>
            <a:r>
              <a:rPr lang="en-US" dirty="0" err="1" smtClean="0"/>
              <a:t>MicroWorkerEvaluation</a:t>
            </a:r>
            <a:r>
              <a:rPr lang="en-US" dirty="0" smtClean="0"/>
              <a:t> evaluation)</a:t>
            </a:r>
          </a:p>
          <a:p>
            <a:endParaRPr lang="en-US" dirty="0"/>
          </a:p>
        </p:txBody>
      </p:sp>
    </p:spTree>
    <p:extLst>
      <p:ext uri="{BB962C8B-B14F-4D97-AF65-F5344CB8AC3E}">
        <p14:creationId xmlns:p14="http://schemas.microsoft.com/office/powerpoint/2010/main" val="4080483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List current MicroJob by location/ via map/ sorted by deadline.</a:t>
            </a:r>
            <a:endParaRPr lang="en-US" dirty="0"/>
          </a:p>
        </p:txBody>
      </p:sp>
      <p:sp>
        <p:nvSpPr>
          <p:cNvPr id="3" name="Content Placeholder 2"/>
          <p:cNvSpPr>
            <a:spLocks noGrp="1"/>
          </p:cNvSpPr>
          <p:nvPr>
            <p:ph idx="1"/>
          </p:nvPr>
        </p:nvSpPr>
        <p:spPr/>
        <p:txBody>
          <a:bodyPr/>
          <a:lstStyle/>
          <a:p>
            <a:r>
              <a:rPr lang="en-US" dirty="0" smtClean="0"/>
              <a:t>List&lt;MicroJob&gt; </a:t>
            </a:r>
            <a:r>
              <a:rPr lang="en-US" dirty="0" err="1" smtClean="0"/>
              <a:t>GetCurrentMicroJobs</a:t>
            </a:r>
            <a:r>
              <a:rPr lang="en-US" dirty="0" smtClean="0"/>
              <a:t>(String </a:t>
            </a:r>
            <a:r>
              <a:rPr lang="en-US" dirty="0" err="1" smtClean="0"/>
              <a:t>microWorkerID</a:t>
            </a:r>
            <a:r>
              <a:rPr lang="en-US" dirty="0" smtClean="0"/>
              <a:t>)</a:t>
            </a:r>
          </a:p>
          <a:p>
            <a:endParaRPr lang="en-US" dirty="0"/>
          </a:p>
        </p:txBody>
      </p:sp>
    </p:spTree>
    <p:extLst>
      <p:ext uri="{BB962C8B-B14F-4D97-AF65-F5344CB8AC3E}">
        <p14:creationId xmlns:p14="http://schemas.microsoft.com/office/powerpoint/2010/main" val="332327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CRUD Favorite MicroWorkers</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AddFavorite</a:t>
            </a:r>
            <a:r>
              <a:rPr lang="en-US" dirty="0" smtClean="0"/>
              <a:t>(String </a:t>
            </a:r>
            <a:r>
              <a:rPr lang="en-US" dirty="0" err="1" smtClean="0"/>
              <a:t>mircoWorkerID</a:t>
            </a:r>
            <a:r>
              <a:rPr lang="en-US" dirty="0" smtClean="0"/>
              <a:t>, String </a:t>
            </a:r>
            <a:r>
              <a:rPr lang="en-US" dirty="0" err="1" smtClean="0"/>
              <a:t>microEmployerID</a:t>
            </a:r>
            <a:r>
              <a:rPr lang="en-US" dirty="0" smtClean="0"/>
              <a:t>)</a:t>
            </a:r>
          </a:p>
          <a:p>
            <a:r>
              <a:rPr lang="en-US" dirty="0" smtClean="0"/>
              <a:t>Boolean </a:t>
            </a:r>
            <a:r>
              <a:rPr lang="en-US" dirty="0" err="1" smtClean="0"/>
              <a:t>DeleteFavortie</a:t>
            </a:r>
            <a:r>
              <a:rPr lang="en-US" dirty="0" smtClean="0"/>
              <a:t>(String </a:t>
            </a:r>
            <a:r>
              <a:rPr lang="en-US" dirty="0" err="1" smtClean="0"/>
              <a:t>mircoWorkerID</a:t>
            </a:r>
            <a:r>
              <a:rPr lang="en-US" dirty="0" smtClean="0"/>
              <a:t> , String </a:t>
            </a:r>
            <a:r>
              <a:rPr lang="en-US" dirty="0" err="1" smtClean="0"/>
              <a:t>microEmployerID</a:t>
            </a:r>
            <a:r>
              <a:rPr lang="en-US" dirty="0" smtClean="0"/>
              <a:t>)</a:t>
            </a:r>
          </a:p>
          <a:p>
            <a:r>
              <a:rPr lang="en-US" dirty="0" smtClean="0"/>
              <a:t>List&lt;String&gt; </a:t>
            </a:r>
            <a:r>
              <a:rPr lang="en-US" dirty="0" err="1" smtClean="0"/>
              <a:t>GetFavorites</a:t>
            </a:r>
            <a:r>
              <a:rPr lang="en-US" dirty="0" smtClean="0"/>
              <a:t>(String </a:t>
            </a:r>
            <a:r>
              <a:rPr lang="en-US" dirty="0" err="1" smtClean="0"/>
              <a:t>mircoEmployerID</a:t>
            </a:r>
            <a:r>
              <a:rPr lang="en-US" dirty="0" smtClean="0"/>
              <a:t>)</a:t>
            </a:r>
          </a:p>
          <a:p>
            <a:endParaRPr lang="en-US" dirty="0"/>
          </a:p>
        </p:txBody>
      </p:sp>
    </p:spTree>
    <p:extLst>
      <p:ext uri="{BB962C8B-B14F-4D97-AF65-F5344CB8AC3E}">
        <p14:creationId xmlns:p14="http://schemas.microsoft.com/office/powerpoint/2010/main" val="3960839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CRUD Blacklist</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AddToBlacklist</a:t>
            </a:r>
            <a:r>
              <a:rPr lang="en-US" dirty="0" smtClean="0"/>
              <a:t> (String </a:t>
            </a:r>
            <a:r>
              <a:rPr lang="en-US" dirty="0" err="1" smtClean="0"/>
              <a:t>mircoWorkerID</a:t>
            </a:r>
            <a:r>
              <a:rPr lang="en-US" dirty="0" smtClean="0"/>
              <a:t>, String </a:t>
            </a:r>
            <a:r>
              <a:rPr lang="en-US" dirty="0" err="1" smtClean="0"/>
              <a:t>microEmployerID</a:t>
            </a:r>
            <a:r>
              <a:rPr lang="en-US" dirty="0" smtClean="0"/>
              <a:t>)</a:t>
            </a:r>
          </a:p>
          <a:p>
            <a:r>
              <a:rPr lang="en-US" dirty="0" smtClean="0"/>
              <a:t>Boolean </a:t>
            </a:r>
            <a:r>
              <a:rPr lang="en-US" dirty="0" err="1" smtClean="0"/>
              <a:t>DeleteFromBlacklist</a:t>
            </a:r>
            <a:r>
              <a:rPr lang="en-US" dirty="0" smtClean="0"/>
              <a:t> (String </a:t>
            </a:r>
            <a:r>
              <a:rPr lang="en-US" dirty="0" err="1" smtClean="0"/>
              <a:t>mircoWorkerID</a:t>
            </a:r>
            <a:r>
              <a:rPr lang="en-US" dirty="0" smtClean="0"/>
              <a:t> , String </a:t>
            </a:r>
            <a:r>
              <a:rPr lang="en-US" dirty="0" err="1" smtClean="0"/>
              <a:t>microEmployerID</a:t>
            </a:r>
            <a:r>
              <a:rPr lang="en-US" dirty="0" smtClean="0"/>
              <a:t>)</a:t>
            </a:r>
          </a:p>
          <a:p>
            <a:r>
              <a:rPr lang="en-US" dirty="0" smtClean="0"/>
              <a:t>List&lt;String&gt; </a:t>
            </a:r>
            <a:r>
              <a:rPr lang="en-US" dirty="0" err="1" smtClean="0"/>
              <a:t>GetBlacklist</a:t>
            </a:r>
            <a:r>
              <a:rPr lang="en-US" dirty="0" smtClean="0"/>
              <a:t> (String </a:t>
            </a:r>
            <a:r>
              <a:rPr lang="en-US" dirty="0" err="1" smtClean="0"/>
              <a:t>mircoEmployerID</a:t>
            </a:r>
            <a:r>
              <a:rPr lang="en-US" dirty="0" smtClean="0"/>
              <a:t>)</a:t>
            </a:r>
          </a:p>
          <a:p>
            <a:endParaRPr lang="en-US" dirty="0" smtClean="0"/>
          </a:p>
          <a:p>
            <a:endParaRPr lang="en-US" dirty="0"/>
          </a:p>
        </p:txBody>
      </p:sp>
    </p:spTree>
    <p:extLst>
      <p:ext uri="{BB962C8B-B14F-4D97-AF65-F5344CB8AC3E}">
        <p14:creationId xmlns:p14="http://schemas.microsoft.com/office/powerpoint/2010/main" val="3008976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a:t>
            </a:r>
            <a:endParaRPr lang="en-US" dirty="0"/>
          </a:p>
        </p:txBody>
      </p:sp>
      <p:sp>
        <p:nvSpPr>
          <p:cNvPr id="3" name="Text Placeholder 2"/>
          <p:cNvSpPr>
            <a:spLocks noGrp="1"/>
          </p:cNvSpPr>
          <p:nvPr>
            <p:ph type="body" idx="1"/>
          </p:nvPr>
        </p:nvSpPr>
        <p:spPr/>
        <p:txBody>
          <a:bodyPr/>
          <a:lstStyle/>
          <a:p>
            <a:r>
              <a:rPr lang="en-US" dirty="0" smtClean="0"/>
              <a:t>USE CASES</a:t>
            </a:r>
            <a:endParaRPr lang="en-US" dirty="0"/>
          </a:p>
        </p:txBody>
      </p:sp>
    </p:spTree>
    <p:extLst>
      <p:ext uri="{BB962C8B-B14F-4D97-AF65-F5344CB8AC3E}">
        <p14:creationId xmlns:p14="http://schemas.microsoft.com/office/powerpoint/2010/main" val="37360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Login/Registration [Mobile/Web]</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CreateAccount</a:t>
            </a:r>
            <a:r>
              <a:rPr lang="en-US" dirty="0" smtClean="0"/>
              <a:t>(Account </a:t>
            </a:r>
            <a:r>
              <a:rPr lang="en-US" dirty="0" err="1" smtClean="0"/>
              <a:t>newAccount</a:t>
            </a:r>
            <a:r>
              <a:rPr lang="en-US" dirty="0" smtClean="0"/>
              <a:t>, String </a:t>
            </a:r>
            <a:r>
              <a:rPr lang="en-US" dirty="0" err="1" smtClean="0"/>
              <a:t>adminPassword</a:t>
            </a:r>
            <a:r>
              <a:rPr lang="en-US" dirty="0" smtClean="0"/>
              <a:t>)</a:t>
            </a:r>
          </a:p>
          <a:p>
            <a:r>
              <a:rPr lang="en-US" dirty="0" smtClean="0"/>
              <a:t>Account </a:t>
            </a:r>
            <a:r>
              <a:rPr lang="en-US" dirty="0" err="1" smtClean="0"/>
              <a:t>GetAccount</a:t>
            </a:r>
            <a:r>
              <a:rPr lang="en-US" dirty="0" smtClean="0"/>
              <a:t>(String </a:t>
            </a:r>
            <a:r>
              <a:rPr lang="en-US" dirty="0" err="1" smtClean="0"/>
              <a:t>accountID</a:t>
            </a:r>
            <a:r>
              <a:rPr lang="en-US" dirty="0" smtClean="0"/>
              <a:t>)</a:t>
            </a:r>
          </a:p>
          <a:p>
            <a:r>
              <a:rPr lang="en-US" dirty="0" smtClean="0"/>
              <a:t>Boolean </a:t>
            </a:r>
            <a:r>
              <a:rPr lang="en-US" dirty="0" err="1" smtClean="0"/>
              <a:t>UpdateAccount</a:t>
            </a:r>
            <a:r>
              <a:rPr lang="en-US" dirty="0" smtClean="0"/>
              <a:t>(String </a:t>
            </a:r>
            <a:r>
              <a:rPr lang="en-US" dirty="0" err="1" smtClean="0"/>
              <a:t>accountID</a:t>
            </a:r>
            <a:r>
              <a:rPr lang="en-US" dirty="0" smtClean="0"/>
              <a:t>, Account </a:t>
            </a:r>
            <a:r>
              <a:rPr lang="en-US" dirty="0" err="1" smtClean="0"/>
              <a:t>newAccount</a:t>
            </a:r>
            <a:r>
              <a:rPr lang="en-US" dirty="0" smtClean="0"/>
              <a:t>)</a:t>
            </a:r>
          </a:p>
          <a:p>
            <a:r>
              <a:rPr lang="en-US" dirty="0" smtClean="0"/>
              <a:t>Boolean </a:t>
            </a:r>
            <a:r>
              <a:rPr lang="en-US" dirty="0" err="1" smtClean="0"/>
              <a:t>DeleteAccount</a:t>
            </a:r>
            <a:r>
              <a:rPr lang="en-US" dirty="0" smtClean="0"/>
              <a:t>(String </a:t>
            </a:r>
            <a:r>
              <a:rPr lang="en-US" dirty="0" err="1" smtClean="0"/>
              <a:t>accountID</a:t>
            </a:r>
            <a:r>
              <a:rPr lang="en-US" dirty="0" smtClean="0"/>
              <a:t>)</a:t>
            </a:r>
          </a:p>
          <a:p>
            <a:pPr marL="0" indent="0">
              <a:buNone/>
            </a:pPr>
            <a:endParaRPr lang="en-US" dirty="0"/>
          </a:p>
        </p:txBody>
      </p:sp>
    </p:spTree>
    <p:extLst>
      <p:ext uri="{BB962C8B-B14F-4D97-AF65-F5344CB8AC3E}">
        <p14:creationId xmlns:p14="http://schemas.microsoft.com/office/powerpoint/2010/main" val="142625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CRUD Accounts </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CreateAccount</a:t>
            </a:r>
            <a:r>
              <a:rPr lang="en-US" dirty="0" smtClean="0"/>
              <a:t>(Account </a:t>
            </a:r>
            <a:r>
              <a:rPr lang="en-US" dirty="0" err="1" smtClean="0"/>
              <a:t>newAccount</a:t>
            </a:r>
            <a:r>
              <a:rPr lang="en-US" dirty="0" smtClean="0"/>
              <a:t>)</a:t>
            </a:r>
          </a:p>
          <a:p>
            <a:r>
              <a:rPr lang="en-US" dirty="0" smtClean="0"/>
              <a:t>Account </a:t>
            </a:r>
            <a:r>
              <a:rPr lang="en-US" dirty="0" err="1" smtClean="0"/>
              <a:t>GetAccount</a:t>
            </a:r>
            <a:r>
              <a:rPr lang="en-US" dirty="0" smtClean="0"/>
              <a:t>(String </a:t>
            </a:r>
            <a:r>
              <a:rPr lang="en-US" dirty="0" err="1" smtClean="0"/>
              <a:t>accountID</a:t>
            </a:r>
            <a:r>
              <a:rPr lang="en-US" dirty="0" smtClean="0"/>
              <a:t>)</a:t>
            </a:r>
          </a:p>
          <a:p>
            <a:r>
              <a:rPr lang="en-US" dirty="0" smtClean="0"/>
              <a:t>Boolean </a:t>
            </a:r>
            <a:r>
              <a:rPr lang="en-US" dirty="0" err="1" smtClean="0"/>
              <a:t>UpdateAccount</a:t>
            </a:r>
            <a:r>
              <a:rPr lang="en-US" dirty="0" smtClean="0"/>
              <a:t>(String </a:t>
            </a:r>
            <a:r>
              <a:rPr lang="en-US" dirty="0" err="1" smtClean="0"/>
              <a:t>accountID</a:t>
            </a:r>
            <a:r>
              <a:rPr lang="en-US" dirty="0" smtClean="0"/>
              <a:t>, Account </a:t>
            </a:r>
            <a:r>
              <a:rPr lang="en-US" dirty="0" err="1" smtClean="0"/>
              <a:t>newAccount</a:t>
            </a:r>
            <a:r>
              <a:rPr lang="en-US" dirty="0" smtClean="0"/>
              <a:t>)</a:t>
            </a:r>
          </a:p>
          <a:p>
            <a:r>
              <a:rPr lang="en-US" dirty="0" smtClean="0"/>
              <a:t>Boolean </a:t>
            </a:r>
            <a:r>
              <a:rPr lang="en-US" dirty="0" err="1" smtClean="0"/>
              <a:t>DeleteAccount</a:t>
            </a:r>
            <a:r>
              <a:rPr lang="en-US" dirty="0" smtClean="0"/>
              <a:t>(String </a:t>
            </a:r>
            <a:r>
              <a:rPr lang="en-US" dirty="0" err="1" smtClean="0"/>
              <a:t>accountID</a:t>
            </a:r>
            <a:r>
              <a:rPr lang="en-US" dirty="0" smtClean="0"/>
              <a:t>)</a:t>
            </a:r>
          </a:p>
          <a:p>
            <a:r>
              <a:rPr lang="en-US" dirty="0" smtClean="0"/>
              <a:t>List&lt;Account&gt; </a:t>
            </a:r>
            <a:r>
              <a:rPr lang="en-US" dirty="0" err="1" smtClean="0"/>
              <a:t>GetAccounts</a:t>
            </a:r>
            <a:r>
              <a:rPr lang="en-US" dirty="0" smtClean="0"/>
              <a:t>(</a:t>
            </a:r>
            <a:r>
              <a:rPr lang="en-US" dirty="0" err="1" smtClean="0"/>
              <a:t>int</a:t>
            </a:r>
            <a:r>
              <a:rPr lang="en-US" dirty="0" smtClean="0"/>
              <a:t> limit, </a:t>
            </a:r>
            <a:r>
              <a:rPr lang="en-US" dirty="0" err="1" smtClean="0"/>
              <a:t>SearchFilter</a:t>
            </a:r>
            <a:r>
              <a:rPr lang="en-US" dirty="0" smtClean="0"/>
              <a:t> filter)</a:t>
            </a:r>
            <a:endParaRPr lang="en-US" dirty="0"/>
          </a:p>
        </p:txBody>
      </p:sp>
    </p:spTree>
    <p:extLst>
      <p:ext uri="{BB962C8B-B14F-4D97-AF65-F5344CB8AC3E}">
        <p14:creationId xmlns:p14="http://schemas.microsoft.com/office/powerpoint/2010/main" val="2859855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CRUD Categories</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CreateCategory</a:t>
            </a:r>
            <a:r>
              <a:rPr lang="en-US" dirty="0" smtClean="0"/>
              <a:t>(Category </a:t>
            </a:r>
            <a:r>
              <a:rPr lang="en-US" dirty="0" err="1" smtClean="0"/>
              <a:t>newCategory</a:t>
            </a:r>
            <a:r>
              <a:rPr lang="en-US" dirty="0" smtClean="0"/>
              <a:t>)</a:t>
            </a:r>
          </a:p>
          <a:p>
            <a:r>
              <a:rPr lang="en-US" dirty="0" smtClean="0"/>
              <a:t>Category </a:t>
            </a:r>
            <a:r>
              <a:rPr lang="en-US" dirty="0" err="1" smtClean="0"/>
              <a:t>GetCategory</a:t>
            </a:r>
            <a:r>
              <a:rPr lang="en-US" dirty="0" smtClean="0"/>
              <a:t> (String </a:t>
            </a:r>
            <a:r>
              <a:rPr lang="en-US" dirty="0" err="1"/>
              <a:t>c</a:t>
            </a:r>
            <a:r>
              <a:rPr lang="en-US" dirty="0" err="1" smtClean="0"/>
              <a:t>ategoryID</a:t>
            </a:r>
            <a:r>
              <a:rPr lang="en-US" dirty="0" smtClean="0"/>
              <a:t>)</a:t>
            </a:r>
          </a:p>
          <a:p>
            <a:r>
              <a:rPr lang="en-US" dirty="0" smtClean="0"/>
              <a:t>Boolean </a:t>
            </a:r>
            <a:r>
              <a:rPr lang="en-US" dirty="0" err="1" smtClean="0"/>
              <a:t>UpdateCategory</a:t>
            </a:r>
            <a:r>
              <a:rPr lang="en-US" dirty="0" smtClean="0"/>
              <a:t> (String </a:t>
            </a:r>
            <a:r>
              <a:rPr lang="en-US" dirty="0" err="1" smtClean="0"/>
              <a:t>categoryID</a:t>
            </a:r>
            <a:r>
              <a:rPr lang="en-US" dirty="0" smtClean="0"/>
              <a:t>, Account </a:t>
            </a:r>
            <a:r>
              <a:rPr lang="en-US" dirty="0" err="1" smtClean="0"/>
              <a:t>updatedCategory</a:t>
            </a:r>
            <a:r>
              <a:rPr lang="en-US" dirty="0" smtClean="0"/>
              <a:t>)</a:t>
            </a:r>
          </a:p>
          <a:p>
            <a:r>
              <a:rPr lang="en-US" dirty="0" smtClean="0"/>
              <a:t>Boolean </a:t>
            </a:r>
            <a:r>
              <a:rPr lang="en-US" dirty="0" err="1" smtClean="0"/>
              <a:t>DeleteCategory</a:t>
            </a:r>
            <a:r>
              <a:rPr lang="en-US" dirty="0" smtClean="0"/>
              <a:t>(String </a:t>
            </a:r>
            <a:r>
              <a:rPr lang="en-US" dirty="0" err="1" smtClean="0"/>
              <a:t>categoryID</a:t>
            </a:r>
            <a:r>
              <a:rPr lang="en-US" dirty="0" smtClean="0"/>
              <a:t>)</a:t>
            </a:r>
          </a:p>
          <a:p>
            <a:r>
              <a:rPr lang="en-US" dirty="0" smtClean="0"/>
              <a:t>List&lt;Category&gt; </a:t>
            </a:r>
            <a:r>
              <a:rPr lang="en-US" dirty="0" err="1" smtClean="0"/>
              <a:t>GetCategories</a:t>
            </a:r>
            <a:r>
              <a:rPr lang="en-US" dirty="0" smtClean="0"/>
              <a:t>()</a:t>
            </a:r>
          </a:p>
          <a:p>
            <a:endParaRPr lang="en-US" dirty="0"/>
          </a:p>
        </p:txBody>
      </p:sp>
    </p:spTree>
    <p:extLst>
      <p:ext uri="{BB962C8B-B14F-4D97-AF65-F5344CB8AC3E}">
        <p14:creationId xmlns:p14="http://schemas.microsoft.com/office/powerpoint/2010/main" val="265994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Login/Registration [Mobile/Web]</a:t>
            </a:r>
            <a:endParaRPr lang="en-US" dirty="0"/>
          </a:p>
        </p:txBody>
      </p:sp>
      <p:sp>
        <p:nvSpPr>
          <p:cNvPr id="3" name="Content Placeholder 2"/>
          <p:cNvSpPr>
            <a:spLocks noGrp="1"/>
          </p:cNvSpPr>
          <p:nvPr>
            <p:ph idx="1"/>
          </p:nvPr>
        </p:nvSpPr>
        <p:spPr>
          <a:xfrm>
            <a:off x="838200" y="1825625"/>
            <a:ext cx="10515600" cy="4248604"/>
          </a:xfrm>
        </p:spPr>
        <p:txBody>
          <a:bodyPr/>
          <a:lstStyle/>
          <a:p>
            <a:r>
              <a:rPr lang="en-US" dirty="0" smtClean="0"/>
              <a:t>Boolean </a:t>
            </a:r>
            <a:r>
              <a:rPr lang="en-US" dirty="0" err="1" smtClean="0"/>
              <a:t>CreateAccount</a:t>
            </a:r>
            <a:r>
              <a:rPr lang="en-US" dirty="0" smtClean="0"/>
              <a:t>(Account </a:t>
            </a:r>
            <a:r>
              <a:rPr lang="en-US" dirty="0" err="1" smtClean="0"/>
              <a:t>newAccount</a:t>
            </a:r>
            <a:r>
              <a:rPr lang="en-US" dirty="0" smtClean="0"/>
              <a:t>)</a:t>
            </a:r>
          </a:p>
          <a:p>
            <a:r>
              <a:rPr lang="en-US" dirty="0" smtClean="0"/>
              <a:t>Account </a:t>
            </a:r>
            <a:r>
              <a:rPr lang="en-US" dirty="0" err="1" smtClean="0"/>
              <a:t>GetAccount</a:t>
            </a:r>
            <a:r>
              <a:rPr lang="en-US" dirty="0" smtClean="0"/>
              <a:t>(String </a:t>
            </a:r>
            <a:r>
              <a:rPr lang="en-US" dirty="0" err="1" smtClean="0"/>
              <a:t>accountID</a:t>
            </a:r>
            <a:r>
              <a:rPr lang="en-US" dirty="0" smtClean="0"/>
              <a:t>)</a:t>
            </a:r>
          </a:p>
          <a:p>
            <a:r>
              <a:rPr lang="en-US" dirty="0" smtClean="0"/>
              <a:t>Boolean </a:t>
            </a:r>
            <a:r>
              <a:rPr lang="en-US" dirty="0" err="1" smtClean="0"/>
              <a:t>UpdateAccount</a:t>
            </a:r>
            <a:r>
              <a:rPr lang="en-US" dirty="0" smtClean="0"/>
              <a:t>(String </a:t>
            </a:r>
            <a:r>
              <a:rPr lang="en-US" dirty="0" err="1" smtClean="0"/>
              <a:t>accountID</a:t>
            </a:r>
            <a:r>
              <a:rPr lang="en-US" dirty="0" smtClean="0"/>
              <a:t>, Account </a:t>
            </a:r>
            <a:r>
              <a:rPr lang="en-US" dirty="0" err="1" smtClean="0"/>
              <a:t>newAccount</a:t>
            </a:r>
            <a:r>
              <a:rPr lang="en-US" dirty="0" smtClean="0"/>
              <a:t>)</a:t>
            </a:r>
          </a:p>
          <a:p>
            <a:r>
              <a:rPr lang="en-US" dirty="0" smtClean="0"/>
              <a:t>Boolean </a:t>
            </a:r>
            <a:r>
              <a:rPr lang="en-US" dirty="0" err="1" smtClean="0"/>
              <a:t>DeleteAccount</a:t>
            </a:r>
            <a:r>
              <a:rPr lang="en-US" dirty="0" smtClean="0"/>
              <a:t>(String </a:t>
            </a:r>
            <a:r>
              <a:rPr lang="en-US" dirty="0" err="1" smtClean="0"/>
              <a:t>accountID</a:t>
            </a:r>
            <a:r>
              <a:rPr lang="en-US" dirty="0" smtClean="0"/>
              <a:t>)</a:t>
            </a:r>
          </a:p>
        </p:txBody>
      </p:sp>
    </p:spTree>
    <p:extLst>
      <p:ext uri="{BB962C8B-B14F-4D97-AF65-F5344CB8AC3E}">
        <p14:creationId xmlns:p14="http://schemas.microsoft.com/office/powerpoint/2010/main" val="3399147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CRUD MicroJobs</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CreateMicroJob</a:t>
            </a:r>
            <a:r>
              <a:rPr lang="en-US" dirty="0" smtClean="0"/>
              <a:t> (MicroJob </a:t>
            </a:r>
            <a:r>
              <a:rPr lang="en-US" dirty="0" err="1" smtClean="0"/>
              <a:t>newMicroJob</a:t>
            </a:r>
            <a:r>
              <a:rPr lang="en-US" dirty="0" smtClean="0"/>
              <a:t>)</a:t>
            </a:r>
          </a:p>
          <a:p>
            <a:r>
              <a:rPr lang="en-US" dirty="0" smtClean="0"/>
              <a:t>MicroJob </a:t>
            </a:r>
            <a:r>
              <a:rPr lang="en-US" dirty="0" err="1" smtClean="0"/>
              <a:t>GetMicroJobByID</a:t>
            </a:r>
            <a:r>
              <a:rPr lang="en-US" dirty="0" smtClean="0"/>
              <a:t> (String </a:t>
            </a:r>
            <a:r>
              <a:rPr lang="en-US" dirty="0" err="1" smtClean="0"/>
              <a:t>microJobID</a:t>
            </a:r>
            <a:r>
              <a:rPr lang="en-US" dirty="0" smtClean="0"/>
              <a:t>)</a:t>
            </a:r>
          </a:p>
          <a:p>
            <a:r>
              <a:rPr lang="en-US" dirty="0" smtClean="0"/>
              <a:t>MicroJob </a:t>
            </a:r>
            <a:r>
              <a:rPr lang="en-US" dirty="0" err="1" smtClean="0"/>
              <a:t>GetMicroJobEmployerID</a:t>
            </a:r>
            <a:r>
              <a:rPr lang="en-US" dirty="0" smtClean="0"/>
              <a:t> (String </a:t>
            </a:r>
            <a:r>
              <a:rPr lang="en-US" dirty="0" err="1" smtClean="0"/>
              <a:t>microEmployerID</a:t>
            </a:r>
            <a:r>
              <a:rPr lang="en-US" dirty="0" smtClean="0"/>
              <a:t>)</a:t>
            </a:r>
          </a:p>
          <a:p>
            <a:r>
              <a:rPr lang="en-US" dirty="0" smtClean="0"/>
              <a:t>MicroJob </a:t>
            </a:r>
            <a:r>
              <a:rPr lang="en-US" dirty="0" err="1" smtClean="0"/>
              <a:t>GetMicroJob</a:t>
            </a:r>
            <a:r>
              <a:rPr lang="en-US" dirty="0" smtClean="0"/>
              <a:t> (String </a:t>
            </a:r>
            <a:r>
              <a:rPr lang="en-US" dirty="0" err="1" smtClean="0"/>
              <a:t>microJobID</a:t>
            </a:r>
            <a:r>
              <a:rPr lang="en-US" dirty="0" smtClean="0"/>
              <a:t>, String </a:t>
            </a:r>
            <a:r>
              <a:rPr lang="en-US" dirty="0" err="1" smtClean="0"/>
              <a:t>microEmployerID</a:t>
            </a:r>
            <a:r>
              <a:rPr lang="en-US" dirty="0" smtClean="0"/>
              <a:t>)</a:t>
            </a:r>
          </a:p>
          <a:p>
            <a:r>
              <a:rPr lang="en-US" dirty="0" smtClean="0"/>
              <a:t>Boolean </a:t>
            </a:r>
            <a:r>
              <a:rPr lang="en-US" dirty="0" err="1" smtClean="0"/>
              <a:t>UpdateMicroJob</a:t>
            </a:r>
            <a:r>
              <a:rPr lang="en-US" dirty="0" smtClean="0"/>
              <a:t> (String </a:t>
            </a:r>
            <a:r>
              <a:rPr lang="en-US" dirty="0" err="1" smtClean="0"/>
              <a:t>microJobID</a:t>
            </a:r>
            <a:r>
              <a:rPr lang="en-US" dirty="0" smtClean="0"/>
              <a:t>, MicroJob </a:t>
            </a:r>
            <a:r>
              <a:rPr lang="en-US" dirty="0" err="1" smtClean="0"/>
              <a:t>updatedMicroJob</a:t>
            </a:r>
            <a:r>
              <a:rPr lang="en-US" dirty="0" smtClean="0"/>
              <a:t>)</a:t>
            </a:r>
          </a:p>
          <a:p>
            <a:r>
              <a:rPr lang="en-US" dirty="0" smtClean="0"/>
              <a:t>Boolean </a:t>
            </a:r>
            <a:r>
              <a:rPr lang="en-US" dirty="0" err="1" smtClean="0"/>
              <a:t>DeleteMicroJob</a:t>
            </a:r>
            <a:r>
              <a:rPr lang="en-US" dirty="0" smtClean="0"/>
              <a:t> (String </a:t>
            </a:r>
            <a:r>
              <a:rPr lang="en-US" dirty="0" err="1" smtClean="0"/>
              <a:t>microJobID</a:t>
            </a:r>
            <a:r>
              <a:rPr lang="en-US" dirty="0" smtClean="0"/>
              <a:t>)</a:t>
            </a:r>
          </a:p>
          <a:p>
            <a:r>
              <a:rPr lang="en-US" dirty="0" smtClean="0"/>
              <a:t>List&lt;MicroJob&gt; </a:t>
            </a:r>
            <a:r>
              <a:rPr lang="en-US" dirty="0" err="1" smtClean="0"/>
              <a:t>GetMicroJobs</a:t>
            </a:r>
            <a:r>
              <a:rPr lang="en-US" dirty="0" smtClean="0"/>
              <a:t>(</a:t>
            </a:r>
            <a:r>
              <a:rPr lang="en-US" dirty="0" err="1" smtClean="0"/>
              <a:t>SearchFilter</a:t>
            </a:r>
            <a:r>
              <a:rPr lang="en-US" dirty="0" smtClean="0"/>
              <a:t> filter)</a:t>
            </a:r>
            <a:endParaRPr lang="en-US" dirty="0"/>
          </a:p>
        </p:txBody>
      </p:sp>
    </p:spTree>
    <p:extLst>
      <p:ext uri="{BB962C8B-B14F-4D97-AF65-F5344CB8AC3E}">
        <p14:creationId xmlns:p14="http://schemas.microsoft.com/office/powerpoint/2010/main" val="632541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View Stats / Generate Reports</a:t>
            </a:r>
            <a:endParaRPr lang="en-US" dirty="0"/>
          </a:p>
        </p:txBody>
      </p:sp>
      <p:sp>
        <p:nvSpPr>
          <p:cNvPr id="3" name="Content Placeholder 2"/>
          <p:cNvSpPr>
            <a:spLocks noGrp="1"/>
          </p:cNvSpPr>
          <p:nvPr>
            <p:ph idx="1"/>
          </p:nvPr>
        </p:nvSpPr>
        <p:spPr/>
        <p:txBody>
          <a:bodyPr numCol="2">
            <a:normAutofit fontScale="92500" lnSpcReduction="20000"/>
          </a:bodyPr>
          <a:lstStyle/>
          <a:p>
            <a:r>
              <a:rPr lang="en-US" dirty="0" smtClean="0"/>
              <a:t>Evaluation Summaries</a:t>
            </a:r>
          </a:p>
          <a:p>
            <a:pPr lvl="1"/>
            <a:r>
              <a:rPr lang="en-US" dirty="0" smtClean="0"/>
              <a:t>Workers</a:t>
            </a:r>
          </a:p>
          <a:p>
            <a:pPr lvl="1"/>
            <a:r>
              <a:rPr lang="en-US" dirty="0" smtClean="0"/>
              <a:t>Employers</a:t>
            </a:r>
          </a:p>
          <a:p>
            <a:r>
              <a:rPr lang="en-US" dirty="0" smtClean="0"/>
              <a:t>Number of MicroJobs</a:t>
            </a:r>
          </a:p>
          <a:p>
            <a:pPr lvl="1"/>
            <a:r>
              <a:rPr lang="en-US" dirty="0" smtClean="0"/>
              <a:t>Locations</a:t>
            </a:r>
          </a:p>
          <a:p>
            <a:pPr lvl="1"/>
            <a:r>
              <a:rPr lang="en-US" dirty="0" smtClean="0"/>
              <a:t>Category</a:t>
            </a:r>
          </a:p>
          <a:p>
            <a:r>
              <a:rPr lang="en-US" dirty="0" smtClean="0"/>
              <a:t>Bid Prices</a:t>
            </a:r>
          </a:p>
          <a:p>
            <a:pPr lvl="1"/>
            <a:r>
              <a:rPr lang="en-US" dirty="0" smtClean="0"/>
              <a:t>Category</a:t>
            </a:r>
          </a:p>
          <a:p>
            <a:pPr lvl="1"/>
            <a:r>
              <a:rPr lang="en-US" dirty="0" smtClean="0"/>
              <a:t>Location</a:t>
            </a:r>
          </a:p>
          <a:p>
            <a:pPr lvl="1"/>
            <a:r>
              <a:rPr lang="en-US" dirty="0" smtClean="0"/>
              <a:t>Both</a:t>
            </a:r>
          </a:p>
          <a:p>
            <a:r>
              <a:rPr lang="en-US" dirty="0" smtClean="0"/>
              <a:t>Leader Board</a:t>
            </a:r>
          </a:p>
          <a:p>
            <a:pPr lvl="1"/>
            <a:r>
              <a:rPr lang="en-US" dirty="0" smtClean="0"/>
              <a:t>Sorted list of Jobs Completed by MicroWorker</a:t>
            </a:r>
          </a:p>
          <a:p>
            <a:pPr lvl="1"/>
            <a:r>
              <a:rPr lang="en-US" dirty="0" smtClean="0"/>
              <a:t>Sorted list of Jobs Requested by MicroEmployer</a:t>
            </a:r>
          </a:p>
          <a:p>
            <a:r>
              <a:rPr lang="en-US" dirty="0" smtClean="0"/>
              <a:t>Money</a:t>
            </a:r>
          </a:p>
          <a:p>
            <a:pPr lvl="1"/>
            <a:r>
              <a:rPr lang="en-US" dirty="0" smtClean="0"/>
              <a:t>Total money earned by MicroWorker</a:t>
            </a:r>
          </a:p>
          <a:p>
            <a:pPr lvl="1"/>
            <a:r>
              <a:rPr lang="en-US" dirty="0" smtClean="0"/>
              <a:t>Total money spent by MicroEmployer</a:t>
            </a:r>
          </a:p>
          <a:p>
            <a:r>
              <a:rPr lang="en-US" dirty="0" smtClean="0"/>
              <a:t>Blacklist</a:t>
            </a:r>
          </a:p>
          <a:p>
            <a:pPr lvl="1"/>
            <a:r>
              <a:rPr lang="en-US" dirty="0" smtClean="0"/>
              <a:t>Top ranked Blacklisted list MicroWorker</a:t>
            </a:r>
          </a:p>
          <a:p>
            <a:pPr lvl="1"/>
            <a:r>
              <a:rPr lang="en-US" dirty="0" smtClean="0"/>
              <a:t>Top ranked Blacklisted list MicroEmployer</a:t>
            </a:r>
          </a:p>
          <a:p>
            <a:pPr lvl="1"/>
            <a:endParaRPr lang="en-US" dirty="0" smtClean="0"/>
          </a:p>
          <a:p>
            <a:r>
              <a:rPr lang="en-US" dirty="0" smtClean="0"/>
              <a:t>TODO [David]</a:t>
            </a:r>
            <a:endParaRPr lang="en-US" dirty="0"/>
          </a:p>
        </p:txBody>
      </p:sp>
    </p:spTree>
    <p:extLst>
      <p:ext uri="{BB962C8B-B14F-4D97-AF65-F5344CB8AC3E}">
        <p14:creationId xmlns:p14="http://schemas.microsoft.com/office/powerpoint/2010/main" val="80706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View List of MicroJobs (Location) [Mobile/Web]</a:t>
            </a:r>
            <a:endParaRPr lang="en-US" dirty="0"/>
          </a:p>
        </p:txBody>
      </p:sp>
      <p:sp>
        <p:nvSpPr>
          <p:cNvPr id="3" name="Content Placeholder 2"/>
          <p:cNvSpPr>
            <a:spLocks noGrp="1"/>
          </p:cNvSpPr>
          <p:nvPr>
            <p:ph idx="1"/>
          </p:nvPr>
        </p:nvSpPr>
        <p:spPr/>
        <p:txBody>
          <a:bodyPr/>
          <a:lstStyle/>
          <a:p>
            <a:r>
              <a:rPr lang="en-US" dirty="0" smtClean="0"/>
              <a:t>List&lt;MicroJob&gt; </a:t>
            </a:r>
            <a:r>
              <a:rPr lang="en-US" dirty="0" err="1" smtClean="0"/>
              <a:t>GetMicroJobs</a:t>
            </a:r>
            <a:r>
              <a:rPr lang="en-US" dirty="0" smtClean="0"/>
              <a:t>(Location </a:t>
            </a:r>
            <a:r>
              <a:rPr lang="en-US" dirty="0" err="1" smtClean="0"/>
              <a:t>location</a:t>
            </a:r>
            <a:r>
              <a:rPr lang="en-US" dirty="0" smtClean="0"/>
              <a:t>, String </a:t>
            </a:r>
            <a:r>
              <a:rPr lang="en-US" dirty="0" err="1" smtClean="0"/>
              <a:t>microWorkerID</a:t>
            </a:r>
            <a:r>
              <a:rPr lang="en-US" dirty="0" smtClean="0"/>
              <a:t>, </a:t>
            </a:r>
            <a:r>
              <a:rPr lang="en-US" dirty="0"/>
              <a:t>Boolean </a:t>
            </a:r>
            <a:r>
              <a:rPr lang="en-US" dirty="0" err="1"/>
              <a:t>IsMarketOpen</a:t>
            </a:r>
            <a:r>
              <a:rPr lang="en-US" dirty="0" smtClean="0"/>
              <a:t>)</a:t>
            </a:r>
            <a:endParaRPr lang="en-US" dirty="0"/>
          </a:p>
        </p:txBody>
      </p:sp>
    </p:spTree>
    <p:extLst>
      <p:ext uri="{BB962C8B-B14F-4D97-AF65-F5344CB8AC3E}">
        <p14:creationId xmlns:p14="http://schemas.microsoft.com/office/powerpoint/2010/main" val="22999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View List of MicroJobs (Category) [Web]</a:t>
            </a:r>
            <a:endParaRPr lang="en-US" dirty="0"/>
          </a:p>
        </p:txBody>
      </p:sp>
      <p:sp>
        <p:nvSpPr>
          <p:cNvPr id="3" name="Content Placeholder 2"/>
          <p:cNvSpPr>
            <a:spLocks noGrp="1"/>
          </p:cNvSpPr>
          <p:nvPr>
            <p:ph idx="1"/>
          </p:nvPr>
        </p:nvSpPr>
        <p:spPr/>
        <p:txBody>
          <a:bodyPr/>
          <a:lstStyle/>
          <a:p>
            <a:r>
              <a:rPr lang="en-US" dirty="0" smtClean="0"/>
              <a:t>List&lt;MicroJob&gt; </a:t>
            </a:r>
            <a:r>
              <a:rPr lang="en-US" dirty="0" err="1" smtClean="0"/>
              <a:t>GetMicroJobs</a:t>
            </a:r>
            <a:r>
              <a:rPr lang="en-US" dirty="0" smtClean="0"/>
              <a:t>(List&lt;Category&gt; categories, String </a:t>
            </a:r>
            <a:r>
              <a:rPr lang="en-US" dirty="0" err="1"/>
              <a:t>microWorkerID</a:t>
            </a:r>
            <a:r>
              <a:rPr lang="en-US" dirty="0"/>
              <a:t> , Boolean </a:t>
            </a:r>
            <a:r>
              <a:rPr lang="en-US" dirty="0" err="1"/>
              <a:t>IsMarketOpen</a:t>
            </a:r>
            <a:r>
              <a:rPr lang="en-US" dirty="0"/>
              <a:t>)</a:t>
            </a:r>
            <a:endParaRPr lang="en-US" dirty="0" smtClean="0"/>
          </a:p>
          <a:p>
            <a:endParaRPr lang="en-US" dirty="0"/>
          </a:p>
        </p:txBody>
      </p:sp>
    </p:spTree>
    <p:extLst>
      <p:ext uri="{BB962C8B-B14F-4D97-AF65-F5344CB8AC3E}">
        <p14:creationId xmlns:p14="http://schemas.microsoft.com/office/powerpoint/2010/main" val="279221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View List of current MicroJobs [Mobile/Web]</a:t>
            </a:r>
            <a:endParaRPr lang="en-US" dirty="0"/>
          </a:p>
        </p:txBody>
      </p:sp>
      <p:sp>
        <p:nvSpPr>
          <p:cNvPr id="3" name="Content Placeholder 2"/>
          <p:cNvSpPr>
            <a:spLocks noGrp="1"/>
          </p:cNvSpPr>
          <p:nvPr>
            <p:ph idx="1"/>
          </p:nvPr>
        </p:nvSpPr>
        <p:spPr/>
        <p:txBody>
          <a:bodyPr/>
          <a:lstStyle/>
          <a:p>
            <a:r>
              <a:rPr lang="en-US" dirty="0" smtClean="0"/>
              <a:t>List&lt;MicroJob&gt; </a:t>
            </a:r>
            <a:r>
              <a:rPr lang="en-US" dirty="0" err="1" smtClean="0"/>
              <a:t>GetCurrentMicroJobs</a:t>
            </a:r>
            <a:r>
              <a:rPr lang="en-US" dirty="0" smtClean="0"/>
              <a:t>(String </a:t>
            </a:r>
            <a:r>
              <a:rPr lang="en-US" dirty="0" err="1" smtClean="0"/>
              <a:t>microWorkerID</a:t>
            </a:r>
            <a:r>
              <a:rPr lang="en-US" dirty="0" smtClean="0"/>
              <a:t>, </a:t>
            </a:r>
            <a:r>
              <a:rPr lang="en-US" dirty="0" err="1" smtClean="0"/>
              <a:t>int</a:t>
            </a:r>
            <a:r>
              <a:rPr lang="en-US" dirty="0" smtClean="0"/>
              <a:t> limit)</a:t>
            </a:r>
          </a:p>
          <a:p>
            <a:endParaRPr lang="en-US" dirty="0"/>
          </a:p>
        </p:txBody>
      </p:sp>
    </p:spTree>
    <p:extLst>
      <p:ext uri="{BB962C8B-B14F-4D97-AF65-F5344CB8AC3E}">
        <p14:creationId xmlns:p14="http://schemas.microsoft.com/office/powerpoint/2010/main" val="34064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View list of prior MicroJobs [Web]</a:t>
            </a:r>
            <a:endParaRPr lang="en-US" dirty="0"/>
          </a:p>
        </p:txBody>
      </p:sp>
      <p:sp>
        <p:nvSpPr>
          <p:cNvPr id="3" name="Content Placeholder 2"/>
          <p:cNvSpPr>
            <a:spLocks noGrp="1"/>
          </p:cNvSpPr>
          <p:nvPr>
            <p:ph idx="1"/>
          </p:nvPr>
        </p:nvSpPr>
        <p:spPr/>
        <p:txBody>
          <a:bodyPr/>
          <a:lstStyle/>
          <a:p>
            <a:r>
              <a:rPr lang="en-US" dirty="0" smtClean="0"/>
              <a:t>List&lt;MicroJob&gt; </a:t>
            </a:r>
            <a:r>
              <a:rPr lang="en-US" dirty="0" err="1" smtClean="0"/>
              <a:t>GetClosedMicroJobs</a:t>
            </a:r>
            <a:r>
              <a:rPr lang="en-US" dirty="0" smtClean="0"/>
              <a:t>(String </a:t>
            </a:r>
            <a:r>
              <a:rPr lang="en-US" dirty="0" err="1" smtClean="0"/>
              <a:t>microWorkerID</a:t>
            </a:r>
            <a:r>
              <a:rPr lang="en-US" dirty="0" smtClean="0"/>
              <a:t>, </a:t>
            </a:r>
            <a:r>
              <a:rPr lang="en-US" dirty="0" err="1" smtClean="0"/>
              <a:t>int</a:t>
            </a:r>
            <a:r>
              <a:rPr lang="en-US" dirty="0" smtClean="0"/>
              <a:t> limit)</a:t>
            </a:r>
          </a:p>
          <a:p>
            <a:pPr marL="0" indent="0">
              <a:buNone/>
            </a:pPr>
            <a:endParaRPr lang="en-US" dirty="0"/>
          </a:p>
        </p:txBody>
      </p:sp>
    </p:spTree>
    <p:extLst>
      <p:ext uri="{BB962C8B-B14F-4D97-AF65-F5344CB8AC3E}">
        <p14:creationId xmlns:p14="http://schemas.microsoft.com/office/powerpoint/2010/main" val="2698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View MicroJob details [Mobile/Web]</a:t>
            </a:r>
            <a:endParaRPr lang="en-US" dirty="0"/>
          </a:p>
        </p:txBody>
      </p:sp>
      <p:sp>
        <p:nvSpPr>
          <p:cNvPr id="3" name="Content Placeholder 2"/>
          <p:cNvSpPr>
            <a:spLocks noGrp="1"/>
          </p:cNvSpPr>
          <p:nvPr>
            <p:ph idx="1"/>
          </p:nvPr>
        </p:nvSpPr>
        <p:spPr/>
        <p:txBody>
          <a:bodyPr/>
          <a:lstStyle/>
          <a:p>
            <a:r>
              <a:rPr lang="en-US" dirty="0" smtClean="0"/>
              <a:t>MicroJob </a:t>
            </a:r>
            <a:r>
              <a:rPr lang="en-US" dirty="0" err="1" smtClean="0"/>
              <a:t>GetMicroJob</a:t>
            </a:r>
            <a:r>
              <a:rPr lang="en-US" dirty="0" smtClean="0"/>
              <a:t>(String </a:t>
            </a:r>
            <a:r>
              <a:rPr lang="en-US" dirty="0" err="1"/>
              <a:t>m</a:t>
            </a:r>
            <a:r>
              <a:rPr lang="en-US" dirty="0" err="1" smtClean="0"/>
              <a:t>icroJobID</a:t>
            </a:r>
            <a:r>
              <a:rPr lang="en-US" dirty="0" smtClean="0"/>
              <a:t>)</a:t>
            </a:r>
            <a:endParaRPr lang="en-US" dirty="0"/>
          </a:p>
        </p:txBody>
      </p:sp>
    </p:spTree>
    <p:extLst>
      <p:ext uri="{BB962C8B-B14F-4D97-AF65-F5344CB8AC3E}">
        <p14:creationId xmlns:p14="http://schemas.microsoft.com/office/powerpoint/2010/main" val="263914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CRUD Bid for MicroJob [Mobile/Web]</a:t>
            </a:r>
            <a:endParaRPr lang="en-US" dirty="0"/>
          </a:p>
        </p:txBody>
      </p:sp>
      <p:sp>
        <p:nvSpPr>
          <p:cNvPr id="3" name="Content Placeholder 2"/>
          <p:cNvSpPr>
            <a:spLocks noGrp="1"/>
          </p:cNvSpPr>
          <p:nvPr>
            <p:ph idx="1"/>
          </p:nvPr>
        </p:nvSpPr>
        <p:spPr/>
        <p:txBody>
          <a:bodyPr/>
          <a:lstStyle/>
          <a:p>
            <a:r>
              <a:rPr lang="en-US" dirty="0" smtClean="0"/>
              <a:t>Boolean </a:t>
            </a:r>
            <a:r>
              <a:rPr lang="en-US" dirty="0" err="1" smtClean="0"/>
              <a:t>CreateMircoJobBid</a:t>
            </a:r>
            <a:r>
              <a:rPr lang="en-US" dirty="0" smtClean="0"/>
              <a:t>(String </a:t>
            </a:r>
            <a:r>
              <a:rPr lang="en-US" dirty="0" err="1" smtClean="0"/>
              <a:t>mircoJobID</a:t>
            </a:r>
            <a:r>
              <a:rPr lang="en-US" dirty="0" smtClean="0"/>
              <a:t>, Bid </a:t>
            </a:r>
            <a:r>
              <a:rPr lang="en-US" dirty="0" err="1" smtClean="0"/>
              <a:t>newBid</a:t>
            </a:r>
            <a:r>
              <a:rPr lang="en-US" dirty="0" smtClean="0"/>
              <a:t>)</a:t>
            </a:r>
          </a:p>
          <a:p>
            <a:r>
              <a:rPr lang="en-US" dirty="0" smtClean="0"/>
              <a:t>Bid </a:t>
            </a:r>
            <a:r>
              <a:rPr lang="en-US" dirty="0" err="1" smtClean="0"/>
              <a:t>GetMicroJobBid</a:t>
            </a:r>
            <a:r>
              <a:rPr lang="en-US" dirty="0" smtClean="0"/>
              <a:t>(String </a:t>
            </a:r>
            <a:r>
              <a:rPr lang="en-US" dirty="0" err="1" smtClean="0"/>
              <a:t>mircoJobID</a:t>
            </a:r>
            <a:r>
              <a:rPr lang="en-US" dirty="0" smtClean="0"/>
              <a:t> , String </a:t>
            </a:r>
            <a:r>
              <a:rPr lang="en-US" dirty="0" err="1" smtClean="0"/>
              <a:t>microWorkerID</a:t>
            </a:r>
            <a:r>
              <a:rPr lang="en-US" dirty="0" smtClean="0"/>
              <a:t> )</a:t>
            </a:r>
          </a:p>
          <a:p>
            <a:r>
              <a:rPr lang="en-US" dirty="0" smtClean="0"/>
              <a:t>Boolean </a:t>
            </a:r>
            <a:r>
              <a:rPr lang="en-US" dirty="0" err="1" smtClean="0"/>
              <a:t>UpdateMicroJobBid</a:t>
            </a:r>
            <a:r>
              <a:rPr lang="en-US" dirty="0" smtClean="0"/>
              <a:t>(String </a:t>
            </a:r>
            <a:r>
              <a:rPr lang="en-US" dirty="0" err="1" smtClean="0"/>
              <a:t>mircoJobID</a:t>
            </a:r>
            <a:r>
              <a:rPr lang="en-US" dirty="0" smtClean="0"/>
              <a:t>, Bid </a:t>
            </a:r>
            <a:r>
              <a:rPr lang="en-US" dirty="0" err="1" smtClean="0"/>
              <a:t>updatedBid</a:t>
            </a:r>
            <a:r>
              <a:rPr lang="en-US" dirty="0" smtClean="0"/>
              <a:t>)</a:t>
            </a:r>
          </a:p>
          <a:p>
            <a:r>
              <a:rPr lang="en-US" dirty="0" smtClean="0"/>
              <a:t>Boolean </a:t>
            </a:r>
            <a:r>
              <a:rPr lang="en-US" dirty="0" err="1" smtClean="0"/>
              <a:t>DeleteMicroJobBid</a:t>
            </a:r>
            <a:r>
              <a:rPr lang="en-US" dirty="0" smtClean="0"/>
              <a:t>(String </a:t>
            </a:r>
            <a:r>
              <a:rPr lang="en-US" dirty="0" err="1" smtClean="0"/>
              <a:t>mircoJobID</a:t>
            </a:r>
            <a:r>
              <a:rPr lang="en-US" dirty="0" smtClean="0"/>
              <a:t>, String </a:t>
            </a:r>
            <a:r>
              <a:rPr lang="en-US" dirty="0" err="1" smtClean="0"/>
              <a:t>microWorkerID</a:t>
            </a:r>
            <a:r>
              <a:rPr lang="en-US" dirty="0" smtClean="0"/>
              <a:t>)</a:t>
            </a:r>
          </a:p>
          <a:p>
            <a:r>
              <a:rPr lang="en-US" dirty="0" smtClean="0"/>
              <a:t>List&lt;Bid&gt; </a:t>
            </a:r>
            <a:r>
              <a:rPr lang="en-US" dirty="0" err="1" smtClean="0"/>
              <a:t>GetMicroJobBidPricesAssendingOrder</a:t>
            </a:r>
            <a:r>
              <a:rPr lang="en-US" dirty="0" smtClean="0"/>
              <a:t>(String </a:t>
            </a:r>
            <a:r>
              <a:rPr lang="en-US" dirty="0" err="1" smtClean="0"/>
              <a:t>microJobID</a:t>
            </a:r>
            <a:r>
              <a:rPr lang="en-US" dirty="0" smtClean="0"/>
              <a:t>, </a:t>
            </a:r>
            <a:r>
              <a:rPr lang="en-US" dirty="0" err="1" smtClean="0"/>
              <a:t>int</a:t>
            </a:r>
            <a:r>
              <a:rPr lang="en-US" dirty="0" smtClean="0"/>
              <a:t> limit)</a:t>
            </a:r>
            <a:endParaRPr lang="en-US" dirty="0"/>
          </a:p>
        </p:txBody>
      </p:sp>
    </p:spTree>
    <p:extLst>
      <p:ext uri="{BB962C8B-B14F-4D97-AF65-F5344CB8AC3E}">
        <p14:creationId xmlns:p14="http://schemas.microsoft.com/office/powerpoint/2010/main" val="1091400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4590</Words>
  <Application>Microsoft Office PowerPoint</Application>
  <PresentationFormat>Widescreen</PresentationFormat>
  <Paragraphs>833</Paragraphs>
  <Slides>31</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Micro Employment Project</vt:lpstr>
      <vt:lpstr>Micro Worker</vt:lpstr>
      <vt:lpstr>1. Login/Registration [Mobile/Web]</vt:lpstr>
      <vt:lpstr>2. View List of MicroJobs (Location) [Mobile/Web]</vt:lpstr>
      <vt:lpstr>3. View List of MicroJobs (Category) [Web]</vt:lpstr>
      <vt:lpstr>4. View List of current MicroJobs [Mobile/Web]</vt:lpstr>
      <vt:lpstr>5. View list of prior MicroJobs [Web]</vt:lpstr>
      <vt:lpstr>6. View MicroJob details [Mobile/Web]</vt:lpstr>
      <vt:lpstr>7. CRUD Bid for MicroJob [Mobile/Web]</vt:lpstr>
      <vt:lpstr>8. Notification on winning MicroJob Bid / losing bid [Mobile]</vt:lpstr>
      <vt:lpstr>9. Accept / Decline a MicroJob</vt:lpstr>
      <vt:lpstr>10. Set MicroJob Status</vt:lpstr>
      <vt:lpstr>11. Evaluate MicroEmployer</vt:lpstr>
      <vt:lpstr>12. Route and Schedule MicroJobs</vt:lpstr>
      <vt:lpstr>13. CRUD favorite MicroEmployer</vt:lpstr>
      <vt:lpstr>14. CRUD Availability</vt:lpstr>
      <vt:lpstr>15. CRUD Blacklist</vt:lpstr>
      <vt:lpstr>Micro Employer</vt:lpstr>
      <vt:lpstr>1. Login/Registration [Mobile/Web]</vt:lpstr>
      <vt:lpstr>2. CRUD MicroJob Request</vt:lpstr>
      <vt:lpstr>3. Enter confirmation of completion</vt:lpstr>
      <vt:lpstr>4. Evaluate MicroWorker</vt:lpstr>
      <vt:lpstr>5. List current MicroJob by location/ via map/ sorted by deadline.</vt:lpstr>
      <vt:lpstr>6. CRUD Favorite MicroWorkers</vt:lpstr>
      <vt:lpstr>7. CRUD Blacklist</vt:lpstr>
      <vt:lpstr>Admin</vt:lpstr>
      <vt:lpstr>1. Login/Registration [Mobile/Web]</vt:lpstr>
      <vt:lpstr>2. CRUD Accounts </vt:lpstr>
      <vt:lpstr>3. CRUD Categories</vt:lpstr>
      <vt:lpstr>4. CRUD MicroJobs</vt:lpstr>
      <vt:lpstr>5. View Stats / Generate Reports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Employment Project</dc:title>
  <dc:creator>Antonio McMichael</dc:creator>
  <cp:lastModifiedBy>Antonio McMichael</cp:lastModifiedBy>
  <cp:revision>107</cp:revision>
  <dcterms:created xsi:type="dcterms:W3CDTF">2012-12-12T19:09:29Z</dcterms:created>
  <dcterms:modified xsi:type="dcterms:W3CDTF">2012-12-14T20:30:44Z</dcterms:modified>
</cp:coreProperties>
</file>