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C7B2"/>
    <a:srgbClr val="316E6B"/>
    <a:srgbClr val="ECF0D1"/>
    <a:srgbClr val="EAF1F5"/>
    <a:srgbClr val="ECEECC"/>
    <a:srgbClr val="EBE7E4"/>
    <a:srgbClr val="091C2D"/>
    <a:srgbClr val="C6CACD"/>
    <a:srgbClr val="0A1324"/>
    <a:srgbClr val="5D7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00" d="100"/>
          <a:sy n="100" d="100"/>
        </p:scale>
        <p:origin x="138"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980DF7-8671-577B-50CF-C59FC1CADF0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nl-NL"/>
          </a:p>
        </p:txBody>
      </p:sp>
      <p:sp>
        <p:nvSpPr>
          <p:cNvPr id="3" name="Sottotitolo 2">
            <a:extLst>
              <a:ext uri="{FF2B5EF4-FFF2-40B4-BE49-F238E27FC236}">
                <a16:creationId xmlns:a16="http://schemas.microsoft.com/office/drawing/2014/main" id="{782D8DA2-502D-0FB3-E39C-31460793E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nl-NL"/>
          </a:p>
        </p:txBody>
      </p:sp>
      <p:sp>
        <p:nvSpPr>
          <p:cNvPr id="4" name="Segnaposto data 3">
            <a:extLst>
              <a:ext uri="{FF2B5EF4-FFF2-40B4-BE49-F238E27FC236}">
                <a16:creationId xmlns:a16="http://schemas.microsoft.com/office/drawing/2014/main" id="{E7EAAF82-FDCC-7F7C-DFEF-423E610EFC47}"/>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5" name="Segnaposto piè di pagina 4">
            <a:extLst>
              <a:ext uri="{FF2B5EF4-FFF2-40B4-BE49-F238E27FC236}">
                <a16:creationId xmlns:a16="http://schemas.microsoft.com/office/drawing/2014/main" id="{BFAF7DA5-C72C-1272-CFAA-908053557286}"/>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7D32DE1C-9099-9F27-9863-C84956BF7FBF}"/>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21964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70FCAC-B54D-4331-A4EB-1D0D5149C7D2}"/>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testo verticale 2">
            <a:extLst>
              <a:ext uri="{FF2B5EF4-FFF2-40B4-BE49-F238E27FC236}">
                <a16:creationId xmlns:a16="http://schemas.microsoft.com/office/drawing/2014/main" id="{C1E7E386-0A4D-1E1D-2B8C-64F7D09EBC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2C084C07-F51A-54BC-956F-77D675DEEE57}"/>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5" name="Segnaposto piè di pagina 4">
            <a:extLst>
              <a:ext uri="{FF2B5EF4-FFF2-40B4-BE49-F238E27FC236}">
                <a16:creationId xmlns:a16="http://schemas.microsoft.com/office/drawing/2014/main" id="{48D47FF5-86D2-5971-87DD-0AFF6DBDB19A}"/>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C3F6AC33-C9A3-0C12-F7CA-1FA50B601240}"/>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40174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369890A-6705-ED93-F88B-EEC02DE5D10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nl-NL"/>
          </a:p>
        </p:txBody>
      </p:sp>
      <p:sp>
        <p:nvSpPr>
          <p:cNvPr id="3" name="Segnaposto testo verticale 2">
            <a:extLst>
              <a:ext uri="{FF2B5EF4-FFF2-40B4-BE49-F238E27FC236}">
                <a16:creationId xmlns:a16="http://schemas.microsoft.com/office/drawing/2014/main" id="{F892BA60-A895-542D-BC44-92E653DCB1C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74C45AA3-BD82-9E4E-DE1E-9AD987E95B0E}"/>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5" name="Segnaposto piè di pagina 4">
            <a:extLst>
              <a:ext uri="{FF2B5EF4-FFF2-40B4-BE49-F238E27FC236}">
                <a16:creationId xmlns:a16="http://schemas.microsoft.com/office/drawing/2014/main" id="{7C2A576B-53B5-E3D3-DE3E-7425E00FE5FB}"/>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AB56290B-2C4E-FFE2-DAB3-2F7567A70C87}"/>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33112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39C651-9E1E-1467-6001-6D07128D55D9}"/>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D62FD76A-E7B2-DB67-C54E-FF6180028C0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DADD07B9-A52B-4DEB-2667-9B145F795F87}"/>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5" name="Segnaposto piè di pagina 4">
            <a:extLst>
              <a:ext uri="{FF2B5EF4-FFF2-40B4-BE49-F238E27FC236}">
                <a16:creationId xmlns:a16="http://schemas.microsoft.com/office/drawing/2014/main" id="{40436CE8-1F24-A0F0-53E6-8E5AC1731B06}"/>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543DE125-0605-455C-0FF3-91759624FAFF}"/>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48197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2CBF2B-2082-F2F9-425E-EDD5DEE9F69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8FCBAF5B-B7FD-97D6-0A94-5B51440FD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752F6E9-3CD4-B200-91B5-99CCB5EE2F03}"/>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5" name="Segnaposto piè di pagina 4">
            <a:extLst>
              <a:ext uri="{FF2B5EF4-FFF2-40B4-BE49-F238E27FC236}">
                <a16:creationId xmlns:a16="http://schemas.microsoft.com/office/drawing/2014/main" id="{F0893F86-6D7B-44DE-1F36-B7DCBCDA3459}"/>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F5E1BF23-F0B8-8EF7-AC04-B64057B678C2}"/>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22484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229F1-698D-8F7B-879F-9DDFA32F1773}"/>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98659DFF-E2BD-4FEF-3D61-3D435C3E2BE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contenuto 3">
            <a:extLst>
              <a:ext uri="{FF2B5EF4-FFF2-40B4-BE49-F238E27FC236}">
                <a16:creationId xmlns:a16="http://schemas.microsoft.com/office/drawing/2014/main" id="{BC85B6B8-7A42-1432-B88E-33EBC441D25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5" name="Segnaposto data 4">
            <a:extLst>
              <a:ext uri="{FF2B5EF4-FFF2-40B4-BE49-F238E27FC236}">
                <a16:creationId xmlns:a16="http://schemas.microsoft.com/office/drawing/2014/main" id="{51D1838A-229F-DC15-4D49-271E924EB6EE}"/>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6" name="Segnaposto piè di pagina 5">
            <a:extLst>
              <a:ext uri="{FF2B5EF4-FFF2-40B4-BE49-F238E27FC236}">
                <a16:creationId xmlns:a16="http://schemas.microsoft.com/office/drawing/2014/main" id="{5E2CC208-F460-327E-4380-DB188AE72081}"/>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3EE4DCB7-B9FB-5569-72E4-C23F66C658A4}"/>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164254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CC8FF-DC80-804C-B34E-5A53F69FFC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0704FF0E-E847-EE30-E719-1F7DAC16B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3C3C909-37A1-8B7A-BE7A-6409A1E17BF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5" name="Segnaposto testo 4">
            <a:extLst>
              <a:ext uri="{FF2B5EF4-FFF2-40B4-BE49-F238E27FC236}">
                <a16:creationId xmlns:a16="http://schemas.microsoft.com/office/drawing/2014/main" id="{621AB50C-1668-CEC9-5F78-6F5D99083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2D6947C-F8DC-6324-4AA6-3487421A771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7" name="Segnaposto data 6">
            <a:extLst>
              <a:ext uri="{FF2B5EF4-FFF2-40B4-BE49-F238E27FC236}">
                <a16:creationId xmlns:a16="http://schemas.microsoft.com/office/drawing/2014/main" id="{2BB276FD-4473-C7EF-036E-799F8AEE483A}"/>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8" name="Segnaposto piè di pagina 7">
            <a:extLst>
              <a:ext uri="{FF2B5EF4-FFF2-40B4-BE49-F238E27FC236}">
                <a16:creationId xmlns:a16="http://schemas.microsoft.com/office/drawing/2014/main" id="{17BD0C48-3B4C-70A8-98F0-18480FD871A9}"/>
              </a:ext>
            </a:extLst>
          </p:cNvPr>
          <p:cNvSpPr>
            <a:spLocks noGrp="1"/>
          </p:cNvSpPr>
          <p:nvPr>
            <p:ph type="ftr" sz="quarter" idx="11"/>
          </p:nvPr>
        </p:nvSpPr>
        <p:spPr/>
        <p:txBody>
          <a:bodyPr/>
          <a:lstStyle/>
          <a:p>
            <a:endParaRPr lang="nl-NL"/>
          </a:p>
        </p:txBody>
      </p:sp>
      <p:sp>
        <p:nvSpPr>
          <p:cNvPr id="9" name="Segnaposto numero diapositiva 8">
            <a:extLst>
              <a:ext uri="{FF2B5EF4-FFF2-40B4-BE49-F238E27FC236}">
                <a16:creationId xmlns:a16="http://schemas.microsoft.com/office/drawing/2014/main" id="{EDC7AEEC-B539-0D6C-0365-E537D9B37AF6}"/>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76874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74772E-4094-2316-411B-3BBCD391EBB4}"/>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data 2">
            <a:extLst>
              <a:ext uri="{FF2B5EF4-FFF2-40B4-BE49-F238E27FC236}">
                <a16:creationId xmlns:a16="http://schemas.microsoft.com/office/drawing/2014/main" id="{0BF4D547-41A2-FD31-D93C-0E88128B12E7}"/>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4" name="Segnaposto piè di pagina 3">
            <a:extLst>
              <a:ext uri="{FF2B5EF4-FFF2-40B4-BE49-F238E27FC236}">
                <a16:creationId xmlns:a16="http://schemas.microsoft.com/office/drawing/2014/main" id="{6C9D06EA-860F-6E64-23CB-E436EBD3024E}"/>
              </a:ext>
            </a:extLst>
          </p:cNvPr>
          <p:cNvSpPr>
            <a:spLocks noGrp="1"/>
          </p:cNvSpPr>
          <p:nvPr>
            <p:ph type="ftr" sz="quarter" idx="11"/>
          </p:nvPr>
        </p:nvSpPr>
        <p:spPr/>
        <p:txBody>
          <a:bodyPr/>
          <a:lstStyle/>
          <a:p>
            <a:endParaRPr lang="nl-NL"/>
          </a:p>
        </p:txBody>
      </p:sp>
      <p:sp>
        <p:nvSpPr>
          <p:cNvPr id="5" name="Segnaposto numero diapositiva 4">
            <a:extLst>
              <a:ext uri="{FF2B5EF4-FFF2-40B4-BE49-F238E27FC236}">
                <a16:creationId xmlns:a16="http://schemas.microsoft.com/office/drawing/2014/main" id="{5A8C2B5C-594E-8A65-643D-85E59DB9C1E8}"/>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17593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406219B-79D4-E089-5597-A590636F8D5A}"/>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3" name="Segnaposto piè di pagina 2">
            <a:extLst>
              <a:ext uri="{FF2B5EF4-FFF2-40B4-BE49-F238E27FC236}">
                <a16:creationId xmlns:a16="http://schemas.microsoft.com/office/drawing/2014/main" id="{6E7B7D14-39DA-780B-5EC1-453293E8768A}"/>
              </a:ext>
            </a:extLst>
          </p:cNvPr>
          <p:cNvSpPr>
            <a:spLocks noGrp="1"/>
          </p:cNvSpPr>
          <p:nvPr>
            <p:ph type="ftr" sz="quarter" idx="11"/>
          </p:nvPr>
        </p:nvSpPr>
        <p:spPr/>
        <p:txBody>
          <a:bodyPr/>
          <a:lstStyle/>
          <a:p>
            <a:endParaRPr lang="nl-NL"/>
          </a:p>
        </p:txBody>
      </p:sp>
      <p:sp>
        <p:nvSpPr>
          <p:cNvPr id="4" name="Segnaposto numero diapositiva 3">
            <a:extLst>
              <a:ext uri="{FF2B5EF4-FFF2-40B4-BE49-F238E27FC236}">
                <a16:creationId xmlns:a16="http://schemas.microsoft.com/office/drawing/2014/main" id="{9FAFE2FB-63E2-E28D-F947-EBC17DAAD466}"/>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8693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11633C-466D-04F4-E0BC-4AE552FA25C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24187907-6559-1612-D7A2-EA09D92A9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testo 3">
            <a:extLst>
              <a:ext uri="{FF2B5EF4-FFF2-40B4-BE49-F238E27FC236}">
                <a16:creationId xmlns:a16="http://schemas.microsoft.com/office/drawing/2014/main" id="{CEDB8210-121A-6F6E-1CB1-F61490C16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662BB5-CC3B-ED46-3686-15BEEF34CE2C}"/>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6" name="Segnaposto piè di pagina 5">
            <a:extLst>
              <a:ext uri="{FF2B5EF4-FFF2-40B4-BE49-F238E27FC236}">
                <a16:creationId xmlns:a16="http://schemas.microsoft.com/office/drawing/2014/main" id="{B8965947-C681-759B-A722-9A551DE2ED06}"/>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DA58C023-6EC0-CD8E-B1A2-A0430E97D763}"/>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246433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44A30F-C559-8DE7-91A0-2D2A47BAA64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nl-NL"/>
          </a:p>
        </p:txBody>
      </p:sp>
      <p:sp>
        <p:nvSpPr>
          <p:cNvPr id="3" name="Segnaposto immagine 2">
            <a:extLst>
              <a:ext uri="{FF2B5EF4-FFF2-40B4-BE49-F238E27FC236}">
                <a16:creationId xmlns:a16="http://schemas.microsoft.com/office/drawing/2014/main" id="{49508D78-F696-A1DC-1D73-26DD7DA92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Segnaposto testo 3">
            <a:extLst>
              <a:ext uri="{FF2B5EF4-FFF2-40B4-BE49-F238E27FC236}">
                <a16:creationId xmlns:a16="http://schemas.microsoft.com/office/drawing/2014/main" id="{5759F6E4-9099-9E34-C0D7-A5AD0F2DB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361DC9-EC19-A613-26F5-4E60E0E0B2AD}"/>
              </a:ext>
            </a:extLst>
          </p:cNvPr>
          <p:cNvSpPr>
            <a:spLocks noGrp="1"/>
          </p:cNvSpPr>
          <p:nvPr>
            <p:ph type="dt" sz="half" idx="10"/>
          </p:nvPr>
        </p:nvSpPr>
        <p:spPr/>
        <p:txBody>
          <a:bodyPr/>
          <a:lstStyle/>
          <a:p>
            <a:fld id="{AED78EE6-7C35-42AA-BCAB-EACF262A9D8B}" type="datetimeFigureOut">
              <a:rPr lang="nl-NL" smtClean="0"/>
              <a:t>15-3-2024</a:t>
            </a:fld>
            <a:endParaRPr lang="nl-NL"/>
          </a:p>
        </p:txBody>
      </p:sp>
      <p:sp>
        <p:nvSpPr>
          <p:cNvPr id="6" name="Segnaposto piè di pagina 5">
            <a:extLst>
              <a:ext uri="{FF2B5EF4-FFF2-40B4-BE49-F238E27FC236}">
                <a16:creationId xmlns:a16="http://schemas.microsoft.com/office/drawing/2014/main" id="{73F98108-B5E5-5CEA-415B-CA5609A98C5A}"/>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7895DDCD-1B79-EDC8-FCD2-343ADF08593E}"/>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03776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7E8475A-AA22-4DEE-A343-619FCD039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BF0D1793-24DA-0479-2079-3CFB09467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63F2868F-38F0-45F2-1722-8226001BF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8EE6-7C35-42AA-BCAB-EACF262A9D8B}" type="datetimeFigureOut">
              <a:rPr lang="nl-NL" smtClean="0"/>
              <a:t>15-3-2024</a:t>
            </a:fld>
            <a:endParaRPr lang="nl-NL"/>
          </a:p>
        </p:txBody>
      </p:sp>
      <p:sp>
        <p:nvSpPr>
          <p:cNvPr id="5" name="Segnaposto piè di pagina 4">
            <a:extLst>
              <a:ext uri="{FF2B5EF4-FFF2-40B4-BE49-F238E27FC236}">
                <a16:creationId xmlns:a16="http://schemas.microsoft.com/office/drawing/2014/main" id="{8D977A3D-51BF-7DE5-E457-0D5C0BA20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egnaposto numero diapositiva 5">
            <a:extLst>
              <a:ext uri="{FF2B5EF4-FFF2-40B4-BE49-F238E27FC236}">
                <a16:creationId xmlns:a16="http://schemas.microsoft.com/office/drawing/2014/main" id="{A10852ED-F2A0-48C5-C376-C913DD7E6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5FB9C-9C97-4FB8-AC15-444BF01B5A50}" type="slidenum">
              <a:rPr lang="nl-NL" smtClean="0"/>
              <a:t>‹N›</a:t>
            </a:fld>
            <a:endParaRPr lang="nl-NL"/>
          </a:p>
        </p:txBody>
      </p:sp>
    </p:spTree>
    <p:extLst>
      <p:ext uri="{BB962C8B-B14F-4D97-AF65-F5344CB8AC3E}">
        <p14:creationId xmlns:p14="http://schemas.microsoft.com/office/powerpoint/2010/main" val="344180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1926EE50-9C11-FA4A-EB5A-76D76DBDD2B8}"/>
              </a:ext>
            </a:extLst>
          </p:cNvPr>
          <p:cNvPicPr>
            <a:picLocks noChangeAspect="1"/>
          </p:cNvPicPr>
          <p:nvPr/>
        </p:nvPicPr>
        <p:blipFill>
          <a:blip r:embed="rId2"/>
          <a:stretch>
            <a:fillRect/>
          </a:stretch>
        </p:blipFill>
        <p:spPr>
          <a:xfrm>
            <a:off x="369670" y="762000"/>
            <a:ext cx="5583082" cy="5334000"/>
          </a:xfrm>
          <a:prstGeom prst="rect">
            <a:avLst/>
          </a:prstGeom>
        </p:spPr>
      </p:pic>
      <p:sp>
        <p:nvSpPr>
          <p:cNvPr id="11" name="Rettangolo 10">
            <a:extLst>
              <a:ext uri="{FF2B5EF4-FFF2-40B4-BE49-F238E27FC236}">
                <a16:creationId xmlns:a16="http://schemas.microsoft.com/office/drawing/2014/main" id="{E3BDE65D-A4D0-18B2-577E-7C2FF09ED955}"/>
              </a:ext>
            </a:extLst>
          </p:cNvPr>
          <p:cNvSpPr/>
          <p:nvPr/>
        </p:nvSpPr>
        <p:spPr>
          <a:xfrm>
            <a:off x="6239250" y="762000"/>
            <a:ext cx="5824800" cy="36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Picture: 10cm*16.18cm</a:t>
            </a:r>
            <a:endParaRPr lang="nl-NL" dirty="0"/>
          </a:p>
        </p:txBody>
      </p:sp>
      <p:sp>
        <p:nvSpPr>
          <p:cNvPr id="13" name="Rettangolo 12">
            <a:extLst>
              <a:ext uri="{FF2B5EF4-FFF2-40B4-BE49-F238E27FC236}">
                <a16:creationId xmlns:a16="http://schemas.microsoft.com/office/drawing/2014/main" id="{2F11C0B3-DF2E-ED98-5702-D97409330318}"/>
              </a:ext>
            </a:extLst>
          </p:cNvPr>
          <p:cNvSpPr/>
          <p:nvPr/>
        </p:nvSpPr>
        <p:spPr>
          <a:xfrm>
            <a:off x="6239250" y="4399548"/>
            <a:ext cx="5824800" cy="32122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Title</a:t>
            </a:r>
            <a:endParaRPr lang="nl-NL" dirty="0"/>
          </a:p>
        </p:txBody>
      </p:sp>
      <p:sp>
        <p:nvSpPr>
          <p:cNvPr id="14" name="Rettangolo 13">
            <a:extLst>
              <a:ext uri="{FF2B5EF4-FFF2-40B4-BE49-F238E27FC236}">
                <a16:creationId xmlns:a16="http://schemas.microsoft.com/office/drawing/2014/main" id="{80292822-0D73-DC58-987F-2E34CC4A0644}"/>
              </a:ext>
            </a:extLst>
          </p:cNvPr>
          <p:cNvSpPr/>
          <p:nvPr/>
        </p:nvSpPr>
        <p:spPr>
          <a:xfrm>
            <a:off x="6239250" y="4757593"/>
            <a:ext cx="5824800" cy="15476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dirty="0" err="1"/>
              <a:t>Presenter</a:t>
            </a:r>
            <a:r>
              <a:rPr lang="it-IT" sz="1200" dirty="0"/>
              <a:t>, Date, Room</a:t>
            </a:r>
            <a:endParaRPr lang="nl-NL" sz="1200" dirty="0"/>
          </a:p>
        </p:txBody>
      </p:sp>
      <p:sp>
        <p:nvSpPr>
          <p:cNvPr id="15" name="Rettangolo 14">
            <a:extLst>
              <a:ext uri="{FF2B5EF4-FFF2-40B4-BE49-F238E27FC236}">
                <a16:creationId xmlns:a16="http://schemas.microsoft.com/office/drawing/2014/main" id="{21A1B707-8F60-7075-6047-19F2556C0885}"/>
              </a:ext>
            </a:extLst>
          </p:cNvPr>
          <p:cNvSpPr/>
          <p:nvPr/>
        </p:nvSpPr>
        <p:spPr>
          <a:xfrm>
            <a:off x="6239250" y="4949181"/>
            <a:ext cx="5824800" cy="1146819"/>
          </a:xfrm>
          <a:prstGeom prst="rect">
            <a:avLst/>
          </a:prstGeom>
          <a:gradFill>
            <a:gsLst>
              <a:gs pos="0">
                <a:schemeClr val="bg1"/>
              </a:gs>
              <a:gs pos="53000">
                <a:srgbClr val="4472C4"/>
              </a:gs>
            </a:gsLst>
            <a:lin ang="16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Abstract</a:t>
            </a:r>
            <a:endParaRPr lang="nl-NL" dirty="0"/>
          </a:p>
        </p:txBody>
      </p:sp>
    </p:spTree>
    <p:extLst>
      <p:ext uri="{BB962C8B-B14F-4D97-AF65-F5344CB8AC3E}">
        <p14:creationId xmlns:p14="http://schemas.microsoft.com/office/powerpoint/2010/main" val="210932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4B43D83-03A1-8289-E760-4AF948E0C4F9}"/>
              </a:ext>
            </a:extLst>
          </p:cNvPr>
          <p:cNvSpPr/>
          <p:nvPr/>
        </p:nvSpPr>
        <p:spPr>
          <a:xfrm>
            <a:off x="135600" y="1629000"/>
            <a:ext cx="5824800" cy="3600000"/>
          </a:xfrm>
          <a:prstGeom prst="rect">
            <a:avLst/>
          </a:prstGeom>
          <a:solidFill>
            <a:srgbClr val="00A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Immagine 5" descr="Immagine che contiene schermata, arte&#10;&#10;Descrizione generata automaticamente">
            <a:extLst>
              <a:ext uri="{FF2B5EF4-FFF2-40B4-BE49-F238E27FC236}">
                <a16:creationId xmlns:a16="http://schemas.microsoft.com/office/drawing/2014/main" id="{DF622C9A-5CC5-5A15-9647-2EC6D79405FE}"/>
              </a:ext>
            </a:extLst>
          </p:cNvPr>
          <p:cNvPicPr>
            <a:picLocks noChangeAspect="1"/>
          </p:cNvPicPr>
          <p:nvPr/>
        </p:nvPicPr>
        <p:blipFill rotWithShape="1">
          <a:blip r:embed="rId2">
            <a:extLst>
              <a:ext uri="{28A0092B-C50C-407E-A947-70E740481C1C}">
                <a14:useLocalDpi xmlns:a14="http://schemas.microsoft.com/office/drawing/2010/main" val="0"/>
              </a:ext>
            </a:extLst>
          </a:blip>
          <a:srcRect r="2750" b="1575"/>
          <a:stretch/>
        </p:blipFill>
        <p:spPr>
          <a:xfrm>
            <a:off x="1992343" y="1629000"/>
            <a:ext cx="2111313" cy="3600000"/>
          </a:xfrm>
          <a:prstGeom prst="rect">
            <a:avLst/>
          </a:prstGeom>
        </p:spPr>
      </p:pic>
      <p:grpSp>
        <p:nvGrpSpPr>
          <p:cNvPr id="11" name="Gruppo 10">
            <a:extLst>
              <a:ext uri="{FF2B5EF4-FFF2-40B4-BE49-F238E27FC236}">
                <a16:creationId xmlns:a16="http://schemas.microsoft.com/office/drawing/2014/main" id="{B92B44C2-3ED8-3CF7-FE43-C236B1EE7FC9}"/>
              </a:ext>
            </a:extLst>
          </p:cNvPr>
          <p:cNvGrpSpPr/>
          <p:nvPr/>
        </p:nvGrpSpPr>
        <p:grpSpPr>
          <a:xfrm>
            <a:off x="6231602" y="1629000"/>
            <a:ext cx="5824800" cy="3600000"/>
            <a:chOff x="6231602" y="1629000"/>
            <a:chExt cx="5824800" cy="3600000"/>
          </a:xfrm>
        </p:grpSpPr>
        <p:sp>
          <p:nvSpPr>
            <p:cNvPr id="9" name="Rettangolo 8">
              <a:extLst>
                <a:ext uri="{FF2B5EF4-FFF2-40B4-BE49-F238E27FC236}">
                  <a16:creationId xmlns:a16="http://schemas.microsoft.com/office/drawing/2014/main" id="{13BEC032-05B3-FE25-F33E-385D9EA9B10E}"/>
                </a:ext>
              </a:extLst>
            </p:cNvPr>
            <p:cNvSpPr/>
            <p:nvPr/>
          </p:nvSpPr>
          <p:spPr>
            <a:xfrm>
              <a:off x="6231602" y="1629000"/>
              <a:ext cx="5824800" cy="3600000"/>
            </a:xfrm>
            <a:prstGeom prst="rect">
              <a:avLst/>
            </a:prstGeom>
            <a:gradFill>
              <a:gsLst>
                <a:gs pos="0">
                  <a:srgbClr val="5D76B0">
                    <a:alpha val="40000"/>
                  </a:srgbClr>
                </a:gs>
                <a:gs pos="53000">
                  <a:srgbClr val="BE8D70">
                    <a:alpha val="40000"/>
                  </a:srgbClr>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0" name="Immagine 9" descr="Immagine che contiene schermata, arte&#10;&#10;Descrizione generata automaticamente">
              <a:extLst>
                <a:ext uri="{FF2B5EF4-FFF2-40B4-BE49-F238E27FC236}">
                  <a16:creationId xmlns:a16="http://schemas.microsoft.com/office/drawing/2014/main" id="{81C48902-2229-974D-24C8-1E3C22D2A0F5}"/>
                </a:ext>
              </a:extLst>
            </p:cNvPr>
            <p:cNvPicPr>
              <a:picLocks noChangeAspect="1"/>
            </p:cNvPicPr>
            <p:nvPr/>
          </p:nvPicPr>
          <p:blipFill rotWithShape="1">
            <a:blip r:embed="rId2">
              <a:extLst>
                <a:ext uri="{28A0092B-C50C-407E-A947-70E740481C1C}">
                  <a14:useLocalDpi xmlns:a14="http://schemas.microsoft.com/office/drawing/2010/main" val="0"/>
                </a:ext>
              </a:extLst>
            </a:blip>
            <a:srcRect r="2750" b="1575"/>
            <a:stretch/>
          </p:blipFill>
          <p:spPr>
            <a:xfrm>
              <a:off x="8088345" y="1629000"/>
              <a:ext cx="2111313" cy="3600000"/>
            </a:xfrm>
            <a:prstGeom prst="rect">
              <a:avLst/>
            </a:prstGeom>
          </p:spPr>
        </p:pic>
      </p:grpSp>
      <p:sp>
        <p:nvSpPr>
          <p:cNvPr id="13" name="CasellaDiTesto 12">
            <a:extLst>
              <a:ext uri="{FF2B5EF4-FFF2-40B4-BE49-F238E27FC236}">
                <a16:creationId xmlns:a16="http://schemas.microsoft.com/office/drawing/2014/main" id="{A2C4E4F6-E5D6-5035-4FE0-BBCF697BDC0F}"/>
              </a:ext>
            </a:extLst>
          </p:cNvPr>
          <p:cNvSpPr txBox="1"/>
          <p:nvPr/>
        </p:nvSpPr>
        <p:spPr>
          <a:xfrm>
            <a:off x="3048001" y="767834"/>
            <a:ext cx="6096000" cy="369332"/>
          </a:xfrm>
          <a:prstGeom prst="rect">
            <a:avLst/>
          </a:prstGeom>
          <a:noFill/>
        </p:spPr>
        <p:txBody>
          <a:bodyPr wrap="square">
            <a:spAutoFit/>
          </a:bodyPr>
          <a:lstStyle/>
          <a:p>
            <a:r>
              <a:rPr lang="nl-NL" dirty="0"/>
              <a:t>20240307_Laurens_Jan_v2</a:t>
            </a:r>
          </a:p>
        </p:txBody>
      </p:sp>
    </p:spTree>
    <p:extLst>
      <p:ext uri="{BB962C8B-B14F-4D97-AF65-F5344CB8AC3E}">
        <p14:creationId xmlns:p14="http://schemas.microsoft.com/office/powerpoint/2010/main" val="10861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BBFC2CC2-2877-FF53-2333-B24EE997D53E}"/>
              </a:ext>
            </a:extLst>
          </p:cNvPr>
          <p:cNvGrpSpPr/>
          <p:nvPr/>
        </p:nvGrpSpPr>
        <p:grpSpPr>
          <a:xfrm>
            <a:off x="6226899" y="1629000"/>
            <a:ext cx="5829503" cy="3600000"/>
            <a:chOff x="6226899" y="1629000"/>
            <a:chExt cx="5829503" cy="3600000"/>
          </a:xfrm>
        </p:grpSpPr>
        <p:sp>
          <p:nvSpPr>
            <p:cNvPr id="9" name="Rettangolo 8">
              <a:extLst>
                <a:ext uri="{FF2B5EF4-FFF2-40B4-BE49-F238E27FC236}">
                  <a16:creationId xmlns:a16="http://schemas.microsoft.com/office/drawing/2014/main" id="{13BEC032-05B3-FE25-F33E-385D9EA9B10E}"/>
                </a:ext>
              </a:extLst>
            </p:cNvPr>
            <p:cNvSpPr/>
            <p:nvPr/>
          </p:nvSpPr>
          <p:spPr>
            <a:xfrm>
              <a:off x="6231602" y="1629000"/>
              <a:ext cx="5824800" cy="3600000"/>
            </a:xfrm>
            <a:prstGeom prst="rect">
              <a:avLst/>
            </a:prstGeom>
            <a:gradFill>
              <a:gsLst>
                <a:gs pos="0">
                  <a:srgbClr val="091C2D"/>
                </a:gs>
                <a:gs pos="53000">
                  <a:srgbClr val="C6CACD"/>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5" name="Immagine 4">
              <a:extLst>
                <a:ext uri="{FF2B5EF4-FFF2-40B4-BE49-F238E27FC236}">
                  <a16:creationId xmlns:a16="http://schemas.microsoft.com/office/drawing/2014/main" id="{C29A6135-27E4-37CF-B161-BB9686EB8B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6899" y="1789453"/>
              <a:ext cx="5829501" cy="3279094"/>
            </a:xfrm>
            <a:prstGeom prst="rect">
              <a:avLst/>
            </a:prstGeom>
          </p:spPr>
        </p:pic>
      </p:grpSp>
      <p:grpSp>
        <p:nvGrpSpPr>
          <p:cNvPr id="7" name="Gruppo 6">
            <a:extLst>
              <a:ext uri="{FF2B5EF4-FFF2-40B4-BE49-F238E27FC236}">
                <a16:creationId xmlns:a16="http://schemas.microsoft.com/office/drawing/2014/main" id="{4F463A30-41BF-2BAF-C8B6-3FDB7A9E3AAC}"/>
              </a:ext>
            </a:extLst>
          </p:cNvPr>
          <p:cNvGrpSpPr/>
          <p:nvPr/>
        </p:nvGrpSpPr>
        <p:grpSpPr>
          <a:xfrm>
            <a:off x="135598" y="1629000"/>
            <a:ext cx="5829501" cy="3600000"/>
            <a:chOff x="135598" y="1629000"/>
            <a:chExt cx="5829501" cy="3600000"/>
          </a:xfrm>
        </p:grpSpPr>
        <p:sp>
          <p:nvSpPr>
            <p:cNvPr id="4" name="Rettangolo 3">
              <a:extLst>
                <a:ext uri="{FF2B5EF4-FFF2-40B4-BE49-F238E27FC236}">
                  <a16:creationId xmlns:a16="http://schemas.microsoft.com/office/drawing/2014/main" id="{A4B43D83-03A1-8289-E760-4AF948E0C4F9}"/>
                </a:ext>
              </a:extLst>
            </p:cNvPr>
            <p:cNvSpPr/>
            <p:nvPr/>
          </p:nvSpPr>
          <p:spPr>
            <a:xfrm>
              <a:off x="135600" y="1629000"/>
              <a:ext cx="5824800" cy="3600000"/>
            </a:xfrm>
            <a:prstGeom prst="rect">
              <a:avLst/>
            </a:prstGeom>
            <a:solidFill>
              <a:srgbClr val="00A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3" name="Immagine 2" descr="Immagine che contiene dispositivo, mulino a vento, aria aperta, Turbina eolica&#10;&#10;Descrizione generata automaticamente">
              <a:extLst>
                <a:ext uri="{FF2B5EF4-FFF2-40B4-BE49-F238E27FC236}">
                  <a16:creationId xmlns:a16="http://schemas.microsoft.com/office/drawing/2014/main" id="{298A0A84-DFFA-B83E-F4B9-AAE3D416E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98" y="1784166"/>
              <a:ext cx="5829501" cy="3283134"/>
            </a:xfrm>
            <a:prstGeom prst="rect">
              <a:avLst/>
            </a:prstGeom>
          </p:spPr>
        </p:pic>
      </p:grpSp>
      <p:sp>
        <p:nvSpPr>
          <p:cNvPr id="13" name="CasellaDiTesto 12">
            <a:extLst>
              <a:ext uri="{FF2B5EF4-FFF2-40B4-BE49-F238E27FC236}">
                <a16:creationId xmlns:a16="http://schemas.microsoft.com/office/drawing/2014/main" id="{169644CF-7474-388C-3AA5-65327047FD55}"/>
              </a:ext>
            </a:extLst>
          </p:cNvPr>
          <p:cNvSpPr txBox="1"/>
          <p:nvPr/>
        </p:nvSpPr>
        <p:spPr>
          <a:xfrm>
            <a:off x="3045649" y="796409"/>
            <a:ext cx="6096000" cy="369332"/>
          </a:xfrm>
          <a:prstGeom prst="rect">
            <a:avLst/>
          </a:prstGeom>
          <a:noFill/>
        </p:spPr>
        <p:txBody>
          <a:bodyPr wrap="square">
            <a:spAutoFit/>
          </a:bodyPr>
          <a:lstStyle/>
          <a:p>
            <a:r>
              <a:rPr lang="nl-NL" dirty="0"/>
              <a:t>20240307_Kasia_v2</a:t>
            </a:r>
          </a:p>
        </p:txBody>
      </p:sp>
    </p:spTree>
    <p:extLst>
      <p:ext uri="{BB962C8B-B14F-4D97-AF65-F5344CB8AC3E}">
        <p14:creationId xmlns:p14="http://schemas.microsoft.com/office/powerpoint/2010/main" val="377594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43ED88DA-46E7-4A76-6600-AB4AFDC4DCAE}"/>
              </a:ext>
            </a:extLst>
          </p:cNvPr>
          <p:cNvGrpSpPr/>
          <p:nvPr/>
        </p:nvGrpSpPr>
        <p:grpSpPr>
          <a:xfrm>
            <a:off x="116550" y="371498"/>
            <a:ext cx="5824800" cy="3600403"/>
            <a:chOff x="3183600" y="1628597"/>
            <a:chExt cx="5824800" cy="3600403"/>
          </a:xfrm>
        </p:grpSpPr>
        <p:sp>
          <p:nvSpPr>
            <p:cNvPr id="5" name="Rettangolo 4">
              <a:extLst>
                <a:ext uri="{FF2B5EF4-FFF2-40B4-BE49-F238E27FC236}">
                  <a16:creationId xmlns:a16="http://schemas.microsoft.com/office/drawing/2014/main" id="{48DEA653-893C-9F1D-B373-FA99674FF106}"/>
                </a:ext>
              </a:extLst>
            </p:cNvPr>
            <p:cNvSpPr/>
            <p:nvPr/>
          </p:nvSpPr>
          <p:spPr>
            <a:xfrm>
              <a:off x="3183600" y="1629000"/>
              <a:ext cx="5824800" cy="3600000"/>
            </a:xfrm>
            <a:prstGeom prst="rect">
              <a:avLst/>
            </a:prstGeom>
            <a:gradFill>
              <a:gsLst>
                <a:gs pos="0">
                  <a:srgbClr val="EAF1F5">
                    <a:alpha val="50000"/>
                  </a:srgbClr>
                </a:gs>
                <a:gs pos="53000">
                  <a:srgbClr val="ECF0D1">
                    <a:alpha val="50000"/>
                  </a:srgbClr>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4" name="Immagine 3" descr="Immagine che contiene acqua, schermata, lago, cielo&#10;&#10;Descrizione generata automaticamente">
              <a:extLst>
                <a:ext uri="{FF2B5EF4-FFF2-40B4-BE49-F238E27FC236}">
                  <a16:creationId xmlns:a16="http://schemas.microsoft.com/office/drawing/2014/main" id="{94248885-7A19-1F1D-2C7B-67A1E587160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40747" y="1628597"/>
              <a:ext cx="4510505" cy="3600403"/>
            </a:xfrm>
            <a:prstGeom prst="rect">
              <a:avLst/>
            </a:prstGeom>
          </p:spPr>
        </p:pic>
      </p:grpSp>
      <p:sp>
        <p:nvSpPr>
          <p:cNvPr id="7" name="CasellaDiTesto 6">
            <a:extLst>
              <a:ext uri="{FF2B5EF4-FFF2-40B4-BE49-F238E27FC236}">
                <a16:creationId xmlns:a16="http://schemas.microsoft.com/office/drawing/2014/main" id="{099E5451-1720-402A-54EA-FCE1A290DC94}"/>
              </a:ext>
            </a:extLst>
          </p:cNvPr>
          <p:cNvSpPr txBox="1"/>
          <p:nvPr/>
        </p:nvSpPr>
        <p:spPr>
          <a:xfrm>
            <a:off x="1813559" y="11631"/>
            <a:ext cx="2430780" cy="369332"/>
          </a:xfrm>
          <a:prstGeom prst="rect">
            <a:avLst/>
          </a:prstGeom>
          <a:noFill/>
        </p:spPr>
        <p:txBody>
          <a:bodyPr wrap="square" rtlCol="0">
            <a:spAutoFit/>
          </a:bodyPr>
          <a:lstStyle/>
          <a:p>
            <a:pPr algn="ctr"/>
            <a:r>
              <a:rPr lang="nl-NL" dirty="0"/>
              <a:t>20240321_Christof</a:t>
            </a:r>
          </a:p>
        </p:txBody>
      </p:sp>
      <p:grpSp>
        <p:nvGrpSpPr>
          <p:cNvPr id="11" name="Gruppo 10">
            <a:extLst>
              <a:ext uri="{FF2B5EF4-FFF2-40B4-BE49-F238E27FC236}">
                <a16:creationId xmlns:a16="http://schemas.microsoft.com/office/drawing/2014/main" id="{8F7ADE9D-1636-208B-2F43-0A40BF10BEB7}"/>
              </a:ext>
            </a:extLst>
          </p:cNvPr>
          <p:cNvGrpSpPr/>
          <p:nvPr/>
        </p:nvGrpSpPr>
        <p:grpSpPr>
          <a:xfrm>
            <a:off x="6250652" y="371498"/>
            <a:ext cx="5824800" cy="3600000"/>
            <a:chOff x="6250652" y="1628798"/>
            <a:chExt cx="5824800" cy="3600000"/>
          </a:xfrm>
        </p:grpSpPr>
        <p:sp>
          <p:nvSpPr>
            <p:cNvPr id="10" name="Rettangolo 9">
              <a:extLst>
                <a:ext uri="{FF2B5EF4-FFF2-40B4-BE49-F238E27FC236}">
                  <a16:creationId xmlns:a16="http://schemas.microsoft.com/office/drawing/2014/main" id="{6300BFD1-434D-AE18-9D2D-059265DE7D5E}"/>
                </a:ext>
              </a:extLst>
            </p:cNvPr>
            <p:cNvSpPr/>
            <p:nvPr/>
          </p:nvSpPr>
          <p:spPr>
            <a:xfrm>
              <a:off x="6250652" y="1628798"/>
              <a:ext cx="5824800" cy="3600000"/>
            </a:xfrm>
            <a:prstGeom prst="rect">
              <a:avLst/>
            </a:prstGeom>
            <a:gradFill>
              <a:gsLst>
                <a:gs pos="0">
                  <a:srgbClr val="316E6B">
                    <a:alpha val="50000"/>
                  </a:srgbClr>
                </a:gs>
                <a:gs pos="53000">
                  <a:srgbClr val="DCC7B2">
                    <a:alpha val="50000"/>
                  </a:srgbClr>
                </a:gs>
              </a:gsLst>
              <a:lin ang="21594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9" name="Immagine 8" descr="Immagine che contiene acqua, nave, aria aperta, barca&#10;&#10;Descrizione generata automaticamente">
              <a:extLst>
                <a:ext uri="{FF2B5EF4-FFF2-40B4-BE49-F238E27FC236}">
                  <a16:creationId xmlns:a16="http://schemas.microsoft.com/office/drawing/2014/main" id="{5BC15DFC-94A7-C9B3-2989-6FAF43200EFB}"/>
                </a:ext>
              </a:extLst>
            </p:cNvPr>
            <p:cNvPicPr>
              <a:picLocks noChangeAspect="1"/>
            </p:cNvPicPr>
            <p:nvPr/>
          </p:nvPicPr>
          <p:blipFill>
            <a:blip r:embed="rId3"/>
            <a:stretch>
              <a:fillRect/>
            </a:stretch>
          </p:blipFill>
          <p:spPr>
            <a:xfrm>
              <a:off x="6777992" y="1695472"/>
              <a:ext cx="4770120" cy="3444240"/>
            </a:xfrm>
            <a:prstGeom prst="rect">
              <a:avLst/>
            </a:prstGeom>
          </p:spPr>
        </p:pic>
      </p:grpSp>
      <p:sp>
        <p:nvSpPr>
          <p:cNvPr id="12" name="CasellaDiTesto 11">
            <a:extLst>
              <a:ext uri="{FF2B5EF4-FFF2-40B4-BE49-F238E27FC236}">
                <a16:creationId xmlns:a16="http://schemas.microsoft.com/office/drawing/2014/main" id="{89DEF72E-221A-57E4-5C16-CCD67DF4762C}"/>
              </a:ext>
            </a:extLst>
          </p:cNvPr>
          <p:cNvSpPr txBox="1"/>
          <p:nvPr/>
        </p:nvSpPr>
        <p:spPr>
          <a:xfrm>
            <a:off x="7947661" y="12784"/>
            <a:ext cx="2430780" cy="369332"/>
          </a:xfrm>
          <a:prstGeom prst="rect">
            <a:avLst/>
          </a:prstGeom>
          <a:noFill/>
        </p:spPr>
        <p:txBody>
          <a:bodyPr wrap="square" rtlCol="0">
            <a:spAutoFit/>
          </a:bodyPr>
          <a:lstStyle/>
          <a:p>
            <a:pPr algn="ctr"/>
            <a:r>
              <a:rPr lang="nl-NL" dirty="0"/>
              <a:t>20240321_Mosaab</a:t>
            </a:r>
          </a:p>
        </p:txBody>
      </p:sp>
      <p:sp>
        <p:nvSpPr>
          <p:cNvPr id="13" name="CasellaDiTesto 12">
            <a:extLst>
              <a:ext uri="{FF2B5EF4-FFF2-40B4-BE49-F238E27FC236}">
                <a16:creationId xmlns:a16="http://schemas.microsoft.com/office/drawing/2014/main" id="{718D48BD-98D6-4C2C-87CC-ACF7D56D41CE}"/>
              </a:ext>
            </a:extLst>
          </p:cNvPr>
          <p:cNvSpPr txBox="1"/>
          <p:nvPr/>
        </p:nvSpPr>
        <p:spPr>
          <a:xfrm>
            <a:off x="116549" y="4095786"/>
            <a:ext cx="5824800" cy="461665"/>
          </a:xfrm>
          <a:prstGeom prst="rect">
            <a:avLst/>
          </a:prstGeom>
          <a:noFill/>
        </p:spPr>
        <p:txBody>
          <a:bodyPr wrap="square" rtlCol="0">
            <a:spAutoFit/>
          </a:bodyPr>
          <a:lstStyle/>
          <a:p>
            <a:r>
              <a:rPr lang="nl-NL" sz="1200" b="1" dirty="0"/>
              <a:t>Engineering </a:t>
            </a:r>
            <a:r>
              <a:rPr lang="nl-NL" sz="1200" b="1" dirty="0" err="1"/>
              <a:t>the</a:t>
            </a:r>
            <a:r>
              <a:rPr lang="nl-NL" sz="1200" b="1" dirty="0"/>
              <a:t> skyline of </a:t>
            </a:r>
            <a:r>
              <a:rPr lang="nl-NL" sz="1200" b="1" dirty="0" err="1"/>
              <a:t>tomorrow</a:t>
            </a:r>
            <a:r>
              <a:rPr lang="nl-NL" sz="1200" b="1" dirty="0"/>
              <a:t>, at </a:t>
            </a:r>
            <a:r>
              <a:rPr lang="nl-NL" sz="1200" b="1" dirty="0" err="1"/>
              <a:t>sea</a:t>
            </a:r>
            <a:r>
              <a:rPr lang="nl-NL" sz="1200" b="1" dirty="0"/>
              <a:t>: </a:t>
            </a:r>
            <a:r>
              <a:rPr lang="nl-NL" sz="1200" b="1" dirty="0" err="1"/>
              <a:t>Efficient</a:t>
            </a:r>
            <a:r>
              <a:rPr lang="nl-NL" sz="1200" b="1" dirty="0"/>
              <a:t> analysis of large, </a:t>
            </a:r>
            <a:r>
              <a:rPr lang="nl-NL" sz="1200" b="1" dirty="0" err="1"/>
              <a:t>nonlinear</a:t>
            </a:r>
            <a:r>
              <a:rPr lang="nl-NL" sz="1200" b="1" dirty="0"/>
              <a:t> </a:t>
            </a:r>
            <a:r>
              <a:rPr lang="nl-NL" sz="1200" b="1" dirty="0" err="1"/>
              <a:t>floating</a:t>
            </a:r>
            <a:r>
              <a:rPr lang="nl-NL" sz="1200" b="1" dirty="0"/>
              <a:t> </a:t>
            </a:r>
            <a:r>
              <a:rPr lang="nl-NL" sz="1200" b="1" dirty="0" err="1"/>
              <a:t>structures</a:t>
            </a:r>
            <a:r>
              <a:rPr lang="nl-NL" sz="1200" b="1" dirty="0"/>
              <a:t> in </a:t>
            </a:r>
            <a:r>
              <a:rPr lang="nl-NL" sz="1200" b="1" dirty="0" err="1"/>
              <a:t>the</a:t>
            </a:r>
            <a:r>
              <a:rPr lang="nl-NL" sz="1200" b="1" dirty="0"/>
              <a:t> </a:t>
            </a:r>
            <a:r>
              <a:rPr lang="nl-NL" sz="1200" b="1" dirty="0" err="1"/>
              <a:t>frequency</a:t>
            </a:r>
            <a:r>
              <a:rPr lang="nl-NL" sz="1200" b="1" dirty="0"/>
              <a:t>-domain - </a:t>
            </a:r>
            <a:r>
              <a:rPr lang="nl-NL" sz="1200" b="1" dirty="0" err="1"/>
              <a:t>Christof</a:t>
            </a:r>
            <a:r>
              <a:rPr lang="nl-NL" sz="1200" b="1" dirty="0"/>
              <a:t> van Zijl</a:t>
            </a:r>
          </a:p>
        </p:txBody>
      </p:sp>
      <p:sp>
        <p:nvSpPr>
          <p:cNvPr id="14" name="CasellaDiTesto 13">
            <a:extLst>
              <a:ext uri="{FF2B5EF4-FFF2-40B4-BE49-F238E27FC236}">
                <a16:creationId xmlns:a16="http://schemas.microsoft.com/office/drawing/2014/main" id="{17FDEC35-E3FD-4015-E72C-A1C99BC179DD}"/>
              </a:ext>
            </a:extLst>
          </p:cNvPr>
          <p:cNvSpPr txBox="1"/>
          <p:nvPr/>
        </p:nvSpPr>
        <p:spPr>
          <a:xfrm>
            <a:off x="6250651" y="4095786"/>
            <a:ext cx="5824800" cy="461665"/>
          </a:xfrm>
          <a:prstGeom prst="rect">
            <a:avLst/>
          </a:prstGeom>
          <a:noFill/>
        </p:spPr>
        <p:txBody>
          <a:bodyPr wrap="square" rtlCol="0">
            <a:spAutoFit/>
          </a:bodyPr>
          <a:lstStyle/>
          <a:p>
            <a:r>
              <a:rPr lang="en-GB" sz="1200" b="1" dirty="0">
                <a:effectLst/>
                <a:latin typeface="Calibri" panose="020F0502020204030204" pitchFamily="34" charset="0"/>
                <a:ea typeface="Calibri" panose="020F0502020204030204" pitchFamily="34" charset="0"/>
              </a:rPr>
              <a:t>Sediment Plumes Generated by Cutter Suction Dredgers</a:t>
            </a:r>
          </a:p>
          <a:p>
            <a:r>
              <a:rPr lang="fi-FI" sz="1200" b="1" dirty="0"/>
              <a:t>Mosaab Mahgoub</a:t>
            </a:r>
            <a:endParaRPr lang="nl-NL" sz="1200" b="1" dirty="0"/>
          </a:p>
        </p:txBody>
      </p:sp>
      <p:sp>
        <p:nvSpPr>
          <p:cNvPr id="16" name="CasellaDiTesto 15">
            <a:extLst>
              <a:ext uri="{FF2B5EF4-FFF2-40B4-BE49-F238E27FC236}">
                <a16:creationId xmlns:a16="http://schemas.microsoft.com/office/drawing/2014/main" id="{71E02153-3958-B113-EA0D-383924C296A2}"/>
              </a:ext>
            </a:extLst>
          </p:cNvPr>
          <p:cNvSpPr txBox="1"/>
          <p:nvPr/>
        </p:nvSpPr>
        <p:spPr>
          <a:xfrm>
            <a:off x="6250651" y="4559674"/>
            <a:ext cx="5824800" cy="1892826"/>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Dredging-induced sediment plumes can cause severe damage to the aquatic environment: turbidity-related light reduction, smothering of sensitive habitats, and contaminant transport in case of environmental dredging.  Cutter suction dredger (CSD) is the second main vessel utilized in the dredging industry. The main component of CSD is the cutter head, the role of the cutter head is to disintegrate (cut) the soil from the bed of the waterbody and mix it with water and then the soil-water mixture is transported as a slurry. The dynamic actions of the cutter head is the main trigger of sediment plumes generated during the operation of CSD.  The near-field environment of the cutter head is very complex and sediment is released with different mechanisms. However, the common procedure followed in the dredging industry to quantify the sediment release rate (source-term) by CSD for the Environmental Impact Assessment (EIA) purposes is very simple and does not reflect the cutter head near-field dynamics, which causes a lot of uncertainties. Accurate prediction of the CSD source-term is essential for a trustable EIA and requires a full understanding of the cutter head near-field environment, which is still not achieved. My PhD research is to investigate the cutter head near-field environment and analyze its related sediment resuspension mechanisms  for the objective of developing better source-term estimation model for CSD. My research methodology includes both numerical and experimental modelling.  </a:t>
            </a:r>
            <a:endParaRPr lang="nl-NL" sz="900" dirty="0">
              <a:effectLst/>
              <a:latin typeface="Times New Roman" panose="02020603050405020304" pitchFamily="18" charset="0"/>
              <a:ea typeface="Times New Roman" panose="02020603050405020304" pitchFamily="18" charset="0"/>
            </a:endParaRPr>
          </a:p>
        </p:txBody>
      </p:sp>
      <p:sp>
        <p:nvSpPr>
          <p:cNvPr id="17" name="CasellaDiTesto 16">
            <a:extLst>
              <a:ext uri="{FF2B5EF4-FFF2-40B4-BE49-F238E27FC236}">
                <a16:creationId xmlns:a16="http://schemas.microsoft.com/office/drawing/2014/main" id="{3A361B64-BE2B-F468-119E-5B160C46CA8D}"/>
              </a:ext>
            </a:extLst>
          </p:cNvPr>
          <p:cNvSpPr txBox="1"/>
          <p:nvPr/>
        </p:nvSpPr>
        <p:spPr>
          <a:xfrm>
            <a:off x="116549" y="4559674"/>
            <a:ext cx="5824800" cy="2031325"/>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Recent estimates project that by 2050, about 70 percent of the world’s population will reside in urban environments. With many major cities situated along coastlines, large-scale floating structures offer a promising solution to the challenges of rapid urbanization coupled with the effects of climate change.</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The branch of engineering that deals with predicting the responses of flexible structures as they interact with the ocean is called hydroelasticity. The state-of-the-art methods in hydroelasticity involve simulating structural responses to fluid loading in the time-domain by exchanging information between the two domains at successive time-steps. However, this approach can be very time-consuming, which is unsuitable for design optimization and studying long-term structural responses under varying environmental conditions.</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As an alternative, very efficient calculations can be performed in the frequency-domain. However, the sheer size of large floating structures, along with the seemingly conflicting demand for lighter constructions, results in highly flexible marine structures that exhibit nonlinear </a:t>
            </a:r>
            <a:r>
              <a:rPr lang="en-US" sz="900" dirty="0" err="1">
                <a:effectLst/>
                <a:latin typeface="Calibri" panose="020F0502020204030204" pitchFamily="34" charset="0"/>
                <a:ea typeface="Times New Roman" panose="02020603050405020304" pitchFamily="18" charset="0"/>
                <a:cs typeface="Arial" panose="020B0604020202020204" pitchFamily="34" charset="0"/>
              </a:rPr>
              <a:t>behaviour</a:t>
            </a:r>
            <a:r>
              <a:rPr lang="en-US" sz="900" dirty="0">
                <a:effectLst/>
                <a:latin typeface="Calibri" panose="020F0502020204030204" pitchFamily="34" charset="0"/>
                <a:ea typeface="Times New Roman" panose="02020603050405020304" pitchFamily="18" charset="0"/>
                <a:cs typeface="Arial" panose="020B0604020202020204" pitchFamily="34" charset="0"/>
              </a:rPr>
              <a:t>. Since frequency-domain analysis is generally restricted to linear structures, an alternating frequency-time domain algorithm is investigated to study nonlinear structural </a:t>
            </a:r>
            <a:r>
              <a:rPr lang="en-US" sz="900" dirty="0" err="1">
                <a:effectLst/>
                <a:latin typeface="Calibri" panose="020F0502020204030204" pitchFamily="34" charset="0"/>
                <a:ea typeface="Times New Roman" panose="02020603050405020304" pitchFamily="18" charset="0"/>
                <a:cs typeface="Arial" panose="020B0604020202020204" pitchFamily="34" charset="0"/>
              </a:rPr>
              <a:t>behaviour</a:t>
            </a:r>
            <a:r>
              <a:rPr lang="en-US" sz="900" dirty="0">
                <a:effectLst/>
                <a:latin typeface="Calibri" panose="020F0502020204030204" pitchFamily="34" charset="0"/>
                <a:ea typeface="Times New Roman" panose="02020603050405020304" pitchFamily="18" charset="0"/>
                <a:cs typeface="Arial" panose="020B0604020202020204" pitchFamily="34" charset="0"/>
              </a:rPr>
              <a:t>. The method is demonstrated for a simple, nonlinear system, and the application to coupled fluid-structure problems, including some challenges, is discussed.  </a:t>
            </a:r>
            <a:endParaRPr lang="nl-NL"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530855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532</Words>
  <Application>Microsoft Office PowerPoint</Application>
  <PresentationFormat>Widescreen</PresentationFormat>
  <Paragraphs>15</Paragraphs>
  <Slides>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vt:i4>
      </vt:variant>
    </vt:vector>
  </HeadingPairs>
  <TitlesOfParts>
    <vt:vector size="9"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Caspani</dc:creator>
  <cp:lastModifiedBy>Andrea Caspani</cp:lastModifiedBy>
  <cp:revision>2</cp:revision>
  <dcterms:created xsi:type="dcterms:W3CDTF">2024-03-06T15:49:05Z</dcterms:created>
  <dcterms:modified xsi:type="dcterms:W3CDTF">2024-03-15T15:45:19Z</dcterms:modified>
</cp:coreProperties>
</file>