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3" autoAdjust="0"/>
    <p:restoredTop sz="86432" autoAdjust="0"/>
  </p:normalViewPr>
  <p:slideViewPr>
    <p:cSldViewPr snapToObjects="1">
      <p:cViewPr varScale="1">
        <p:scale>
          <a:sx n="99" d="100"/>
          <a:sy n="99" d="100"/>
        </p:scale>
        <p:origin x="19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17.05.2017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Lehrstuhl für Kognitive</a:t>
            </a:r>
            <a:r>
              <a:rPr lang="de-DE" sz="1600" b="0" baseline="0" dirty="0">
                <a:solidFill>
                  <a:srgbClr val="00407A"/>
                </a:solidFill>
              </a:rPr>
              <a:t> Systeme</a:t>
            </a:r>
            <a:endParaRPr lang="de-DE" sz="1600" b="0" dirty="0">
              <a:solidFill>
                <a:srgbClr val="00407A"/>
              </a:solidFill>
            </a:endParaRP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18.05.2017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18.05.2017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Andreas Heimann &amp; Matthias Puchta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Lehrstuhl für Kognitive Systeme – Otto-Friedrich-Universität Bamberg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fld id="{4B008DF5-449C-4CDB-99E5-200AB76F51BF}" type="datetime1">
              <a:rPr lang="de-DE"/>
              <a:pPr/>
              <a:t>17.05.2017</a:t>
            </a:fld>
            <a:endParaRPr lang="de-DE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Inductive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Andreas Heimann &amp; Matthias Puchta</a:t>
            </a:r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Metagol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Ist ein induktives ILP System</a:t>
            </a:r>
          </a:p>
          <a:p>
            <a:r>
              <a:rPr lang="de-DE" dirty="0"/>
              <a:t>In Prolog geschrieben</a:t>
            </a:r>
          </a:p>
          <a:p>
            <a:r>
              <a:rPr lang="de-DE" dirty="0"/>
              <a:t>Benötigt Metaregeln höherer Ordnung zur Form-Definition der Fälle die in der Hypothese erlaubt sind</a:t>
            </a:r>
          </a:p>
          <a:p>
            <a:r>
              <a:rPr lang="de-DE" dirty="0"/>
              <a:t>Beispiel:</a:t>
            </a:r>
          </a:p>
          <a:p>
            <a:pPr lvl="1"/>
            <a:r>
              <a:rPr lang="de-DE" i="1" dirty="0" err="1"/>
              <a:t>metarule</a:t>
            </a:r>
            <a:r>
              <a:rPr lang="de-DE" i="1" dirty="0"/>
              <a:t>([P,Q,R],([P,A,B]:-[[Q,A,C],[R,C,B]])</a:t>
            </a:r>
          </a:p>
          <a:p>
            <a:r>
              <a:rPr lang="de-DE" dirty="0"/>
              <a:t>P,Q,R: </a:t>
            </a:r>
            <a:r>
              <a:rPr lang="de-DE" dirty="0" err="1"/>
              <a:t>existentially</a:t>
            </a:r>
            <a:r>
              <a:rPr lang="de-DE" dirty="0"/>
              <a:t> </a:t>
            </a:r>
            <a:r>
              <a:rPr lang="de-DE" dirty="0" err="1"/>
              <a:t>quantified</a:t>
            </a:r>
            <a:r>
              <a:rPr lang="de-DE" dirty="0"/>
              <a:t> high-order variables</a:t>
            </a:r>
          </a:p>
          <a:p>
            <a:r>
              <a:rPr lang="de-DE" dirty="0"/>
              <a:t>A,B,C: </a:t>
            </a:r>
            <a:r>
              <a:rPr lang="de-DE" dirty="0" err="1"/>
              <a:t>universally</a:t>
            </a:r>
            <a:r>
              <a:rPr lang="de-DE" dirty="0"/>
              <a:t> </a:t>
            </a:r>
            <a:r>
              <a:rPr lang="de-DE" dirty="0" err="1"/>
              <a:t>quantified</a:t>
            </a:r>
            <a:r>
              <a:rPr lang="de-DE" dirty="0"/>
              <a:t> first-order variables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15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Metagol</a:t>
            </a:r>
            <a:r>
              <a:rPr lang="de-DE" dirty="0"/>
              <a:t> </a:t>
            </a:r>
            <a:r>
              <a:rPr lang="de-DE" dirty="0" err="1"/>
              <a:t>cont‘d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Liste im ersten Argument [P,A,B] bezeichnet existentiell quantifizierte Variablen, für die </a:t>
            </a:r>
            <a:r>
              <a:rPr lang="de-DE" dirty="0" err="1"/>
              <a:t>Metagol</a:t>
            </a:r>
            <a:r>
              <a:rPr lang="de-DE" dirty="0"/>
              <a:t> versucht Substitutionen zu finden während dem Lernprozess</a:t>
            </a:r>
          </a:p>
          <a:p>
            <a:r>
              <a:rPr lang="de-DE" dirty="0"/>
              <a:t>Metaregeln müssen immer vom Nutzer selbst definiert werden</a:t>
            </a:r>
          </a:p>
          <a:p>
            <a:pPr lvl="1"/>
            <a:r>
              <a:rPr lang="de-DE" i="1" dirty="0" err="1"/>
              <a:t>metarule</a:t>
            </a:r>
            <a:r>
              <a:rPr lang="de-DE" i="1" dirty="0"/>
              <a:t>([P,Q],([P,A,B];-[[Q,A,B]])) = identisch</a:t>
            </a:r>
          </a:p>
          <a:p>
            <a:pPr lvl="1"/>
            <a:r>
              <a:rPr lang="de-DE" i="1" dirty="0" err="1"/>
              <a:t>metarule</a:t>
            </a:r>
            <a:r>
              <a:rPr lang="de-DE" i="1" dirty="0"/>
              <a:t>([P,Q],([P,A,B]:-[[Q,B,A]])) = invers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89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Non-</a:t>
            </a:r>
            <a:r>
              <a:rPr lang="de-DE" dirty="0" err="1"/>
              <a:t>recursive</a:t>
            </a:r>
            <a:r>
              <a:rPr lang="de-DE" dirty="0"/>
              <a:t> </a:t>
            </a:r>
            <a:r>
              <a:rPr lang="de-DE" dirty="0" err="1"/>
              <a:t>Metarules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Rekursive Metaregeln können zu unendlichem Such-Aufwand führen</a:t>
            </a:r>
          </a:p>
          <a:p>
            <a:r>
              <a:rPr lang="de-DE" dirty="0"/>
              <a:t>Um die Terminierung zu garantieren, muss der Nutzer eine absolute Auflistung der Terme definieren</a:t>
            </a:r>
          </a:p>
          <a:p>
            <a:r>
              <a:rPr lang="de-DE" dirty="0"/>
              <a:t>Beispiel:</a:t>
            </a:r>
          </a:p>
          <a:p>
            <a:pPr lvl="1"/>
            <a:r>
              <a:rPr lang="de-DE" sz="2400" dirty="0"/>
              <a:t> </a:t>
            </a:r>
            <a:r>
              <a:rPr lang="de-DE" i="1" dirty="0" err="1"/>
              <a:t>metarule</a:t>
            </a:r>
            <a:r>
              <a:rPr lang="de-DE" i="1" dirty="0"/>
              <a:t>([P,Q],([P,A,B]:-[[Q,A,C],@</a:t>
            </a:r>
            <a:r>
              <a:rPr lang="de-DE" i="1" dirty="0" err="1"/>
              <a:t>term_gt</a:t>
            </a:r>
            <a:r>
              <a:rPr lang="de-DE" i="1" dirty="0"/>
              <a:t>(A,C),[P,C,B],@</a:t>
            </a:r>
            <a:r>
              <a:rPr lang="de-DE" i="1" dirty="0" err="1"/>
              <a:t>term_gt</a:t>
            </a:r>
            <a:r>
              <a:rPr lang="de-DE" i="1" dirty="0"/>
              <a:t>(C,B)]))  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Von A starten und über C nach 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98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Sequential</a:t>
            </a:r>
            <a:r>
              <a:rPr lang="de-DE" dirty="0"/>
              <a:t> Learning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Für das sequentielle Lernen ist es nötig die Aufgaben(Tasks) nacheinander auf zu listen</a:t>
            </a:r>
          </a:p>
          <a:p>
            <a:r>
              <a:rPr lang="de-DE" dirty="0"/>
              <a:t>Der Befehl hierfür sieht wie folgt aus:</a:t>
            </a:r>
          </a:p>
          <a:p>
            <a:pPr lvl="1"/>
            <a:r>
              <a:rPr lang="de-DE" dirty="0"/>
              <a:t>T1=[Inhalt der zu lernenden Aufgabe]</a:t>
            </a:r>
          </a:p>
          <a:p>
            <a:pPr lvl="1"/>
            <a:r>
              <a:rPr lang="de-DE" dirty="0"/>
              <a:t>T2=…</a:t>
            </a:r>
          </a:p>
          <a:p>
            <a:pPr lvl="1"/>
            <a:r>
              <a:rPr lang="de-DE" dirty="0"/>
              <a:t>T3=…</a:t>
            </a:r>
          </a:p>
          <a:p>
            <a:pPr lvl="1"/>
            <a:r>
              <a:rPr lang="de-DE" dirty="0"/>
              <a:t>Bis </a:t>
            </a:r>
            <a:r>
              <a:rPr lang="de-DE" dirty="0" err="1"/>
              <a:t>Tn</a:t>
            </a:r>
            <a:r>
              <a:rPr lang="de-DE" dirty="0"/>
              <a:t>=…</a:t>
            </a:r>
          </a:p>
          <a:p>
            <a:pPr lvl="1"/>
            <a:r>
              <a:rPr lang="de-DE" dirty="0"/>
              <a:t>Um danach die Sequenz der Inhalte zu lernen wird ein weiterer Befehl benötigt: </a:t>
            </a:r>
            <a:r>
              <a:rPr lang="de-DE" i="1" dirty="0" err="1"/>
              <a:t>Learn_seq</a:t>
            </a:r>
            <a:r>
              <a:rPr lang="de-DE" i="1" dirty="0"/>
              <a:t>([T1,T2,T3,…,</a:t>
            </a:r>
            <a:r>
              <a:rPr lang="de-DE" i="1" dirty="0" err="1"/>
              <a:t>Tn</a:t>
            </a:r>
            <a:r>
              <a:rPr lang="de-DE" i="1" dirty="0"/>
              <a:t>],H)</a:t>
            </a:r>
          </a:p>
          <a:p>
            <a:pPr lvl="1"/>
            <a:r>
              <a:rPr lang="de-DE" dirty="0"/>
              <a:t>Abschließend kann mit </a:t>
            </a:r>
            <a:r>
              <a:rPr lang="de-DE" dirty="0" err="1"/>
              <a:t>pprint</a:t>
            </a:r>
            <a:r>
              <a:rPr lang="de-DE" dirty="0"/>
              <a:t>(H) das Ergebnis, das gelernt wurde ausgegeben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43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Metagol</a:t>
            </a:r>
            <a:r>
              <a:rPr lang="de-DE" dirty="0"/>
              <a:t>-Settings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Metagol</a:t>
            </a:r>
            <a:r>
              <a:rPr lang="de-DE" dirty="0"/>
              <a:t> sucht eine Hypothese, indem es eine iterative Tiefensuche auf die Anzahl der Fälle in der Lösung anwendet</a:t>
            </a:r>
          </a:p>
          <a:p>
            <a:r>
              <a:rPr lang="de-DE" dirty="0"/>
              <a:t>Die Anfangs-Tiefe kann durch folgende Einstellungen angepasst werden:</a:t>
            </a:r>
          </a:p>
          <a:p>
            <a:pPr lvl="1"/>
            <a:r>
              <a:rPr lang="sv-SE" i="1" dirty="0"/>
              <a:t>metagol:min_clauses(Integer). % default 1 </a:t>
            </a:r>
          </a:p>
          <a:p>
            <a:r>
              <a:rPr lang="de-DE" dirty="0"/>
              <a:t>Minimum-Anzahl an Fällen </a:t>
            </a:r>
          </a:p>
          <a:p>
            <a:pPr lvl="1"/>
            <a:r>
              <a:rPr lang="de-DE" i="1" dirty="0" err="1"/>
              <a:t>metagol:max_clauses</a:t>
            </a:r>
            <a:r>
              <a:rPr lang="de-DE" i="1" dirty="0"/>
              <a:t>(Integer). % </a:t>
            </a:r>
            <a:r>
              <a:rPr lang="de-DE" i="1" dirty="0" err="1"/>
              <a:t>default</a:t>
            </a:r>
            <a:r>
              <a:rPr lang="de-DE" i="1" dirty="0"/>
              <a:t> 10 </a:t>
            </a:r>
          </a:p>
          <a:p>
            <a:r>
              <a:rPr lang="de-DE" dirty="0"/>
              <a:t>Maximum-Anzahl an Fällen</a:t>
            </a:r>
          </a:p>
          <a:p>
            <a:pPr lvl="1"/>
            <a:r>
              <a:rPr lang="de-DE" i="1" dirty="0" err="1"/>
              <a:t>metagol:max_inv_preds</a:t>
            </a:r>
            <a:r>
              <a:rPr lang="de-DE" i="1" dirty="0"/>
              <a:t>(Integer). % </a:t>
            </a:r>
            <a:r>
              <a:rPr lang="de-DE" i="1" dirty="0" err="1"/>
              <a:t>default</a:t>
            </a:r>
            <a:r>
              <a:rPr lang="de-DE" i="1" dirty="0"/>
              <a:t> 10 </a:t>
            </a:r>
          </a:p>
          <a:p>
            <a:r>
              <a:rPr lang="de-DE" dirty="0"/>
              <a:t>maximale Anzahl an Prädikaten die eingeführt werden dürfen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9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Aleph</a:t>
            </a:r>
            <a:r>
              <a:rPr lang="de-DE" dirty="0"/>
              <a:t>-Algorithmus Einführung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 Learning Engine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Proposing</a:t>
            </a:r>
            <a:r>
              <a:rPr lang="de-DE" dirty="0"/>
              <a:t> </a:t>
            </a:r>
            <a:r>
              <a:rPr lang="de-DE" dirty="0" err="1"/>
              <a:t>Hypotheses</a:t>
            </a:r>
            <a:endParaRPr lang="de-DE" dirty="0"/>
          </a:p>
          <a:p>
            <a:r>
              <a:rPr lang="de-DE" dirty="0"/>
              <a:t>War eigentlich als Prototyp gedacht um neue Möglichkeiten zu erforschen</a:t>
            </a:r>
          </a:p>
          <a:p>
            <a:r>
              <a:rPr lang="de-DE" dirty="0"/>
              <a:t>Hauptgedanke: Idee des „Inverse </a:t>
            </a:r>
            <a:r>
              <a:rPr lang="de-DE" dirty="0" err="1"/>
              <a:t>entailment</a:t>
            </a:r>
            <a:r>
              <a:rPr lang="de-DE" dirty="0"/>
              <a:t>“ zu verstehen</a:t>
            </a:r>
          </a:p>
          <a:p>
            <a:r>
              <a:rPr lang="de-DE" dirty="0"/>
              <a:t>Mittlerweile können Funktionen von vielen verschiedenen ILP-Systemen genutzt werden</a:t>
            </a:r>
          </a:p>
          <a:p>
            <a:pPr lvl="1"/>
            <a:r>
              <a:rPr lang="de-DE" dirty="0" err="1"/>
              <a:t>CProgol</a:t>
            </a:r>
            <a:endParaRPr lang="de-DE" dirty="0"/>
          </a:p>
          <a:p>
            <a:pPr lvl="1"/>
            <a:r>
              <a:rPr lang="de-DE" dirty="0"/>
              <a:t>FOIL</a:t>
            </a:r>
          </a:p>
          <a:p>
            <a:pPr lvl="1"/>
            <a:r>
              <a:rPr lang="de-DE" dirty="0"/>
              <a:t>FORS</a:t>
            </a:r>
          </a:p>
          <a:p>
            <a:pPr lvl="1"/>
            <a:r>
              <a:rPr lang="de-DE" dirty="0" err="1"/>
              <a:t>Indlog</a:t>
            </a:r>
            <a:endParaRPr lang="de-DE" dirty="0"/>
          </a:p>
          <a:p>
            <a:pPr lvl="1"/>
            <a:r>
              <a:rPr lang="de-DE" dirty="0"/>
              <a:t>… </a:t>
            </a:r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Aleph</a:t>
            </a:r>
            <a:r>
              <a:rPr lang="de-DE" dirty="0"/>
              <a:t>-Algorithmus Funktionsweise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Verwendet ein einfaches Verfahren während normaler Nutzung</a:t>
            </a:r>
          </a:p>
          <a:p>
            <a:r>
              <a:rPr lang="de-DE" dirty="0"/>
              <a:t>1. Auswahl eines Beispiels das generalisiert werden soll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2. Konstruktion des „most-</a:t>
            </a:r>
            <a:r>
              <a:rPr lang="de-DE" dirty="0" err="1"/>
              <a:t>specific</a:t>
            </a:r>
            <a:r>
              <a:rPr lang="de-DE" dirty="0"/>
              <a:t>-</a:t>
            </a:r>
            <a:r>
              <a:rPr lang="de-DE" dirty="0" err="1"/>
              <a:t>clause</a:t>
            </a:r>
            <a:r>
              <a:rPr lang="de-DE" dirty="0"/>
              <a:t>“:</a:t>
            </a:r>
          </a:p>
          <a:p>
            <a:pPr lvl="1"/>
            <a:r>
              <a:rPr lang="de-DE" dirty="0"/>
              <a:t>Fall beinhaltet das ausgewählte Beispiel und befindet sich innerhalb der festgelegten Sprache. Normalerweise ist dies ein eindeutiger Fall mit vielen Literalen (wird auch </a:t>
            </a:r>
            <a:r>
              <a:rPr lang="de-DE" dirty="0" err="1"/>
              <a:t>bottom-clause</a:t>
            </a:r>
            <a:r>
              <a:rPr lang="de-DE" dirty="0"/>
              <a:t> genannt)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71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</a:t>
            </a:r>
            <a:r>
              <a:rPr lang="de-DE" dirty="0" err="1"/>
              <a:t>cont‘d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3. Suche:</a:t>
            </a:r>
          </a:p>
          <a:p>
            <a:pPr lvl="1"/>
            <a:r>
              <a:rPr lang="de-DE" dirty="0"/>
              <a:t>Finde einen Fall, der allgemeiner ist als der </a:t>
            </a:r>
            <a:r>
              <a:rPr lang="de-DE" dirty="0" err="1"/>
              <a:t>bottom-clause</a:t>
            </a:r>
            <a:r>
              <a:rPr lang="de-DE" dirty="0"/>
              <a:t>, indem nach </a:t>
            </a:r>
            <a:r>
              <a:rPr lang="de-DE" dirty="0" err="1"/>
              <a:t>Subsets</a:t>
            </a:r>
            <a:r>
              <a:rPr lang="de-DE" dirty="0"/>
              <a:t> der Literale aus dem </a:t>
            </a:r>
            <a:r>
              <a:rPr lang="de-DE" dirty="0" err="1"/>
              <a:t>bottom-clause</a:t>
            </a:r>
            <a:r>
              <a:rPr lang="de-DE" dirty="0"/>
              <a:t> gesucht wird, die die beste Bewertung (score) aufweisen.</a:t>
            </a:r>
          </a:p>
          <a:p>
            <a:r>
              <a:rPr lang="de-DE" dirty="0"/>
              <a:t>4. Remove </a:t>
            </a:r>
            <a:r>
              <a:rPr lang="de-DE" dirty="0" err="1"/>
              <a:t>Redundants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Der Fall mit dem besten Score wird zur derzeitigen Theorie hinzugefügt und alle redundanten Beispiele entfernt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8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Knowledge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Hintergrundinformationen die für </a:t>
            </a:r>
            <a:r>
              <a:rPr lang="de-DE" dirty="0" err="1"/>
              <a:t>Aleph</a:t>
            </a:r>
            <a:r>
              <a:rPr lang="de-DE" dirty="0"/>
              <a:t> notwendig sind, werden in einem File mit der Extension .b geliefert.</a:t>
            </a:r>
          </a:p>
          <a:p>
            <a:r>
              <a:rPr lang="de-DE" dirty="0"/>
              <a:t>Informationen, die relevant für die Domain sind, sind in Form von prolog-Fällen vorhanden</a:t>
            </a:r>
          </a:p>
          <a:p>
            <a:r>
              <a:rPr lang="de-DE" dirty="0"/>
              <a:t>Es können Richtlinien enthalten sein, die vom Prolog-Compiler verstanden werden</a:t>
            </a:r>
          </a:p>
          <a:p>
            <a:pPr lvl="1"/>
            <a:r>
              <a:rPr lang="de-DE" dirty="0"/>
              <a:t>Restriktionen im Bezug auf Sprache &amp; Suche</a:t>
            </a:r>
          </a:p>
          <a:p>
            <a:r>
              <a:rPr lang="de-DE" dirty="0"/>
              <a:t>Restriktionen weisen auf bestimme </a:t>
            </a:r>
            <a:r>
              <a:rPr lang="de-DE" dirty="0" err="1"/>
              <a:t>Modes,Types</a:t>
            </a:r>
            <a:r>
              <a:rPr lang="de-DE" dirty="0"/>
              <a:t> und </a:t>
            </a:r>
            <a:r>
              <a:rPr lang="de-DE" dirty="0" err="1"/>
              <a:t>Determinations</a:t>
            </a:r>
            <a:r>
              <a:rPr lang="de-DE" dirty="0"/>
              <a:t> hin</a:t>
            </a:r>
          </a:p>
          <a:p>
            <a:pPr lvl="1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52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 </a:t>
            </a:r>
            <a:r>
              <a:rPr lang="de-DE" dirty="0" err="1"/>
              <a:t>Declaration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Deklarieren die Art der Aufzurufenden Prädikate, die in der Hypothese benutzt werden können</a:t>
            </a:r>
          </a:p>
          <a:p>
            <a:r>
              <a:rPr lang="de-DE" dirty="0"/>
              <a:t>Besitzen folgende Form:</a:t>
            </a:r>
          </a:p>
          <a:p>
            <a:pPr lvl="1"/>
            <a:r>
              <a:rPr lang="de-DE" i="1" dirty="0" err="1"/>
              <a:t>mode</a:t>
            </a:r>
            <a:r>
              <a:rPr lang="de-DE" i="1" dirty="0"/>
              <a:t>(</a:t>
            </a:r>
            <a:r>
              <a:rPr lang="de-DE" i="1" dirty="0" err="1"/>
              <a:t>RecallNumber,PredicateMode</a:t>
            </a:r>
            <a:r>
              <a:rPr lang="de-DE" i="1" dirty="0"/>
              <a:t>)</a:t>
            </a:r>
            <a:endParaRPr lang="de-DE" dirty="0"/>
          </a:p>
          <a:p>
            <a:r>
              <a:rPr lang="de-DE" dirty="0" err="1"/>
              <a:t>RecallNumber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Bindet die nicht deterministischen Prädikaten-Aufrufe einer bestimmten Form</a:t>
            </a:r>
          </a:p>
          <a:p>
            <a:r>
              <a:rPr lang="de-DE" dirty="0" err="1"/>
              <a:t>predicateMode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Spezifiziert eine erlaubte Form der Prädikaten-Aufrufe</a:t>
            </a:r>
          </a:p>
          <a:p>
            <a:pPr lvl="1"/>
            <a:r>
              <a:rPr lang="de-DE" dirty="0"/>
              <a:t>Template in folgender Form  </a:t>
            </a:r>
            <a:r>
              <a:rPr lang="de-DE" i="1" dirty="0"/>
              <a:t>p(</a:t>
            </a:r>
            <a:r>
              <a:rPr lang="de-DE" i="1" dirty="0" err="1"/>
              <a:t>ModeType</a:t>
            </a:r>
            <a:r>
              <a:rPr lang="de-DE" i="1" dirty="0"/>
              <a:t>, </a:t>
            </a:r>
            <a:r>
              <a:rPr lang="de-DE" i="1" dirty="0" err="1"/>
              <a:t>ModeType</a:t>
            </a:r>
            <a:r>
              <a:rPr lang="de-DE" i="1" dirty="0"/>
              <a:t>, </a:t>
            </a:r>
            <a:r>
              <a:rPr lang="de-DE" i="1" dirty="0" err="1"/>
              <a:t>ModeType</a:t>
            </a:r>
            <a:r>
              <a:rPr lang="de-DE" i="1" dirty="0"/>
              <a:t>,…)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14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Simple:</a:t>
            </a:r>
          </a:p>
          <a:p>
            <a:pPr lvl="1"/>
            <a:r>
              <a:rPr lang="de-DE" dirty="0"/>
              <a:t>+T spezifiziert, das wenn ein Literal mit Prädikaten-Symbol p im Fall der Hypothese auftaucht, sollte das entsprechende Argument eine Input Variable vom Typ T sein.</a:t>
            </a:r>
          </a:p>
          <a:p>
            <a:pPr lvl="1"/>
            <a:r>
              <a:rPr lang="de-DE" dirty="0"/>
              <a:t>-T spezifiziert, dass das Argument eine Output-Variable vom Typ T ist</a:t>
            </a:r>
          </a:p>
          <a:p>
            <a:pPr lvl="1"/>
            <a:r>
              <a:rPr lang="de-DE" dirty="0"/>
              <a:t>#T spezifiziert, dass es eine Konstante vom Typ T sein sollte</a:t>
            </a:r>
          </a:p>
          <a:p>
            <a:r>
              <a:rPr lang="de-DE" dirty="0"/>
              <a:t>Structured:</a:t>
            </a:r>
          </a:p>
          <a:p>
            <a:pPr lvl="1"/>
            <a:r>
              <a:rPr lang="de-DE" dirty="0"/>
              <a:t>Besitzt die Form f(…) wobei f ein </a:t>
            </a:r>
            <a:r>
              <a:rPr lang="de-DE" dirty="0" err="1"/>
              <a:t>Funktionssysmbol</a:t>
            </a:r>
            <a:r>
              <a:rPr lang="de-DE" dirty="0"/>
              <a:t> darstellt</a:t>
            </a:r>
          </a:p>
          <a:p>
            <a:pPr lvl="1"/>
            <a:r>
              <a:rPr lang="de-DE" i="1" dirty="0"/>
              <a:t>:-mode(1,mem(+</a:t>
            </a:r>
            <a:r>
              <a:rPr lang="de-DE" i="1" dirty="0" err="1"/>
              <a:t>number</a:t>
            </a:r>
            <a:r>
              <a:rPr lang="de-DE" i="1" dirty="0"/>
              <a:t>,[+</a:t>
            </a:r>
            <a:r>
              <a:rPr lang="de-DE" i="1" dirty="0" err="1"/>
              <a:t>number</a:t>
            </a:r>
            <a:r>
              <a:rPr lang="de-DE" i="1" dirty="0"/>
              <a:t>|+</a:t>
            </a:r>
            <a:r>
              <a:rPr lang="de-DE" i="1" dirty="0" err="1"/>
              <a:t>list</a:t>
            </a:r>
            <a:r>
              <a:rPr lang="de-DE" i="1" dirty="0"/>
              <a:t>]))</a:t>
            </a:r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5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Specification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müssen für jedes Argument aller Prädikate spezifiziert werden, die bei der Konstruktion der Hypothese benutzt werden</a:t>
            </a:r>
          </a:p>
          <a:p>
            <a:r>
              <a:rPr lang="de-DE" dirty="0"/>
              <a:t>Die Spezifizierung geschieht mit Hilfe eines </a:t>
            </a:r>
            <a:r>
              <a:rPr lang="de-DE" i="1" dirty="0"/>
              <a:t>mode-statements 		</a:t>
            </a:r>
            <a:r>
              <a:rPr lang="de-DE" i="1" dirty="0" err="1"/>
              <a:t>mode</a:t>
            </a:r>
            <a:r>
              <a:rPr lang="de-DE" i="1" dirty="0"/>
              <a:t>(…,…)</a:t>
            </a:r>
          </a:p>
          <a:p>
            <a:r>
              <a:rPr lang="de-DE" dirty="0"/>
              <a:t>Für </a:t>
            </a:r>
            <a:r>
              <a:rPr lang="de-DE" dirty="0" err="1"/>
              <a:t>Aleph</a:t>
            </a:r>
            <a:r>
              <a:rPr lang="de-DE" dirty="0"/>
              <a:t> sind </a:t>
            </a:r>
            <a:r>
              <a:rPr lang="de-DE" dirty="0" err="1"/>
              <a:t>Types</a:t>
            </a:r>
            <a:r>
              <a:rPr lang="de-DE" dirty="0"/>
              <a:t> nur Namen, für die kein type-</a:t>
            </a:r>
            <a:r>
              <a:rPr lang="de-DE" dirty="0" err="1"/>
              <a:t>checking</a:t>
            </a:r>
            <a:r>
              <a:rPr lang="de-DE" dirty="0"/>
              <a:t> durchgeführt wird</a:t>
            </a:r>
          </a:p>
          <a:p>
            <a:r>
              <a:rPr lang="de-DE" dirty="0"/>
              <a:t>Variablen unterschiedlicher </a:t>
            </a:r>
            <a:r>
              <a:rPr lang="de-DE" dirty="0" err="1"/>
              <a:t>Types</a:t>
            </a:r>
            <a:r>
              <a:rPr lang="de-DE" dirty="0"/>
              <a:t> werden getrennt behandelt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66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Determination Statements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Deklarieren die Prädikate die zur Bildung der Hypothese verwendet werden können und besitzen folgende Form:</a:t>
            </a:r>
          </a:p>
          <a:p>
            <a:pPr lvl="1"/>
            <a:r>
              <a:rPr lang="de-DE" i="1" dirty="0"/>
              <a:t>Determination(</a:t>
            </a:r>
            <a:r>
              <a:rPr lang="de-DE" i="1" dirty="0" err="1"/>
              <a:t>TargetName</a:t>
            </a:r>
            <a:r>
              <a:rPr lang="de-DE" i="1" dirty="0"/>
              <a:t>/</a:t>
            </a:r>
            <a:r>
              <a:rPr lang="de-DE" i="1" dirty="0" err="1"/>
              <a:t>Arity,BackgroundName</a:t>
            </a:r>
            <a:r>
              <a:rPr lang="de-DE" i="1" dirty="0"/>
              <a:t>/</a:t>
            </a:r>
            <a:r>
              <a:rPr lang="de-DE" i="1" dirty="0" err="1"/>
              <a:t>Arity</a:t>
            </a:r>
            <a:r>
              <a:rPr lang="de-DE" i="1" dirty="0"/>
              <a:t>)</a:t>
            </a:r>
          </a:p>
          <a:p>
            <a:r>
              <a:rPr lang="de-DE" dirty="0" err="1"/>
              <a:t>TargetName</a:t>
            </a:r>
            <a:r>
              <a:rPr lang="de-DE" dirty="0"/>
              <a:t> &amp; </a:t>
            </a:r>
            <a:r>
              <a:rPr lang="de-DE" dirty="0" err="1"/>
              <a:t>Arity</a:t>
            </a:r>
            <a:r>
              <a:rPr lang="de-DE" dirty="0"/>
              <a:t> beschreiben das Prädikat, das am Anfang des Hypothesen-Falls steht</a:t>
            </a:r>
          </a:p>
          <a:p>
            <a:r>
              <a:rPr lang="de-DE" dirty="0" err="1"/>
              <a:t>BackgroundName</a:t>
            </a:r>
            <a:r>
              <a:rPr lang="de-DE" dirty="0"/>
              <a:t> &amp; </a:t>
            </a:r>
            <a:r>
              <a:rPr lang="de-DE" dirty="0" err="1"/>
              <a:t>Arity</a:t>
            </a:r>
            <a:r>
              <a:rPr lang="de-DE" dirty="0"/>
              <a:t> hingegen bezeichnen Prädikate, die im Body dieser Fälle auftreten können</a:t>
            </a:r>
          </a:p>
          <a:p>
            <a:r>
              <a:rPr lang="de-DE" dirty="0"/>
              <a:t>Wenn keine </a:t>
            </a:r>
            <a:r>
              <a:rPr lang="de-DE" dirty="0" err="1"/>
              <a:t>Determinations</a:t>
            </a:r>
            <a:r>
              <a:rPr lang="de-DE" dirty="0"/>
              <a:t> vorhanden sind, generiert </a:t>
            </a:r>
            <a:r>
              <a:rPr lang="de-DE" dirty="0" err="1"/>
              <a:t>Aleph</a:t>
            </a:r>
            <a:r>
              <a:rPr lang="de-DE" dirty="0"/>
              <a:t> keine Fälle!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819751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937</Words>
  <Application>Microsoft Office PowerPoint</Application>
  <PresentationFormat>Bildschirmpräsentation (4:3)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Wingdings</vt:lpstr>
      <vt:lpstr>1_VorlageLSPI</vt:lpstr>
      <vt:lpstr>Inductive Logic Programming</vt:lpstr>
      <vt:lpstr>Aleph-Algorithmus Einführung</vt:lpstr>
      <vt:lpstr>Aleph-Algorithmus Funktionsweise</vt:lpstr>
      <vt:lpstr>Funktionsweise cont‘d</vt:lpstr>
      <vt:lpstr>Background Knowledge</vt:lpstr>
      <vt:lpstr>Mode Declaration</vt:lpstr>
      <vt:lpstr>Mode Types</vt:lpstr>
      <vt:lpstr>Type Specification</vt:lpstr>
      <vt:lpstr>Determination Statements</vt:lpstr>
      <vt:lpstr>Metagol</vt:lpstr>
      <vt:lpstr>Metagol cont‘d</vt:lpstr>
      <vt:lpstr>Non-recursive Metarules</vt:lpstr>
      <vt:lpstr>Sequential Learning</vt:lpstr>
      <vt:lpstr>Metagol-Settings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Mathias</cp:lastModifiedBy>
  <cp:revision>125</cp:revision>
  <cp:lastPrinted>1601-01-01T00:00:00Z</cp:lastPrinted>
  <dcterms:created xsi:type="dcterms:W3CDTF">2016-01-24T22:07:33Z</dcterms:created>
  <dcterms:modified xsi:type="dcterms:W3CDTF">2017-05-17T21:04:11Z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