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7" r:id="rId4"/>
    <p:sldId id="261" r:id="rId5"/>
    <p:sldId id="260" r:id="rId6"/>
    <p:sldId id="265" r:id="rId7"/>
    <p:sldId id="268" r:id="rId8"/>
    <p:sldId id="266" r:id="rId9"/>
    <p:sldId id="269" r:id="rId10"/>
    <p:sldId id="272" r:id="rId11"/>
    <p:sldId id="270" r:id="rId12"/>
    <p:sldId id="271" r:id="rId13"/>
    <p:sldId id="273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267"/>
    <a:srgbClr val="5FD5B4"/>
    <a:srgbClr val="2A5C5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64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9085-D1F3-4E44-AC64-55391AB83CBF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C9A82-8540-4574-A06C-002DCA389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4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C9A82-8540-4574-A06C-002DCA38960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3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31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1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7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9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32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24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87C80-0C89-41C0-98AA-E6EA2438037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3936A-6696-4780-B02C-866E66589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1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F2A8E-8054-4369-EEF3-3447A2A8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652A54-34A0-7580-12CD-CF34DFB3BAC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C1B8B5-03AA-7246-F0A0-E37C0C380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437F706F-2174-D5C3-20FA-0397EA413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890"/>
            <a:ext cx="9601200" cy="8309610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92DE3679-B763-309A-6E89-96D748F2A3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231970"/>
            <a:ext cx="2352675" cy="13233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74FF0-CD9E-7FF4-5716-A25EF54B8639}"/>
              </a:ext>
            </a:extLst>
          </p:cNvPr>
          <p:cNvSpPr txBox="1"/>
          <p:nvPr/>
        </p:nvSpPr>
        <p:spPr>
          <a:xfrm>
            <a:off x="1033463" y="62187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Palatino Linotype" panose="02040502050505030304" pitchFamily="18" charset="0"/>
              </a:rPr>
              <a:t>De Estagiário a MVP: Dominando o Java com estilo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DA3DE1-3234-0CBA-ABF2-1C74E601AB05}"/>
              </a:ext>
            </a:extLst>
          </p:cNvPr>
          <p:cNvSpPr txBox="1"/>
          <p:nvPr/>
        </p:nvSpPr>
        <p:spPr>
          <a:xfrm>
            <a:off x="3105150" y="11887200"/>
            <a:ext cx="37719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</a:rPr>
              <a:t>Matheus Lima</a:t>
            </a:r>
          </a:p>
        </p:txBody>
      </p:sp>
    </p:spTree>
    <p:extLst>
      <p:ext uri="{BB962C8B-B14F-4D97-AF65-F5344CB8AC3E}">
        <p14:creationId xmlns:p14="http://schemas.microsoft.com/office/powerpoint/2010/main" val="182567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AFB7B-E933-D87E-A8FD-77D2B3E3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D05A18B-18D3-80C2-140F-FCDB3216CCD1}"/>
              </a:ext>
            </a:extLst>
          </p:cNvPr>
          <p:cNvSpPr/>
          <p:nvPr/>
        </p:nvSpPr>
        <p:spPr>
          <a:xfrm>
            <a:off x="0" y="0"/>
            <a:ext cx="9601200" cy="12896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072A66-64CA-EC5A-32E8-F3610950B4FC}"/>
              </a:ext>
            </a:extLst>
          </p:cNvPr>
          <p:cNvSpPr txBox="1"/>
          <p:nvPr/>
        </p:nvSpPr>
        <p:spPr>
          <a:xfrm>
            <a:off x="838200" y="67818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</a:rPr>
              <a:t>WHILE e</a:t>
            </a:r>
          </a:p>
          <a:p>
            <a:pPr algn="ctr"/>
            <a:r>
              <a:rPr lang="pt-BR" sz="10000" dirty="0">
                <a:solidFill>
                  <a:schemeClr val="bg1"/>
                </a:solidFill>
              </a:rPr>
              <a:t> DO-WHILE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2743A7-73F3-B9B0-6933-211FBBB4B501}"/>
              </a:ext>
            </a:extLst>
          </p:cNvPr>
          <p:cNvSpPr txBox="1"/>
          <p:nvPr/>
        </p:nvSpPr>
        <p:spPr>
          <a:xfrm>
            <a:off x="838200" y="3003917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</a:rPr>
              <a:t>05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DEAE4C-3A5C-B589-F945-C2F9E49361C8}"/>
              </a:ext>
            </a:extLst>
          </p:cNvPr>
          <p:cNvSpPr/>
          <p:nvPr/>
        </p:nvSpPr>
        <p:spPr>
          <a:xfrm>
            <a:off x="2000250" y="9880699"/>
            <a:ext cx="5905500" cy="13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2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B17E-D8C6-A155-EA0E-FB28442C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FAA7BF-4CCF-5EFB-46CA-B5CE73E17557}"/>
              </a:ext>
            </a:extLst>
          </p:cNvPr>
          <p:cNvSpPr txBox="1"/>
          <p:nvPr/>
        </p:nvSpPr>
        <p:spPr>
          <a:xfrm>
            <a:off x="876300" y="834182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Repetições Condicionais: </a:t>
            </a:r>
            <a:r>
              <a:rPr lang="pt-BR" sz="4800" dirty="0" err="1">
                <a:latin typeface="Impact" panose="020B0806030902050204" pitchFamily="34" charset="0"/>
              </a:rPr>
              <a:t>while</a:t>
            </a:r>
            <a:r>
              <a:rPr lang="pt-BR" sz="4800" dirty="0">
                <a:latin typeface="Impact" panose="020B0806030902050204" pitchFamily="34" charset="0"/>
              </a:rPr>
              <a:t> e do-</a:t>
            </a:r>
            <a:r>
              <a:rPr lang="pt-BR" sz="4800" dirty="0" err="1">
                <a:latin typeface="Impact" panose="020B0806030902050204" pitchFamily="34" charset="0"/>
              </a:rPr>
              <a:t>while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069D4E-0B12-1122-88C5-0F8106DA496A}"/>
              </a:ext>
            </a:extLst>
          </p:cNvPr>
          <p:cNvSpPr txBox="1"/>
          <p:nvPr/>
        </p:nvSpPr>
        <p:spPr>
          <a:xfrm>
            <a:off x="876300" y="694375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Gerar uma sequência de números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pares.Aqui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começamos com o número 2 e imprimimos até 10, adicionando 2 a cada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iteração.javaCopiar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código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F42F00-F747-EA43-07E0-D66776601EF6}"/>
              </a:ext>
            </a:extLst>
          </p:cNvPr>
          <p:cNvSpPr txBox="1"/>
          <p:nvPr/>
        </p:nvSpPr>
        <p:spPr>
          <a:xfrm>
            <a:off x="876300" y="258651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Esses seletores permitem executar blocos de código repetidamente enquanto uma condição for verdadeira.</a:t>
            </a:r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056024C-91D7-27F2-0307-CCC8587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2" y="9296246"/>
            <a:ext cx="842127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743D-FD78-5EF4-2900-AF9E3956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F7D892-F1C1-090C-A0F1-27F7EB4750B3}"/>
              </a:ext>
            </a:extLst>
          </p:cNvPr>
          <p:cNvSpPr txBox="1"/>
          <p:nvPr/>
        </p:nvSpPr>
        <p:spPr>
          <a:xfrm>
            <a:off x="853074" y="247624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com do-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Solicitar senha do usuário. Neste caso, garantimos que a solicitação da senha será exibida pelo menos uma vez, independentemente da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condição.javaCopiar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código</a:t>
            </a:r>
            <a:endParaRPr lang="pt-BR" sz="2400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0AA9467F-CF9F-2856-BA42-AFB4DC46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5248082"/>
            <a:ext cx="841174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F3BE-7D0B-11AD-1C08-0E527D90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E8C36-A862-625E-DBBF-1DEEF49E6050}"/>
              </a:ext>
            </a:extLst>
          </p:cNvPr>
          <p:cNvSpPr/>
          <p:nvPr/>
        </p:nvSpPr>
        <p:spPr>
          <a:xfrm>
            <a:off x="0" y="-47625"/>
            <a:ext cx="9601200" cy="12896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24235A-69A9-94B1-865B-248B72D90B72}"/>
              </a:ext>
            </a:extLst>
          </p:cNvPr>
          <p:cNvSpPr txBox="1"/>
          <p:nvPr/>
        </p:nvSpPr>
        <p:spPr>
          <a:xfrm>
            <a:off x="1009650" y="514350"/>
            <a:ext cx="792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1"/>
                </a:solidFill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0A6DD2-BB9A-F280-519E-412218B7AD03}"/>
              </a:ext>
            </a:extLst>
          </p:cNvPr>
          <p:cNvSpPr/>
          <p:nvPr/>
        </p:nvSpPr>
        <p:spPr>
          <a:xfrm>
            <a:off x="2019300" y="1683901"/>
            <a:ext cx="5905500" cy="133350"/>
          </a:xfrm>
          <a:prstGeom prst="rect">
            <a:avLst/>
          </a:prstGeom>
          <a:solidFill>
            <a:srgbClr val="6632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65DA7F-AA3C-7C60-E845-37E1F126F5CD}"/>
              </a:ext>
            </a:extLst>
          </p:cNvPr>
          <p:cNvSpPr txBox="1"/>
          <p:nvPr/>
        </p:nvSpPr>
        <p:spPr>
          <a:xfrm>
            <a:off x="895350" y="2245876"/>
            <a:ext cx="8153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Este </a:t>
            </a:r>
            <a:r>
              <a:rPr lang="pt-BR" sz="3200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eBook</a:t>
            </a:r>
            <a:r>
              <a:rPr lang="pt-BR" sz="3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é resultado de uma jornada incrível de aprendizado e colaboração. Quero agradecer a todos que tornaram este projeto possível, especialmente:</a:t>
            </a:r>
          </a:p>
          <a:p>
            <a:endParaRPr lang="pt-BR" sz="3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Matheus Lima, autor dedicado, que se empenhou em organizar e compartilhar conhecimento de forma prática e acessível.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ChatGPT, meu parceiro virtual nesta caminhada, que trouxe insights valiosos e ajudou a transformar ideias em texto.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Digital </a:t>
            </a:r>
            <a:r>
              <a:rPr lang="pt-BR" sz="2600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Innovation</a:t>
            </a:r>
            <a:r>
              <a:rPr lang="pt-BR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600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</a:t>
            </a:r>
            <a:r>
              <a:rPr lang="pt-BR" sz="2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(DIO), por oferecer uma plataforma que incentiva o aprendizado contínuo e possibilita a conexão com tecnologias modernas, como a Inteligência Artificial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97EB6-8A8C-E115-2835-ECD5D24ECA99}"/>
              </a:ext>
            </a:extLst>
          </p:cNvPr>
          <p:cNvSpPr txBox="1"/>
          <p:nvPr/>
        </p:nvSpPr>
        <p:spPr>
          <a:xfrm>
            <a:off x="895350" y="9325302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experiência de trabalhar neste </a:t>
            </a:r>
            <a:r>
              <a:rPr lang="pt-BR" sz="2000" dirty="0" err="1">
                <a:solidFill>
                  <a:schemeClr val="bg1"/>
                </a:solidFill>
              </a:rPr>
              <a:t>eBook</a:t>
            </a:r>
            <a:r>
              <a:rPr lang="pt-BR" sz="2000" dirty="0">
                <a:solidFill>
                  <a:schemeClr val="bg1"/>
                </a:solidFill>
              </a:rPr>
              <a:t> não só aprofundou o conhecimento sobre a linguagem Java, mas também destacou o potencial da IA como ferramenta para criar, aprender e inovar.</a:t>
            </a:r>
          </a:p>
          <a:p>
            <a:r>
              <a:rPr lang="pt-BR" sz="2000" dirty="0">
                <a:solidFill>
                  <a:schemeClr val="bg1"/>
                </a:solidFill>
              </a:rPr>
              <a:t>A todos os leitores, espero que este material seja tão útil para vocês quanto foi enriquecedor para nós escrevê-lo. Continuem explorando, aprendendo e desenvolvendo suas habilidades! 🚀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Com gratidão,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Matheus Lima</a:t>
            </a:r>
          </a:p>
        </p:txBody>
      </p:sp>
    </p:spTree>
    <p:extLst>
      <p:ext uri="{BB962C8B-B14F-4D97-AF65-F5344CB8AC3E}">
        <p14:creationId xmlns:p14="http://schemas.microsoft.com/office/powerpoint/2010/main" val="16043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F245F-9BE6-2D9C-B791-FB06D82C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E1592C-63B0-15DF-5B6C-DCEFE7753EED}"/>
              </a:ext>
            </a:extLst>
          </p:cNvPr>
          <p:cNvSpPr/>
          <p:nvPr/>
        </p:nvSpPr>
        <p:spPr>
          <a:xfrm>
            <a:off x="0" y="0"/>
            <a:ext cx="9601200" cy="12896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138B64-E033-6FB8-B355-202BC51D096D}"/>
              </a:ext>
            </a:extLst>
          </p:cNvPr>
          <p:cNvSpPr txBox="1"/>
          <p:nvPr/>
        </p:nvSpPr>
        <p:spPr>
          <a:xfrm>
            <a:off x="838200" y="67818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</a:rPr>
              <a:t>IF e ELSE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AD7C4B-6D9C-1673-80E9-EE3E9DC31161}"/>
              </a:ext>
            </a:extLst>
          </p:cNvPr>
          <p:cNvSpPr txBox="1"/>
          <p:nvPr/>
        </p:nvSpPr>
        <p:spPr>
          <a:xfrm>
            <a:off x="838200" y="3003917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76112C-D639-1A95-807B-886CD456820F}"/>
              </a:ext>
            </a:extLst>
          </p:cNvPr>
          <p:cNvSpPr/>
          <p:nvPr/>
        </p:nvSpPr>
        <p:spPr>
          <a:xfrm>
            <a:off x="2019300" y="9124950"/>
            <a:ext cx="5905500" cy="13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2D180-2AC5-25EB-A74C-81B435002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15C047-3BCB-727A-987D-C76DC6B8F6F9}"/>
              </a:ext>
            </a:extLst>
          </p:cNvPr>
          <p:cNvSpPr txBox="1"/>
          <p:nvPr/>
        </p:nvSpPr>
        <p:spPr>
          <a:xfrm>
            <a:off x="876300" y="834182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Decisões Simples: </a:t>
            </a:r>
            <a:r>
              <a:rPr lang="pt-BR" sz="4800" dirty="0" err="1">
                <a:latin typeface="Impact" panose="020B0806030902050204" pitchFamily="34" charset="0"/>
              </a:rPr>
              <a:t>if</a:t>
            </a:r>
            <a:r>
              <a:rPr lang="pt-BR" sz="4800" dirty="0">
                <a:latin typeface="Impact" panose="020B0806030902050204" pitchFamily="34" charset="0"/>
              </a:rPr>
              <a:t> e </a:t>
            </a:r>
            <a:r>
              <a:rPr lang="pt-BR" sz="4800" dirty="0" err="1">
                <a:latin typeface="Impact" panose="020B0806030902050204" pitchFamily="34" charset="0"/>
              </a:rPr>
              <a:t>else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D1F5C1-5B0A-947E-A7AC-D07E22E99553}"/>
              </a:ext>
            </a:extLst>
          </p:cNvPr>
          <p:cNvSpPr txBox="1"/>
          <p:nvPr/>
        </p:nvSpPr>
        <p:spPr>
          <a:xfrm>
            <a:off x="876300" y="6583325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Verificar se um cliente está cadastrado. Neste exemplo, verificamos a variável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clienteCadastrado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 for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exibimos uma mensagem de boas-vindas. Caso contrário, pedimos o cadastro.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535C65-4197-73F9-2CA6-9A84D7F641A6}"/>
              </a:ext>
            </a:extLst>
          </p:cNvPr>
          <p:cNvSpPr txBox="1"/>
          <p:nvPr/>
        </p:nvSpPr>
        <p:spPr>
          <a:xfrm>
            <a:off x="876300" y="2586513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permite executar um bloco de código quando uma condição é verdadeira. 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oferece uma alternativa caso a condição seja falsa.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87D8CA7-8A56-01F5-A8F0-A77D2D9D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5" y="9271943"/>
            <a:ext cx="841174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B0AB2-D929-9026-11B2-B909D45E1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DE415A2-0F73-AE70-98CE-649D6C8D67CF}"/>
              </a:ext>
            </a:extLst>
          </p:cNvPr>
          <p:cNvSpPr/>
          <p:nvPr/>
        </p:nvSpPr>
        <p:spPr>
          <a:xfrm>
            <a:off x="0" y="-342900"/>
            <a:ext cx="9601200" cy="12896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05C5EE-31FE-2012-11EF-FE0924EF339D}"/>
              </a:ext>
            </a:extLst>
          </p:cNvPr>
          <p:cNvSpPr txBox="1"/>
          <p:nvPr/>
        </p:nvSpPr>
        <p:spPr>
          <a:xfrm>
            <a:off x="838200" y="67818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</a:rPr>
              <a:t>ELSE IF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19450B-4FCB-5408-624E-424B06756818}"/>
              </a:ext>
            </a:extLst>
          </p:cNvPr>
          <p:cNvSpPr txBox="1"/>
          <p:nvPr/>
        </p:nvSpPr>
        <p:spPr>
          <a:xfrm>
            <a:off x="838200" y="3003917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04BD-271E-38A0-527E-104EB68E59B6}"/>
              </a:ext>
            </a:extLst>
          </p:cNvPr>
          <p:cNvSpPr/>
          <p:nvPr/>
        </p:nvSpPr>
        <p:spPr>
          <a:xfrm>
            <a:off x="2019300" y="9124950"/>
            <a:ext cx="5905500" cy="13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2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22DF-B97E-0196-5F4B-FB743CFD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680D3C-8870-168F-E09E-406B80D36205}"/>
              </a:ext>
            </a:extLst>
          </p:cNvPr>
          <p:cNvSpPr txBox="1"/>
          <p:nvPr/>
        </p:nvSpPr>
        <p:spPr>
          <a:xfrm>
            <a:off x="876300" y="834182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Várias Opções: </a:t>
            </a:r>
            <a:r>
              <a:rPr lang="pt-BR" sz="4800" dirty="0" err="1">
                <a:latin typeface="Impact" panose="020B0806030902050204" pitchFamily="34" charset="0"/>
              </a:rPr>
              <a:t>else</a:t>
            </a:r>
            <a:r>
              <a:rPr lang="pt-BR" sz="4800" dirty="0">
                <a:latin typeface="Impact" panose="020B0806030902050204" pitchFamily="34" charset="0"/>
              </a:rPr>
              <a:t> </a:t>
            </a:r>
            <a:r>
              <a:rPr lang="pt-BR" sz="4800" dirty="0" err="1">
                <a:latin typeface="Impact" panose="020B0806030902050204" pitchFamily="34" charset="0"/>
              </a:rPr>
              <a:t>if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3D6D8B-F8A0-076E-459E-FCA8FB0A5AEA}"/>
              </a:ext>
            </a:extLst>
          </p:cNvPr>
          <p:cNvSpPr txBox="1"/>
          <p:nvPr/>
        </p:nvSpPr>
        <p:spPr>
          <a:xfrm>
            <a:off x="876300" y="6400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Determinar a faixa etária de um usuário. Dependendo da idade informada, classificamos o usuário como "Criança", "Adolescente" ou "Adulto".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366FD4-BF0D-6E58-382A-D4565003183B}"/>
              </a:ext>
            </a:extLst>
          </p:cNvPr>
          <p:cNvSpPr txBox="1"/>
          <p:nvPr/>
        </p:nvSpPr>
        <p:spPr>
          <a:xfrm>
            <a:off x="876300" y="258651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permite criar várias condições em sequência, útil para situações em que você precisa classificar ou diferenciar vários casos.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6870F08B-5187-C05C-4033-8FEDC7691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8" y="8645428"/>
            <a:ext cx="837364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B1BD-82F1-72D1-D78E-C91B79DD8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0007890-BA2E-33B9-5ED8-5DA46DE101BC}"/>
              </a:ext>
            </a:extLst>
          </p:cNvPr>
          <p:cNvSpPr/>
          <p:nvPr/>
        </p:nvSpPr>
        <p:spPr>
          <a:xfrm>
            <a:off x="0" y="0"/>
            <a:ext cx="9601200" cy="12896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C45154-473F-04AD-0B77-7575070C580D}"/>
              </a:ext>
            </a:extLst>
          </p:cNvPr>
          <p:cNvSpPr txBox="1"/>
          <p:nvPr/>
        </p:nvSpPr>
        <p:spPr>
          <a:xfrm>
            <a:off x="838200" y="67818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EDF06B-D45A-B1BC-D9C4-1C9A5FFB8832}"/>
              </a:ext>
            </a:extLst>
          </p:cNvPr>
          <p:cNvSpPr txBox="1"/>
          <p:nvPr/>
        </p:nvSpPr>
        <p:spPr>
          <a:xfrm>
            <a:off x="838200" y="3003917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</a:rPr>
              <a:t>03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5A2579-9727-4FD6-0F81-E677957A3F94}"/>
              </a:ext>
            </a:extLst>
          </p:cNvPr>
          <p:cNvSpPr/>
          <p:nvPr/>
        </p:nvSpPr>
        <p:spPr>
          <a:xfrm>
            <a:off x="2019300" y="9124950"/>
            <a:ext cx="5905500" cy="13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7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8B1-08A1-890A-9F40-9BFE04193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CE23A8-95BD-E7EF-A383-114403D05991}"/>
              </a:ext>
            </a:extLst>
          </p:cNvPr>
          <p:cNvSpPr txBox="1"/>
          <p:nvPr/>
        </p:nvSpPr>
        <p:spPr>
          <a:xfrm>
            <a:off x="876300" y="834182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Casos Fixos: switch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D59964-0B70-D310-4459-D48097983B68}"/>
              </a:ext>
            </a:extLst>
          </p:cNvPr>
          <p:cNvSpPr txBox="1"/>
          <p:nvPr/>
        </p:nvSpPr>
        <p:spPr>
          <a:xfrm>
            <a:off x="876300" y="5985448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Selecionar a categoria de um produto. Com base na categoria informada, exibimos a taxa de imposto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correspondente.javaCopiar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código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601481-8882-9951-5C93-9D02677C9BF8}"/>
              </a:ext>
            </a:extLst>
          </p:cNvPr>
          <p:cNvSpPr txBox="1"/>
          <p:nvPr/>
        </p:nvSpPr>
        <p:spPr>
          <a:xfrm>
            <a:off x="876300" y="258651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switch é ideal para cenários com opções fixas e bem definidas, tornando o código mais organizado e legível.</a:t>
            </a:r>
          </a:p>
        </p:txBody>
      </p:sp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EB9B8D-CE2C-C1CA-EE22-A6C0A675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" y="8052097"/>
            <a:ext cx="84117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CB84-0ABF-5A24-6F57-793918F2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E435964-73E1-78DF-8696-8992DFAF7A00}"/>
              </a:ext>
            </a:extLst>
          </p:cNvPr>
          <p:cNvSpPr/>
          <p:nvPr/>
        </p:nvSpPr>
        <p:spPr>
          <a:xfrm>
            <a:off x="0" y="0"/>
            <a:ext cx="9601200" cy="128968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C5AFF1-ED81-7D4B-AAF9-EB745914DBC8}"/>
              </a:ext>
            </a:extLst>
          </p:cNvPr>
          <p:cNvSpPr txBox="1"/>
          <p:nvPr/>
        </p:nvSpPr>
        <p:spPr>
          <a:xfrm>
            <a:off x="838200" y="67818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</a:rPr>
              <a:t>OPERADOR</a:t>
            </a:r>
          </a:p>
          <a:p>
            <a:pPr algn="ctr"/>
            <a:r>
              <a:rPr lang="pt-BR" sz="10000" dirty="0">
                <a:solidFill>
                  <a:schemeClr val="bg1"/>
                </a:solidFill>
              </a:rPr>
              <a:t>TERNÁRIO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2ED62E-A06D-83C8-8875-0F7CAA7BDFCB}"/>
              </a:ext>
            </a:extLst>
          </p:cNvPr>
          <p:cNvSpPr txBox="1"/>
          <p:nvPr/>
        </p:nvSpPr>
        <p:spPr>
          <a:xfrm>
            <a:off x="838200" y="3003917"/>
            <a:ext cx="8229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</a:rPr>
              <a:t>04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6BCC87-6622-2B44-FDB9-7E5B1915E59A}"/>
              </a:ext>
            </a:extLst>
          </p:cNvPr>
          <p:cNvSpPr/>
          <p:nvPr/>
        </p:nvSpPr>
        <p:spPr>
          <a:xfrm>
            <a:off x="2209800" y="9947374"/>
            <a:ext cx="5905500" cy="133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7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AEEE-75E1-FEE0-4414-2DD26A68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76E971B-E1A1-7655-1727-2E337F048EBE}"/>
              </a:ext>
            </a:extLst>
          </p:cNvPr>
          <p:cNvSpPr txBox="1"/>
          <p:nvPr/>
        </p:nvSpPr>
        <p:spPr>
          <a:xfrm>
            <a:off x="876300" y="834182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Decisão em Uma Linha: Operador Ternário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00907D-8A23-BBF0-FCDA-52F4A43CC47E}"/>
              </a:ext>
            </a:extLst>
          </p:cNvPr>
          <p:cNvSpPr txBox="1"/>
          <p:nvPr/>
        </p:nvSpPr>
        <p:spPr>
          <a:xfrm>
            <a:off x="876300" y="7223698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Determinar se um número é positivo ou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negativo.Verificamos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o número é maior ou igual a zero. Se for, retornamos "Positivo"; caso contrário, "Negativo".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525379-DCF0-2CCE-9D2A-F2045E1AB09C}"/>
              </a:ext>
            </a:extLst>
          </p:cNvPr>
          <p:cNvSpPr txBox="1"/>
          <p:nvPr/>
        </p:nvSpPr>
        <p:spPr>
          <a:xfrm>
            <a:off x="876300" y="2948463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operador ternário é uma maneira compacta e eficiente de tomar decisões simples.</a:t>
            </a:r>
          </a:p>
        </p:txBody>
      </p:sp>
      <p:pic>
        <p:nvPicPr>
          <p:cNvPr id="7" name="Imagem 6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5FD0B90-7859-F86A-A81B-61F4BFE0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6" y="9615378"/>
            <a:ext cx="844032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36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501</Words>
  <Application>Microsoft Office PowerPoint</Application>
  <PresentationFormat>Papel A3 (297 x 420 mm)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Impact</vt:lpstr>
      <vt:lpstr>Palatino Linotype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Lima</dc:creator>
  <cp:lastModifiedBy>Matheus Lima</cp:lastModifiedBy>
  <cp:revision>1</cp:revision>
  <dcterms:created xsi:type="dcterms:W3CDTF">2025-01-10T18:38:32Z</dcterms:created>
  <dcterms:modified xsi:type="dcterms:W3CDTF">2025-01-11T18:28:10Z</dcterms:modified>
</cp:coreProperties>
</file>