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94" r:id="rId14"/>
    <p:sldId id="295" r:id="rId15"/>
    <p:sldId id="296" r:id="rId16"/>
    <p:sldId id="297" r:id="rId17"/>
    <p:sldId id="298" r:id="rId18"/>
    <p:sldId id="291" r:id="rId19"/>
    <p:sldId id="270" r:id="rId20"/>
    <p:sldId id="272" r:id="rId21"/>
    <p:sldId id="271" r:id="rId22"/>
    <p:sldId id="273" r:id="rId23"/>
    <p:sldId id="299" r:id="rId24"/>
    <p:sldId id="300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tumilowicz/java8-stack-stackwalking" TargetMode="External"/><Relationship Id="rId2" Type="http://schemas.openxmlformats.org/officeDocument/2006/relationships/hyperlink" Target="https://github.com/mtumilowicz/java-st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tumilowicz/java9-stack-stackwalki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tumilowicz/java11-exceptions-creating-exceptions-without-stacktra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tumilowicz/java11-vavr093-workshops" TargetMode="External"/><Relationship Id="rId7" Type="http://schemas.openxmlformats.org/officeDocument/2006/relationships/hyperlink" Target="https://github.com/mtumilowicz/java11-vavr093-validation-workshop" TargetMode="External"/><Relationship Id="rId2" Type="http://schemas.openxmlformats.org/officeDocument/2006/relationships/hyperlink" Target="https://github.com/mtumilowicz/vavr-exceptions-handling-tal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tumilowicz/java11-vavr-093-partial-function-lifting-workshop" TargetMode="External"/><Relationship Id="rId5" Type="http://schemas.openxmlformats.org/officeDocument/2006/relationships/hyperlink" Target="https://github.com/mtumilowicz/java11-vavr-093-try-workshop" TargetMode="External"/><Relationship Id="rId4" Type="http://schemas.openxmlformats.org/officeDocument/2006/relationships/hyperlink" Target="https://github.com/mtumilowicz/java11-vavr-093-option-worksho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tumilowicz/java11-exceptions-throwing-exceptions-is-expensiv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tumilowicz/java11-vavr093-option-worksho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tumilowicz/java11-vavr093-try-worksho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tumilowicz/java11-vavr093-partial-function-lifting-worksho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tumilowicz/java11-vavr093-validation-workshop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Vavr</a:t>
            </a:r>
            <a:r>
              <a:rPr lang="pl-PL" dirty="0" smtClean="0"/>
              <a:t> </a:t>
            </a:r>
            <a:r>
              <a:rPr lang="pl-PL" dirty="0" err="1" smtClean="0"/>
              <a:t>Exception</a:t>
            </a:r>
            <a:r>
              <a:rPr lang="pl-PL" dirty="0" smtClean="0"/>
              <a:t> Handling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21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Warm-up</a:t>
            </a:r>
            <a:r>
              <a:rPr lang="pl-PL" dirty="0" smtClean="0"/>
              <a:t> – </a:t>
            </a:r>
            <a:r>
              <a:rPr lang="pl-PL" dirty="0" err="1" smtClean="0"/>
              <a:t>further</a:t>
            </a:r>
            <a:r>
              <a:rPr lang="pl-PL" dirty="0" smtClean="0"/>
              <a:t> info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85750"/>
            <a:r>
              <a:rPr lang="fi-FI" dirty="0" smtClean="0"/>
              <a:t>theory</a:t>
            </a:r>
            <a:r>
              <a:rPr lang="fi-FI" dirty="0"/>
              <a:t>: </a:t>
            </a:r>
            <a:r>
              <a:rPr lang="fi-FI" dirty="0">
                <a:hlinkClick r:id="rId2"/>
              </a:rPr>
              <a:t>https://</a:t>
            </a:r>
            <a:r>
              <a:rPr lang="fi-FI" dirty="0" smtClean="0">
                <a:hlinkClick r:id="rId2"/>
              </a:rPr>
              <a:t>github.com/mtumilowicz/java-stack</a:t>
            </a:r>
            <a:endParaRPr lang="pl-PL" dirty="0" smtClean="0"/>
          </a:p>
          <a:p>
            <a:pPr lvl="1"/>
            <a:r>
              <a:rPr lang="fi-FI" dirty="0" smtClean="0"/>
              <a:t>stackwalking on java 8: </a:t>
            </a:r>
            <a:r>
              <a:rPr lang="fi-FI" dirty="0" smtClean="0">
                <a:hlinkClick r:id="rId3"/>
              </a:rPr>
              <a:t>https://github.com/mtumilowicz/java8-stack-stackwalking</a:t>
            </a:r>
            <a:endParaRPr lang="pl-PL" dirty="0" smtClean="0"/>
          </a:p>
          <a:p>
            <a:pPr lvl="1"/>
            <a:r>
              <a:rPr lang="fi-FI" dirty="0" smtClean="0"/>
              <a:t>stackwalking </a:t>
            </a:r>
            <a:r>
              <a:rPr lang="fi-FI" dirty="0"/>
              <a:t>on java 9: </a:t>
            </a:r>
            <a:r>
              <a:rPr lang="fi-FI" dirty="0">
                <a:hlinkClick r:id="rId4"/>
              </a:rPr>
              <a:t>https://github.com/mtumilowicz/java9-stack-stackwalking</a:t>
            </a:r>
            <a:endParaRPr lang="fi-FI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97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throwing</a:t>
            </a:r>
            <a:r>
              <a:rPr lang="pl-PL" dirty="0"/>
              <a:t> </a:t>
            </a:r>
            <a:r>
              <a:rPr lang="pl-PL" dirty="0" err="1"/>
              <a:t>exceptions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expensive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w</a:t>
            </a:r>
            <a:r>
              <a:rPr lang="pl-PL" dirty="0" err="1" smtClean="0"/>
              <a:t>hy</a:t>
            </a:r>
            <a:r>
              <a:rPr lang="pl-PL" dirty="0" smtClean="0"/>
              <a:t>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4338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throwing</a:t>
            </a:r>
            <a:r>
              <a:rPr lang="pl-PL" dirty="0"/>
              <a:t> </a:t>
            </a:r>
            <a:r>
              <a:rPr lang="pl-PL" dirty="0" err="1"/>
              <a:t>exceptions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expensive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why</a:t>
            </a:r>
            <a:r>
              <a:rPr lang="pl-PL" dirty="0" smtClean="0"/>
              <a:t>?</a:t>
            </a:r>
          </a:p>
          <a:p>
            <a:pPr lvl="1"/>
            <a:r>
              <a:rPr lang="pl-PL" dirty="0" err="1"/>
              <a:t>c</a:t>
            </a:r>
            <a:r>
              <a:rPr lang="pl-PL" dirty="0" err="1" smtClean="0"/>
              <a:t>reation</a:t>
            </a:r>
            <a:r>
              <a:rPr lang="pl-PL" dirty="0" smtClean="0"/>
              <a:t>: </a:t>
            </a:r>
            <a:r>
              <a:rPr lang="pl-PL" dirty="0" err="1" smtClean="0"/>
              <a:t>Throwable’s</a:t>
            </a:r>
            <a:r>
              <a:rPr lang="pl-PL" dirty="0" smtClean="0"/>
              <a:t> </a:t>
            </a:r>
            <a:r>
              <a:rPr lang="pl-PL" dirty="0" err="1" smtClean="0"/>
              <a:t>constructor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5279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throwing</a:t>
            </a:r>
            <a:r>
              <a:rPr lang="pl-PL" dirty="0"/>
              <a:t> </a:t>
            </a:r>
            <a:r>
              <a:rPr lang="pl-PL" dirty="0" err="1"/>
              <a:t>exceptions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expensive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why</a:t>
            </a:r>
            <a:r>
              <a:rPr lang="pl-PL" dirty="0" smtClean="0"/>
              <a:t>?</a:t>
            </a:r>
          </a:p>
          <a:p>
            <a:pPr lvl="1"/>
            <a:r>
              <a:rPr lang="pl-PL" dirty="0" err="1"/>
              <a:t>creation</a:t>
            </a:r>
            <a:r>
              <a:rPr lang="pl-PL" dirty="0"/>
              <a:t>: </a:t>
            </a:r>
            <a:r>
              <a:rPr lang="pl-PL" dirty="0" err="1" smtClean="0"/>
              <a:t>Throwable’s</a:t>
            </a:r>
            <a:r>
              <a:rPr lang="pl-PL" dirty="0" smtClean="0"/>
              <a:t> </a:t>
            </a:r>
            <a:r>
              <a:rPr lang="pl-PL" dirty="0" err="1" smtClean="0"/>
              <a:t>constructor</a:t>
            </a:r>
            <a:endParaRPr lang="pl-PL" dirty="0" smtClean="0"/>
          </a:p>
          <a:p>
            <a:pPr marL="457200" lvl="1" indent="0">
              <a:buNone/>
            </a:pPr>
            <a:r>
              <a:rPr lang="pl-PL" dirty="0" smtClean="0"/>
              <a:t>	public </a:t>
            </a:r>
            <a:r>
              <a:rPr lang="pl-PL" dirty="0" err="1"/>
              <a:t>Throwable</a:t>
            </a:r>
            <a:r>
              <a:rPr lang="pl-PL" dirty="0"/>
              <a:t>() </a:t>
            </a:r>
            <a:r>
              <a:rPr lang="pl-PL" dirty="0" smtClean="0"/>
              <a:t>{</a:t>
            </a:r>
          </a:p>
          <a:p>
            <a:pPr marL="457200" lvl="1" indent="0">
              <a:buNone/>
            </a:pPr>
            <a:r>
              <a:rPr lang="pl-PL" dirty="0"/>
              <a:t>	</a:t>
            </a:r>
            <a:r>
              <a:rPr lang="pl-PL" dirty="0" smtClean="0"/>
              <a:t>	</a:t>
            </a:r>
            <a:r>
              <a:rPr lang="pl-PL" dirty="0" err="1" smtClean="0"/>
              <a:t>fillInStackTrace</a:t>
            </a:r>
            <a:r>
              <a:rPr lang="pl-PL" dirty="0" smtClean="0"/>
              <a:t>();</a:t>
            </a:r>
          </a:p>
          <a:p>
            <a:pPr marL="457200" lvl="1" indent="0">
              <a:buNone/>
            </a:pPr>
            <a:r>
              <a:rPr lang="pl-PL" dirty="0"/>
              <a:t>	</a:t>
            </a:r>
            <a:r>
              <a:rPr lang="pl-PL" dirty="0" smtClean="0"/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575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throwing</a:t>
            </a:r>
            <a:r>
              <a:rPr lang="pl-PL" dirty="0"/>
              <a:t> </a:t>
            </a:r>
            <a:r>
              <a:rPr lang="pl-PL" dirty="0" err="1"/>
              <a:t>exceptions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expensive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why</a:t>
            </a:r>
            <a:r>
              <a:rPr lang="pl-PL" dirty="0" smtClean="0"/>
              <a:t>?</a:t>
            </a:r>
          </a:p>
          <a:p>
            <a:pPr lvl="1"/>
            <a:r>
              <a:rPr lang="pl-PL" dirty="0" err="1"/>
              <a:t>creation</a:t>
            </a:r>
            <a:r>
              <a:rPr lang="pl-PL" dirty="0"/>
              <a:t>: </a:t>
            </a:r>
            <a:r>
              <a:rPr lang="pl-PL" dirty="0" err="1" smtClean="0"/>
              <a:t>Throwable’s</a:t>
            </a:r>
            <a:r>
              <a:rPr lang="pl-PL" dirty="0" smtClean="0"/>
              <a:t> </a:t>
            </a:r>
            <a:r>
              <a:rPr lang="pl-PL" dirty="0" err="1" smtClean="0"/>
              <a:t>constructor</a:t>
            </a:r>
            <a:endParaRPr lang="pl-PL" dirty="0" smtClean="0"/>
          </a:p>
          <a:p>
            <a:pPr marL="457200" lvl="1" indent="0">
              <a:buNone/>
            </a:pPr>
            <a:r>
              <a:rPr lang="pl-PL" dirty="0" smtClean="0"/>
              <a:t>	public </a:t>
            </a:r>
            <a:r>
              <a:rPr lang="pl-PL" dirty="0" err="1"/>
              <a:t>Throwable</a:t>
            </a:r>
            <a:r>
              <a:rPr lang="pl-PL" dirty="0"/>
              <a:t>() </a:t>
            </a:r>
            <a:r>
              <a:rPr lang="pl-PL" dirty="0" smtClean="0"/>
              <a:t>{</a:t>
            </a:r>
          </a:p>
          <a:p>
            <a:pPr marL="457200" lvl="1" indent="0">
              <a:buNone/>
            </a:pPr>
            <a:r>
              <a:rPr lang="pl-PL" dirty="0"/>
              <a:t>	</a:t>
            </a:r>
            <a:r>
              <a:rPr lang="pl-PL" dirty="0" smtClean="0"/>
              <a:t>	</a:t>
            </a:r>
            <a:r>
              <a:rPr lang="pl-PL" dirty="0" err="1" smtClean="0"/>
              <a:t>fillInStackTrace</a:t>
            </a:r>
            <a:r>
              <a:rPr lang="pl-PL" dirty="0" smtClean="0"/>
              <a:t>();</a:t>
            </a:r>
          </a:p>
          <a:p>
            <a:pPr marL="457200" lvl="1" indent="0">
              <a:buNone/>
            </a:pPr>
            <a:r>
              <a:rPr lang="pl-PL" dirty="0"/>
              <a:t>	</a:t>
            </a:r>
            <a:r>
              <a:rPr lang="pl-PL" dirty="0" smtClean="0"/>
              <a:t>}</a:t>
            </a:r>
            <a:endParaRPr lang="pl-PL" dirty="0" smtClean="0"/>
          </a:p>
          <a:p>
            <a:pPr lvl="1"/>
            <a:r>
              <a:rPr lang="pl-PL" dirty="0" err="1" smtClean="0"/>
              <a:t>fillInStackTrace</a:t>
            </a:r>
            <a:r>
              <a:rPr lang="pl-PL" dirty="0" smtClean="0"/>
              <a:t>()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97531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throwing</a:t>
            </a:r>
            <a:r>
              <a:rPr lang="pl-PL" dirty="0"/>
              <a:t> </a:t>
            </a:r>
            <a:r>
              <a:rPr lang="pl-PL" dirty="0" err="1"/>
              <a:t>exceptions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expensive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why</a:t>
            </a:r>
            <a:r>
              <a:rPr lang="pl-PL" dirty="0" smtClean="0"/>
              <a:t>?</a:t>
            </a:r>
          </a:p>
          <a:p>
            <a:pPr lvl="1"/>
            <a:r>
              <a:rPr lang="pl-PL" dirty="0" err="1"/>
              <a:t>creation</a:t>
            </a:r>
            <a:r>
              <a:rPr lang="pl-PL" dirty="0"/>
              <a:t>: </a:t>
            </a:r>
            <a:r>
              <a:rPr lang="pl-PL" dirty="0" err="1" smtClean="0"/>
              <a:t>Throwable’s</a:t>
            </a:r>
            <a:r>
              <a:rPr lang="pl-PL" dirty="0" smtClean="0"/>
              <a:t> </a:t>
            </a:r>
            <a:r>
              <a:rPr lang="pl-PL" dirty="0" err="1" smtClean="0"/>
              <a:t>constructor</a:t>
            </a:r>
            <a:endParaRPr lang="pl-PL" dirty="0" smtClean="0"/>
          </a:p>
          <a:p>
            <a:pPr marL="457200" lvl="1" indent="0">
              <a:buNone/>
            </a:pPr>
            <a:r>
              <a:rPr lang="pl-PL" dirty="0" smtClean="0"/>
              <a:t>	public </a:t>
            </a:r>
            <a:r>
              <a:rPr lang="pl-PL" dirty="0" err="1"/>
              <a:t>Throwable</a:t>
            </a:r>
            <a:r>
              <a:rPr lang="pl-PL" dirty="0"/>
              <a:t>() </a:t>
            </a:r>
            <a:r>
              <a:rPr lang="pl-PL" dirty="0" smtClean="0"/>
              <a:t>{</a:t>
            </a:r>
          </a:p>
          <a:p>
            <a:pPr marL="457200" lvl="1" indent="0">
              <a:buNone/>
            </a:pPr>
            <a:r>
              <a:rPr lang="pl-PL" dirty="0"/>
              <a:t>	</a:t>
            </a:r>
            <a:r>
              <a:rPr lang="pl-PL" dirty="0" smtClean="0"/>
              <a:t>	</a:t>
            </a:r>
            <a:r>
              <a:rPr lang="pl-PL" dirty="0" err="1" smtClean="0"/>
              <a:t>fillInStackTrace</a:t>
            </a:r>
            <a:r>
              <a:rPr lang="pl-PL" dirty="0" smtClean="0"/>
              <a:t>();</a:t>
            </a:r>
          </a:p>
          <a:p>
            <a:pPr marL="457200" lvl="1" indent="0">
              <a:buNone/>
            </a:pPr>
            <a:r>
              <a:rPr lang="pl-PL" dirty="0"/>
              <a:t>	</a:t>
            </a:r>
            <a:r>
              <a:rPr lang="pl-PL" dirty="0" smtClean="0"/>
              <a:t>}</a:t>
            </a:r>
            <a:endParaRPr lang="pl-PL" dirty="0" smtClean="0"/>
          </a:p>
          <a:p>
            <a:pPr lvl="1"/>
            <a:r>
              <a:rPr lang="pl-PL" dirty="0" err="1" smtClean="0"/>
              <a:t>fillInStackTrace</a:t>
            </a:r>
            <a:r>
              <a:rPr lang="pl-PL" dirty="0" smtClean="0"/>
              <a:t>() </a:t>
            </a:r>
            <a:r>
              <a:rPr lang="pl-PL" dirty="0" smtClean="0"/>
              <a:t>- </a:t>
            </a:r>
            <a:r>
              <a:rPr lang="en-US" dirty="0" smtClean="0"/>
              <a:t>records </a:t>
            </a:r>
            <a:r>
              <a:rPr lang="en-US" dirty="0"/>
              <a:t>within this </a:t>
            </a:r>
            <a:r>
              <a:rPr lang="en-US" dirty="0" err="1"/>
              <a:t>Throwable</a:t>
            </a:r>
            <a:r>
              <a:rPr lang="en-US" dirty="0"/>
              <a:t> object information about the current state of the stack frames for the current </a:t>
            </a:r>
            <a:r>
              <a:rPr lang="en-US" dirty="0" smtClean="0"/>
              <a:t>thread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68480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throwing</a:t>
            </a:r>
            <a:r>
              <a:rPr lang="pl-PL" dirty="0"/>
              <a:t> </a:t>
            </a:r>
            <a:r>
              <a:rPr lang="pl-PL" dirty="0" err="1"/>
              <a:t>exceptions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expensive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why</a:t>
            </a:r>
            <a:r>
              <a:rPr lang="pl-PL" dirty="0" smtClean="0"/>
              <a:t>?</a:t>
            </a:r>
          </a:p>
          <a:p>
            <a:pPr lvl="1"/>
            <a:r>
              <a:rPr lang="pl-PL" dirty="0" err="1"/>
              <a:t>creation</a:t>
            </a:r>
            <a:r>
              <a:rPr lang="pl-PL" dirty="0"/>
              <a:t>: </a:t>
            </a:r>
            <a:r>
              <a:rPr lang="pl-PL" dirty="0" err="1" smtClean="0"/>
              <a:t>Throwable’s</a:t>
            </a:r>
            <a:r>
              <a:rPr lang="pl-PL" dirty="0" smtClean="0"/>
              <a:t> </a:t>
            </a:r>
            <a:r>
              <a:rPr lang="pl-PL" dirty="0" err="1" smtClean="0"/>
              <a:t>constructor</a:t>
            </a:r>
            <a:endParaRPr lang="pl-PL" dirty="0" smtClean="0"/>
          </a:p>
          <a:p>
            <a:pPr marL="457200" lvl="1" indent="0">
              <a:buNone/>
            </a:pPr>
            <a:r>
              <a:rPr lang="pl-PL" dirty="0" smtClean="0"/>
              <a:t>	public </a:t>
            </a:r>
            <a:r>
              <a:rPr lang="pl-PL" dirty="0" err="1"/>
              <a:t>Throwable</a:t>
            </a:r>
            <a:r>
              <a:rPr lang="pl-PL" dirty="0"/>
              <a:t>() </a:t>
            </a:r>
            <a:r>
              <a:rPr lang="pl-PL" dirty="0" smtClean="0"/>
              <a:t>{</a:t>
            </a:r>
          </a:p>
          <a:p>
            <a:pPr marL="457200" lvl="1" indent="0">
              <a:buNone/>
            </a:pPr>
            <a:r>
              <a:rPr lang="pl-PL" dirty="0"/>
              <a:t>	</a:t>
            </a:r>
            <a:r>
              <a:rPr lang="pl-PL" dirty="0" smtClean="0"/>
              <a:t>	</a:t>
            </a:r>
            <a:r>
              <a:rPr lang="pl-PL" dirty="0" err="1" smtClean="0"/>
              <a:t>fillInStackTrace</a:t>
            </a:r>
            <a:r>
              <a:rPr lang="pl-PL" dirty="0" smtClean="0"/>
              <a:t>();</a:t>
            </a:r>
          </a:p>
          <a:p>
            <a:pPr marL="457200" lvl="1" indent="0">
              <a:buNone/>
            </a:pPr>
            <a:r>
              <a:rPr lang="pl-PL" dirty="0"/>
              <a:t>	</a:t>
            </a:r>
            <a:r>
              <a:rPr lang="pl-PL" dirty="0" smtClean="0"/>
              <a:t>}</a:t>
            </a:r>
            <a:endParaRPr lang="pl-PL" dirty="0" smtClean="0"/>
          </a:p>
          <a:p>
            <a:pPr lvl="1"/>
            <a:r>
              <a:rPr lang="pl-PL" dirty="0" err="1" smtClean="0"/>
              <a:t>fillInStackTrace</a:t>
            </a:r>
            <a:r>
              <a:rPr lang="pl-PL" dirty="0" smtClean="0"/>
              <a:t>() </a:t>
            </a:r>
            <a:r>
              <a:rPr lang="pl-PL" dirty="0" smtClean="0"/>
              <a:t>- </a:t>
            </a:r>
            <a:r>
              <a:rPr lang="en-US" dirty="0" smtClean="0"/>
              <a:t>records </a:t>
            </a:r>
            <a:r>
              <a:rPr lang="en-US" dirty="0"/>
              <a:t>within this </a:t>
            </a:r>
            <a:r>
              <a:rPr lang="en-US" dirty="0" err="1"/>
              <a:t>Throwable</a:t>
            </a:r>
            <a:r>
              <a:rPr lang="en-US" dirty="0"/>
              <a:t> object information about the current state of the stack frames for the current </a:t>
            </a:r>
            <a:r>
              <a:rPr lang="en-US" dirty="0" smtClean="0"/>
              <a:t>thread</a:t>
            </a:r>
            <a:endParaRPr lang="pl-PL" dirty="0" smtClean="0"/>
          </a:p>
          <a:p>
            <a:pPr lvl="1"/>
            <a:r>
              <a:rPr lang="pl-PL" dirty="0" err="1"/>
              <a:t>t</a:t>
            </a:r>
            <a:r>
              <a:rPr lang="pl-PL" dirty="0" err="1" smtClean="0"/>
              <a:t>hrowing</a:t>
            </a:r>
            <a:r>
              <a:rPr lang="pl-PL" dirty="0" smtClean="0"/>
              <a:t>: </a:t>
            </a:r>
            <a:r>
              <a:rPr lang="pl-PL" dirty="0" err="1" smtClean="0"/>
              <a:t>stack</a:t>
            </a:r>
            <a:r>
              <a:rPr lang="pl-PL" dirty="0" smtClean="0"/>
              <a:t> </a:t>
            </a:r>
            <a:r>
              <a:rPr lang="pl-PL" dirty="0" err="1" smtClean="0"/>
              <a:t>unwinding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373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throwing</a:t>
            </a:r>
            <a:r>
              <a:rPr lang="pl-PL" dirty="0"/>
              <a:t> </a:t>
            </a:r>
            <a:r>
              <a:rPr lang="pl-PL" dirty="0" err="1"/>
              <a:t>exceptions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expensive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why</a:t>
            </a:r>
            <a:r>
              <a:rPr lang="pl-PL" dirty="0" smtClean="0"/>
              <a:t>?</a:t>
            </a:r>
          </a:p>
          <a:p>
            <a:pPr lvl="1"/>
            <a:r>
              <a:rPr lang="pl-PL" dirty="0" err="1"/>
              <a:t>creation</a:t>
            </a:r>
            <a:r>
              <a:rPr lang="pl-PL" dirty="0"/>
              <a:t>: </a:t>
            </a:r>
            <a:r>
              <a:rPr lang="pl-PL" dirty="0" err="1" smtClean="0"/>
              <a:t>Throwable’s</a:t>
            </a:r>
            <a:r>
              <a:rPr lang="pl-PL" dirty="0" smtClean="0"/>
              <a:t> </a:t>
            </a:r>
            <a:r>
              <a:rPr lang="pl-PL" dirty="0" err="1" smtClean="0"/>
              <a:t>constructor</a:t>
            </a:r>
            <a:endParaRPr lang="pl-PL" dirty="0" smtClean="0"/>
          </a:p>
          <a:p>
            <a:pPr marL="457200" lvl="1" indent="0">
              <a:buNone/>
            </a:pPr>
            <a:r>
              <a:rPr lang="pl-PL" dirty="0" smtClean="0"/>
              <a:t>	public </a:t>
            </a:r>
            <a:r>
              <a:rPr lang="pl-PL" dirty="0" err="1"/>
              <a:t>Throwable</a:t>
            </a:r>
            <a:r>
              <a:rPr lang="pl-PL" dirty="0"/>
              <a:t>() </a:t>
            </a:r>
            <a:r>
              <a:rPr lang="pl-PL" dirty="0" smtClean="0"/>
              <a:t>{</a:t>
            </a:r>
          </a:p>
          <a:p>
            <a:pPr marL="457200" lvl="1" indent="0">
              <a:buNone/>
            </a:pPr>
            <a:r>
              <a:rPr lang="pl-PL" dirty="0"/>
              <a:t>	</a:t>
            </a:r>
            <a:r>
              <a:rPr lang="pl-PL" dirty="0" smtClean="0"/>
              <a:t>	</a:t>
            </a:r>
            <a:r>
              <a:rPr lang="pl-PL" dirty="0" err="1" smtClean="0"/>
              <a:t>fillInStackTrace</a:t>
            </a:r>
            <a:r>
              <a:rPr lang="pl-PL" dirty="0" smtClean="0"/>
              <a:t>();</a:t>
            </a:r>
          </a:p>
          <a:p>
            <a:pPr marL="457200" lvl="1" indent="0">
              <a:buNone/>
            </a:pPr>
            <a:r>
              <a:rPr lang="pl-PL" dirty="0"/>
              <a:t>	</a:t>
            </a:r>
            <a:r>
              <a:rPr lang="pl-PL" dirty="0" smtClean="0"/>
              <a:t>}</a:t>
            </a:r>
            <a:endParaRPr lang="pl-PL" dirty="0" smtClean="0"/>
          </a:p>
          <a:p>
            <a:pPr lvl="1"/>
            <a:r>
              <a:rPr lang="pl-PL" dirty="0" err="1" smtClean="0"/>
              <a:t>fillInStackTrace</a:t>
            </a:r>
            <a:r>
              <a:rPr lang="pl-PL" dirty="0" smtClean="0"/>
              <a:t>() </a:t>
            </a:r>
            <a:r>
              <a:rPr lang="pl-PL" dirty="0" smtClean="0"/>
              <a:t>- </a:t>
            </a:r>
            <a:r>
              <a:rPr lang="en-US" dirty="0" smtClean="0"/>
              <a:t>records </a:t>
            </a:r>
            <a:r>
              <a:rPr lang="en-US" dirty="0"/>
              <a:t>within this </a:t>
            </a:r>
            <a:r>
              <a:rPr lang="en-US" dirty="0" err="1"/>
              <a:t>Throwable</a:t>
            </a:r>
            <a:r>
              <a:rPr lang="en-US" dirty="0"/>
              <a:t> object information about the current state of the stack frames for the current </a:t>
            </a:r>
            <a:r>
              <a:rPr lang="en-US" dirty="0" smtClean="0"/>
              <a:t>thread</a:t>
            </a:r>
            <a:endParaRPr lang="pl-PL" dirty="0" smtClean="0"/>
          </a:p>
          <a:p>
            <a:pPr lvl="1"/>
            <a:r>
              <a:rPr lang="pl-PL" dirty="0" err="1"/>
              <a:t>t</a:t>
            </a:r>
            <a:r>
              <a:rPr lang="pl-PL" dirty="0" err="1" smtClean="0"/>
              <a:t>hrowing</a:t>
            </a:r>
            <a:r>
              <a:rPr lang="pl-PL" dirty="0" smtClean="0"/>
              <a:t>: </a:t>
            </a:r>
            <a:r>
              <a:rPr lang="pl-PL" dirty="0" err="1" smtClean="0"/>
              <a:t>stack</a:t>
            </a:r>
            <a:r>
              <a:rPr lang="pl-PL" dirty="0" smtClean="0"/>
              <a:t> </a:t>
            </a:r>
            <a:r>
              <a:rPr lang="pl-PL" dirty="0" err="1" smtClean="0"/>
              <a:t>unwinding</a:t>
            </a:r>
            <a:r>
              <a:rPr lang="pl-PL" dirty="0" smtClean="0"/>
              <a:t> - </a:t>
            </a:r>
            <a:r>
              <a:rPr lang="en-US" dirty="0"/>
              <a:t>process of destroying local objects and calling destructors (synonymous with the end of a function call and the subsequent popping of the stack</a:t>
            </a:r>
            <a:r>
              <a:rPr lang="en-US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2417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throwing</a:t>
            </a:r>
            <a:r>
              <a:rPr lang="pl-PL" dirty="0"/>
              <a:t> </a:t>
            </a:r>
            <a:r>
              <a:rPr lang="pl-PL" dirty="0" err="1"/>
              <a:t>exceptions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 smtClean="0"/>
              <a:t>expensive</a:t>
            </a:r>
            <a:r>
              <a:rPr lang="pl-PL" dirty="0" smtClean="0"/>
              <a:t> - </a:t>
            </a:r>
            <a:r>
              <a:rPr lang="pl-PL" dirty="0" err="1" smtClean="0"/>
              <a:t>summary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cost: creation cost (nondeterministic - depends on the stack size) + stack </a:t>
            </a:r>
            <a:r>
              <a:rPr lang="en-US" dirty="0" smtClean="0"/>
              <a:t>unwinding</a:t>
            </a:r>
            <a:endParaRPr lang="pl-PL" dirty="0" smtClean="0"/>
          </a:p>
          <a:p>
            <a:r>
              <a:rPr lang="en-US" dirty="0" smtClean="0"/>
              <a:t>usually </a:t>
            </a:r>
            <a:r>
              <a:rPr lang="en-US" dirty="0"/>
              <a:t>we don't want to dump all the stack, but just a few top </a:t>
            </a:r>
            <a:r>
              <a:rPr lang="en-US" dirty="0" smtClean="0"/>
              <a:t>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</a:t>
            </a:r>
            <a:r>
              <a:rPr lang="pl-PL" dirty="0" err="1" smtClean="0"/>
              <a:t>reating</a:t>
            </a:r>
            <a:r>
              <a:rPr lang="pl-PL" dirty="0" smtClean="0"/>
              <a:t> </a:t>
            </a:r>
            <a:r>
              <a:rPr lang="pl-PL" dirty="0" err="1" smtClean="0"/>
              <a:t>exception</a:t>
            </a:r>
            <a:r>
              <a:rPr lang="pl-PL" dirty="0" smtClean="0"/>
              <a:t> </a:t>
            </a:r>
            <a:r>
              <a:rPr lang="pl-PL" dirty="0" err="1" smtClean="0"/>
              <a:t>without</a:t>
            </a:r>
            <a:r>
              <a:rPr lang="pl-PL" dirty="0" smtClean="0"/>
              <a:t> </a:t>
            </a:r>
            <a:r>
              <a:rPr lang="pl-PL" dirty="0" err="1" smtClean="0"/>
              <a:t>stacktrace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smtClean="0">
                <a:hlinkClick r:id="rId2"/>
              </a:rPr>
              <a:t>https</a:t>
            </a:r>
            <a:r>
              <a:rPr lang="pl-PL" dirty="0">
                <a:hlinkClick r:id="rId2"/>
              </a:rPr>
              <a:t>://</a:t>
            </a:r>
            <a:r>
              <a:rPr lang="pl-PL" dirty="0" smtClean="0">
                <a:hlinkClick r:id="rId2"/>
              </a:rPr>
              <a:t>github.com/mtumilowicz/java11-exceptions-creating-exceptions-without-stacktrace</a:t>
            </a:r>
            <a:endParaRPr lang="pl-PL" dirty="0" smtClean="0"/>
          </a:p>
          <a:p>
            <a:r>
              <a:rPr lang="pl-PL" dirty="0" err="1"/>
              <a:t>dedicated</a:t>
            </a:r>
            <a:r>
              <a:rPr lang="pl-PL" dirty="0"/>
              <a:t> </a:t>
            </a:r>
            <a:r>
              <a:rPr lang="pl-PL" dirty="0" err="1" smtClean="0"/>
              <a:t>constructor</a:t>
            </a:r>
            <a:endParaRPr lang="pl-PL" dirty="0" smtClean="0"/>
          </a:p>
          <a:p>
            <a:pPr marL="457200" lvl="1" indent="0">
              <a:buNone/>
            </a:pPr>
            <a:r>
              <a:rPr lang="pl-PL" dirty="0" err="1" smtClean="0"/>
              <a:t>protected</a:t>
            </a:r>
            <a:r>
              <a:rPr lang="pl-PL" dirty="0" smtClean="0"/>
              <a:t> </a:t>
            </a:r>
            <a:r>
              <a:rPr lang="pl-PL" dirty="0" err="1" smtClean="0"/>
              <a:t>Exception</a:t>
            </a:r>
            <a:r>
              <a:rPr lang="pl-PL" dirty="0" smtClean="0"/>
              <a:t>(String </a:t>
            </a:r>
            <a:r>
              <a:rPr lang="pl-PL" dirty="0" err="1" smtClean="0"/>
              <a:t>message</a:t>
            </a:r>
            <a:r>
              <a:rPr lang="pl-PL" dirty="0" smtClean="0"/>
              <a:t>, </a:t>
            </a:r>
            <a:r>
              <a:rPr lang="pl-PL" dirty="0" err="1" smtClean="0"/>
              <a:t>Throwable</a:t>
            </a:r>
            <a:r>
              <a:rPr lang="pl-PL" dirty="0" smtClean="0"/>
              <a:t> </a:t>
            </a:r>
            <a:r>
              <a:rPr lang="pl-PL" dirty="0" err="1" smtClean="0"/>
              <a:t>cause</a:t>
            </a:r>
            <a:r>
              <a:rPr lang="pl-PL" dirty="0" smtClean="0"/>
              <a:t>, </a:t>
            </a:r>
          </a:p>
          <a:p>
            <a:pPr marL="400050" lvl="1" indent="0">
              <a:buNone/>
            </a:pPr>
            <a:r>
              <a:rPr lang="pl-PL" dirty="0"/>
              <a:t>	 </a:t>
            </a:r>
            <a:r>
              <a:rPr lang="pl-PL" dirty="0" smtClean="0"/>
              <a:t>   </a:t>
            </a:r>
            <a:r>
              <a:rPr lang="pl-PL" dirty="0" err="1" smtClean="0"/>
              <a:t>boolean</a:t>
            </a:r>
            <a:r>
              <a:rPr lang="pl-PL" dirty="0" smtClean="0"/>
              <a:t> </a:t>
            </a:r>
            <a:r>
              <a:rPr lang="pl-PL" dirty="0" err="1"/>
              <a:t>enableSuppression</a:t>
            </a:r>
            <a:r>
              <a:rPr lang="pl-PL" dirty="0"/>
              <a:t>,</a:t>
            </a:r>
          </a:p>
          <a:p>
            <a:pPr marL="400050" lvl="1" indent="0">
              <a:buNone/>
            </a:pPr>
            <a:r>
              <a:rPr lang="pl-PL" dirty="0"/>
              <a:t>	    </a:t>
            </a:r>
            <a:r>
              <a:rPr lang="pl-PL" dirty="0" err="1"/>
              <a:t>boolean</a:t>
            </a:r>
            <a:r>
              <a:rPr lang="pl-PL" dirty="0"/>
              <a:t> </a:t>
            </a:r>
            <a:r>
              <a:rPr lang="pl-PL" dirty="0" err="1"/>
              <a:t>writableStackTrace</a:t>
            </a:r>
            <a:r>
              <a:rPr lang="pl-PL" dirty="0"/>
              <a:t>) {</a:t>
            </a:r>
          </a:p>
          <a:p>
            <a:pPr marL="400050" lvl="1" indent="0">
              <a:buNone/>
            </a:pPr>
            <a:r>
              <a:rPr lang="pl-PL" dirty="0"/>
              <a:t>     </a:t>
            </a:r>
            <a:r>
              <a:rPr lang="pl-PL" dirty="0" smtClean="0"/>
              <a:t>	super(</a:t>
            </a:r>
            <a:r>
              <a:rPr lang="pl-PL" dirty="0" err="1" smtClean="0"/>
              <a:t>message</a:t>
            </a:r>
            <a:r>
              <a:rPr lang="pl-PL" dirty="0"/>
              <a:t>, </a:t>
            </a:r>
            <a:r>
              <a:rPr lang="pl-PL" dirty="0" err="1"/>
              <a:t>cause</a:t>
            </a:r>
            <a:r>
              <a:rPr lang="pl-PL" dirty="0"/>
              <a:t>, </a:t>
            </a:r>
            <a:r>
              <a:rPr lang="pl-PL" dirty="0" err="1"/>
              <a:t>enableSuppression</a:t>
            </a:r>
            <a:r>
              <a:rPr lang="pl-PL" dirty="0"/>
              <a:t>, </a:t>
            </a:r>
            <a:r>
              <a:rPr lang="pl-PL" dirty="0" err="1"/>
              <a:t>writableStackTrace</a:t>
            </a:r>
            <a:r>
              <a:rPr lang="pl-PL" dirty="0"/>
              <a:t>);</a:t>
            </a:r>
          </a:p>
          <a:p>
            <a:pPr marL="400050" lvl="1" indent="0">
              <a:buNone/>
            </a:pPr>
            <a:r>
              <a:rPr lang="pl-PL" dirty="0"/>
              <a:t> }</a:t>
            </a:r>
          </a:p>
          <a:p>
            <a:pPr marL="400050" lvl="1" indent="0">
              <a:buNone/>
            </a:pP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ExceptionWithoutStackTrace</a:t>
            </a:r>
            <a:r>
              <a:rPr lang="pl-PL" dirty="0"/>
              <a:t> </a:t>
            </a:r>
            <a:r>
              <a:rPr lang="pl-PL" dirty="0" err="1"/>
              <a:t>extends</a:t>
            </a:r>
            <a:r>
              <a:rPr lang="pl-PL" dirty="0"/>
              <a:t> </a:t>
            </a:r>
            <a:r>
              <a:rPr lang="pl-PL" dirty="0" err="1"/>
              <a:t>RuntimeException</a:t>
            </a:r>
            <a:r>
              <a:rPr lang="pl-PL" dirty="0"/>
              <a:t> {</a:t>
            </a:r>
          </a:p>
          <a:p>
            <a:pPr marL="400050" lvl="1" indent="0">
              <a:buNone/>
            </a:pPr>
            <a:r>
              <a:rPr lang="pl-PL" dirty="0"/>
              <a:t>     </a:t>
            </a:r>
            <a:r>
              <a:rPr lang="pl-PL" dirty="0" err="1"/>
              <a:t>ExceptionWithoutStackTrace</a:t>
            </a:r>
            <a:r>
              <a:rPr lang="pl-PL" dirty="0"/>
              <a:t>() {</a:t>
            </a:r>
          </a:p>
          <a:p>
            <a:pPr marL="400050" lvl="1" indent="0">
              <a:buNone/>
            </a:pPr>
            <a:r>
              <a:rPr lang="pl-PL" dirty="0"/>
              <a:t>	</a:t>
            </a:r>
            <a:r>
              <a:rPr lang="pl-PL" dirty="0" smtClean="0"/>
              <a:t>	super(</a:t>
            </a:r>
            <a:r>
              <a:rPr lang="pl-PL" dirty="0" err="1" smtClean="0"/>
              <a:t>null</a:t>
            </a:r>
            <a:r>
              <a:rPr lang="pl-PL" dirty="0"/>
              <a:t>, </a:t>
            </a:r>
            <a:r>
              <a:rPr lang="pl-PL" dirty="0" err="1"/>
              <a:t>null</a:t>
            </a:r>
            <a:r>
              <a:rPr lang="pl-PL" dirty="0"/>
              <a:t>, </a:t>
            </a:r>
            <a:r>
              <a:rPr lang="pl-PL" dirty="0" err="1"/>
              <a:t>false</a:t>
            </a:r>
            <a:r>
              <a:rPr lang="pl-PL" dirty="0"/>
              <a:t>, </a:t>
            </a:r>
            <a:r>
              <a:rPr lang="pl-PL" dirty="0" err="1"/>
              <a:t>false</a:t>
            </a:r>
            <a:r>
              <a:rPr lang="pl-PL" dirty="0"/>
              <a:t>);</a:t>
            </a:r>
          </a:p>
          <a:p>
            <a:pPr marL="400050" lvl="1" indent="0">
              <a:buNone/>
            </a:pPr>
            <a:r>
              <a:rPr lang="pl-PL" dirty="0"/>
              <a:t>     }</a:t>
            </a:r>
          </a:p>
          <a:p>
            <a:pPr marL="400050" lvl="1" indent="0">
              <a:buNone/>
            </a:pPr>
            <a:r>
              <a:rPr lang="pl-PL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92325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Preface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github.com/mtumilowicz/vavr-exceptions-handling-talk</a:t>
            </a:r>
            <a:endParaRPr lang="pl-PL" dirty="0" smtClean="0"/>
          </a:p>
          <a:p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github.com/mtumilowicz/java11-vavr093-workshops</a:t>
            </a:r>
            <a:endParaRPr lang="pl-PL" dirty="0" smtClean="0"/>
          </a:p>
          <a:p>
            <a:pPr lvl="1"/>
            <a:r>
              <a:rPr lang="pl-PL" dirty="0">
                <a:hlinkClick r:id="rId4"/>
              </a:rPr>
              <a:t>https://github.com/mtumilowicz/java11-vavr-093-option-workshop</a:t>
            </a:r>
            <a:endParaRPr lang="pl-PL" dirty="0"/>
          </a:p>
          <a:p>
            <a:pPr lvl="1"/>
            <a:r>
              <a:rPr lang="pl-PL" dirty="0">
                <a:hlinkClick r:id="rId5"/>
              </a:rPr>
              <a:t>https://github.com/mtumilowicz/java11-vavr-093-try-workshop</a:t>
            </a:r>
            <a:endParaRPr lang="pl-PL" dirty="0"/>
          </a:p>
          <a:p>
            <a:pPr lvl="1"/>
            <a:r>
              <a:rPr lang="pl-PL" dirty="0">
                <a:hlinkClick r:id="rId6"/>
              </a:rPr>
              <a:t>https://github.com/mtumilowicz/java11-vavr-093-partial-function-lifting-workshop</a:t>
            </a:r>
            <a:endParaRPr lang="pl-PL" dirty="0"/>
          </a:p>
          <a:p>
            <a:pPr lvl="1"/>
            <a:r>
              <a:rPr lang="pl-PL" dirty="0">
                <a:hlinkClick r:id="rId7"/>
              </a:rPr>
              <a:t>https://github.com/mtumilowicz/java11-vavr093-validation-workshop</a:t>
            </a: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497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Creating</a:t>
            </a:r>
            <a:r>
              <a:rPr lang="pl-PL" dirty="0" smtClean="0"/>
              <a:t> </a:t>
            </a:r>
            <a:r>
              <a:rPr lang="pl-PL" dirty="0" err="1" smtClean="0"/>
              <a:t>exception</a:t>
            </a:r>
            <a:r>
              <a:rPr lang="pl-PL" dirty="0" smtClean="0"/>
              <a:t> </a:t>
            </a:r>
            <a:r>
              <a:rPr lang="pl-PL" dirty="0" err="1" smtClean="0"/>
              <a:t>without</a:t>
            </a:r>
            <a:r>
              <a:rPr lang="pl-PL" dirty="0" smtClean="0"/>
              <a:t> </a:t>
            </a:r>
            <a:r>
              <a:rPr lang="pl-PL" dirty="0" err="1" smtClean="0"/>
              <a:t>stacktrace</a:t>
            </a:r>
            <a:r>
              <a:rPr lang="pl-PL" dirty="0" smtClean="0"/>
              <a:t> pt.2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overridding</a:t>
            </a:r>
            <a:r>
              <a:rPr lang="pl-PL" dirty="0"/>
              <a:t> </a:t>
            </a:r>
            <a:r>
              <a:rPr lang="pl-PL" dirty="0" err="1"/>
              <a:t>fillInStackTrace</a:t>
            </a:r>
            <a:r>
              <a:rPr lang="pl-PL" dirty="0"/>
              <a:t> </a:t>
            </a:r>
            <a:r>
              <a:rPr lang="pl-PL" dirty="0" err="1" smtClean="0"/>
              <a:t>method</a:t>
            </a:r>
            <a:endParaRPr lang="pl-PL" dirty="0" smtClean="0"/>
          </a:p>
          <a:p>
            <a:pPr marL="400050" lvl="1" indent="0">
              <a:buNone/>
            </a:pP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/>
              <a:t>ExceptionWithOverriddenFillInStackTrace</a:t>
            </a:r>
            <a:r>
              <a:rPr lang="pl-PL" dirty="0"/>
              <a:t> </a:t>
            </a:r>
            <a:r>
              <a:rPr lang="pl-PL" dirty="0" err="1"/>
              <a:t>extends</a:t>
            </a:r>
            <a:r>
              <a:rPr lang="pl-PL" dirty="0"/>
              <a:t> </a:t>
            </a:r>
            <a:r>
              <a:rPr lang="pl-PL" dirty="0" err="1"/>
              <a:t>RuntimeException</a:t>
            </a:r>
            <a:r>
              <a:rPr lang="pl-PL" dirty="0"/>
              <a:t> {</a:t>
            </a:r>
          </a:p>
          <a:p>
            <a:pPr marL="800100" lvl="2" indent="0">
              <a:buNone/>
            </a:pPr>
            <a:r>
              <a:rPr lang="pl-PL" dirty="0" smtClean="0"/>
              <a:t>@</a:t>
            </a:r>
            <a:r>
              <a:rPr lang="pl-PL" dirty="0" err="1"/>
              <a:t>Override</a:t>
            </a:r>
            <a:endParaRPr lang="pl-PL" dirty="0"/>
          </a:p>
          <a:p>
            <a:pPr marL="800100" lvl="2" indent="0">
              <a:buNone/>
            </a:pPr>
            <a:r>
              <a:rPr lang="pl-PL" dirty="0" smtClean="0"/>
              <a:t>public </a:t>
            </a:r>
            <a:r>
              <a:rPr lang="pl-PL" dirty="0" err="1"/>
              <a:t>synchronized</a:t>
            </a:r>
            <a:r>
              <a:rPr lang="pl-PL" dirty="0"/>
              <a:t> </a:t>
            </a:r>
            <a:r>
              <a:rPr lang="pl-PL" dirty="0" err="1"/>
              <a:t>Throwable</a:t>
            </a:r>
            <a:r>
              <a:rPr lang="pl-PL" dirty="0"/>
              <a:t> </a:t>
            </a:r>
            <a:r>
              <a:rPr lang="pl-PL" dirty="0" err="1"/>
              <a:t>fillInStackTrace</a:t>
            </a:r>
            <a:r>
              <a:rPr lang="pl-PL" dirty="0"/>
              <a:t>() {</a:t>
            </a:r>
          </a:p>
          <a:p>
            <a:pPr marL="800100" lvl="2" indent="0">
              <a:buNone/>
            </a:pPr>
            <a:r>
              <a:rPr lang="pl-PL" dirty="0"/>
              <a:t>	</a:t>
            </a:r>
            <a:r>
              <a:rPr lang="pl-PL" dirty="0" smtClean="0"/>
              <a:t>	return </a:t>
            </a:r>
            <a:r>
              <a:rPr lang="pl-PL" dirty="0" err="1"/>
              <a:t>this</a:t>
            </a:r>
            <a:r>
              <a:rPr lang="pl-PL" dirty="0"/>
              <a:t>;</a:t>
            </a:r>
          </a:p>
          <a:p>
            <a:pPr marL="800100" lvl="2" indent="0">
              <a:buNone/>
            </a:pPr>
            <a:r>
              <a:rPr lang="pl-PL" dirty="0" smtClean="0"/>
              <a:t>}</a:t>
            </a:r>
            <a:endParaRPr lang="pl-PL" dirty="0"/>
          </a:p>
          <a:p>
            <a:pPr marL="400050" lvl="1" indent="0">
              <a:buNone/>
            </a:pPr>
            <a:r>
              <a:rPr lang="pl-PL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79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Exception</a:t>
            </a:r>
            <a:r>
              <a:rPr lang="pl-PL" dirty="0" smtClean="0"/>
              <a:t> </a:t>
            </a:r>
            <a:r>
              <a:rPr lang="pl-PL" dirty="0" err="1" smtClean="0"/>
              <a:t>cost</a:t>
            </a:r>
            <a:r>
              <a:rPr lang="pl-PL" dirty="0" smtClean="0"/>
              <a:t> - </a:t>
            </a:r>
            <a:r>
              <a:rPr lang="pl-PL" dirty="0" err="1" smtClean="0"/>
              <a:t>summary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github.com/mtumilowicz/java11-exceptions-throwing-exceptions-is-expensive</a:t>
            </a:r>
            <a:endParaRPr lang="pl-PL" dirty="0"/>
          </a:p>
          <a:p>
            <a:r>
              <a:rPr lang="pl-PL" dirty="0" smtClean="0"/>
              <a:t>JMH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very</a:t>
            </a:r>
            <a:r>
              <a:rPr lang="pl-PL" dirty="0" smtClean="0"/>
              <a:t> </a:t>
            </a:r>
            <a:r>
              <a:rPr lang="pl-PL" dirty="0" err="1" smtClean="0"/>
              <a:t>handy</a:t>
            </a:r>
            <a:r>
              <a:rPr lang="pl-PL" dirty="0" smtClean="0"/>
              <a:t> for micro-</a:t>
            </a:r>
            <a:r>
              <a:rPr lang="pl-PL" dirty="0" err="1" smtClean="0"/>
              <a:t>benchmarking</a:t>
            </a:r>
            <a:endParaRPr lang="pl-PL" dirty="0" smtClean="0"/>
          </a:p>
          <a:p>
            <a:pPr lvl="1"/>
            <a:r>
              <a:rPr lang="pl-PL" dirty="0" err="1" smtClean="0"/>
              <a:t>Warms</a:t>
            </a:r>
            <a:r>
              <a:rPr lang="pl-PL" dirty="0" smtClean="0"/>
              <a:t> </a:t>
            </a:r>
            <a:r>
              <a:rPr lang="pl-PL" dirty="0" err="1" smtClean="0"/>
              <a:t>up</a:t>
            </a:r>
            <a:r>
              <a:rPr lang="pl-PL" dirty="0" smtClean="0"/>
              <a:t> JVM</a:t>
            </a:r>
          </a:p>
          <a:p>
            <a:pPr lvl="1"/>
            <a:r>
              <a:rPr lang="pl-PL" dirty="0" err="1" smtClean="0"/>
              <a:t>Average</a:t>
            </a:r>
            <a:r>
              <a:rPr lang="pl-PL" dirty="0" smtClean="0"/>
              <a:t>, standard </a:t>
            </a:r>
            <a:r>
              <a:rPr lang="pl-PL" dirty="0" err="1" smtClean="0"/>
              <a:t>deviation</a:t>
            </a:r>
            <a:endParaRPr lang="pl-PL" dirty="0" smtClean="0"/>
          </a:p>
          <a:p>
            <a:pPr lvl="1"/>
            <a:r>
              <a:rPr lang="pl-PL" dirty="0" err="1" smtClean="0"/>
              <a:t>Number</a:t>
            </a:r>
            <a:r>
              <a:rPr lang="pl-PL" dirty="0" smtClean="0"/>
              <a:t> of </a:t>
            </a:r>
            <a:r>
              <a:rPr lang="pl-PL" dirty="0" err="1" smtClean="0"/>
              <a:t>iterations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05006"/>
              </p:ext>
            </p:extLst>
          </p:nvPr>
        </p:nvGraphicFramePr>
        <p:xfrm>
          <a:off x="1146003" y="4467419"/>
          <a:ext cx="8127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6910"/>
                <a:gridCol w="2073498"/>
                <a:gridCol w="2087591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Benchmark</a:t>
                      </a:r>
                    </a:p>
                    <a:p>
                      <a:endParaRPr lang="pl-PL" dirty="0" smtClean="0"/>
                    </a:p>
                    <a:p>
                      <a:r>
                        <a:rPr lang="pl-PL" dirty="0" err="1" smtClean="0"/>
                        <a:t>Jmh.exceptionWithStackTrace</a:t>
                      </a:r>
                      <a:endParaRPr lang="pl-PL" dirty="0" smtClean="0"/>
                    </a:p>
                    <a:p>
                      <a:r>
                        <a:rPr lang="pl-PL" dirty="0" err="1" smtClean="0"/>
                        <a:t>Jmh.exceptionWithoutStackTrace</a:t>
                      </a:r>
                      <a:endParaRPr lang="pl-PL" dirty="0" smtClean="0"/>
                    </a:p>
                    <a:p>
                      <a:r>
                        <a:rPr lang="pl-PL" dirty="0" err="1" smtClean="0"/>
                        <a:t>Jmh.runtimeException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Score</a:t>
                      </a:r>
                      <a:endParaRPr lang="pl-PL" dirty="0" smtClean="0"/>
                    </a:p>
                    <a:p>
                      <a:endParaRPr lang="pl-PL" dirty="0" smtClean="0"/>
                    </a:p>
                    <a:p>
                      <a:r>
                        <a:rPr lang="pl-PL" dirty="0" smtClean="0"/>
                        <a:t>657794,785</a:t>
                      </a:r>
                    </a:p>
                    <a:p>
                      <a:r>
                        <a:rPr lang="pl-PL" dirty="0" smtClean="0"/>
                        <a:t>68883171,304</a:t>
                      </a:r>
                    </a:p>
                    <a:p>
                      <a:r>
                        <a:rPr lang="pl-PL" dirty="0" smtClean="0"/>
                        <a:t>600517,626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Units</a:t>
                      </a:r>
                      <a:endParaRPr lang="pl-PL" dirty="0" smtClean="0"/>
                    </a:p>
                    <a:p>
                      <a:endParaRPr lang="pl-PL" dirty="0" smtClean="0"/>
                    </a:p>
                    <a:p>
                      <a:r>
                        <a:rPr lang="pl-PL" dirty="0" err="1" smtClean="0"/>
                        <a:t>ops</a:t>
                      </a:r>
                      <a:r>
                        <a:rPr lang="pl-PL" dirty="0" smtClean="0"/>
                        <a:t>/s</a:t>
                      </a:r>
                    </a:p>
                    <a:p>
                      <a:r>
                        <a:rPr lang="pl-PL" dirty="0" err="1" smtClean="0"/>
                        <a:t>ops</a:t>
                      </a:r>
                      <a:r>
                        <a:rPr lang="pl-PL" dirty="0" smtClean="0"/>
                        <a:t>/s</a:t>
                      </a:r>
                    </a:p>
                    <a:p>
                      <a:r>
                        <a:rPr lang="pl-PL" dirty="0" err="1" smtClean="0"/>
                        <a:t>ops</a:t>
                      </a:r>
                      <a:r>
                        <a:rPr lang="pl-PL" dirty="0" smtClean="0"/>
                        <a:t>/s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21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Exceptions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overused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pl-PL" dirty="0" smtClean="0"/>
              <a:t>y</a:t>
            </a:r>
            <a:r>
              <a:rPr lang="en-US" dirty="0" smtClean="0"/>
              <a:t> </a:t>
            </a:r>
            <a:r>
              <a:rPr lang="en-US" dirty="0"/>
              <a:t>should model only exceptional </a:t>
            </a:r>
            <a:r>
              <a:rPr lang="en-US" dirty="0" err="1" smtClean="0"/>
              <a:t>behaviours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60059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Exceptions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overused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pl-PL" dirty="0" smtClean="0"/>
              <a:t>y</a:t>
            </a:r>
            <a:r>
              <a:rPr lang="en-US" dirty="0" smtClean="0"/>
              <a:t> </a:t>
            </a:r>
            <a:r>
              <a:rPr lang="en-US" dirty="0"/>
              <a:t>should model only exceptional </a:t>
            </a:r>
            <a:r>
              <a:rPr lang="en-US" dirty="0" err="1" smtClean="0"/>
              <a:t>behaviours</a:t>
            </a:r>
            <a:endParaRPr lang="pl-PL" dirty="0" smtClean="0"/>
          </a:p>
          <a:p>
            <a:r>
              <a:rPr lang="pl-PL" dirty="0" err="1"/>
              <a:t>queue</a:t>
            </a:r>
            <a:endParaRPr lang="pl-PL" dirty="0"/>
          </a:p>
          <a:p>
            <a:pPr lvl="1"/>
            <a:r>
              <a:rPr lang="pl-PL" dirty="0"/>
              <a:t>(</a:t>
            </a:r>
            <a:r>
              <a:rPr lang="pl-PL" dirty="0" err="1"/>
              <a:t>queue</a:t>
            </a:r>
            <a:r>
              <a:rPr lang="pl-PL" dirty="0"/>
              <a:t>) </a:t>
            </a:r>
            <a:r>
              <a:rPr lang="pl-PL" dirty="0" err="1"/>
              <a:t>boolean</a:t>
            </a:r>
            <a:r>
              <a:rPr lang="pl-PL" dirty="0"/>
              <a:t> </a:t>
            </a:r>
            <a:r>
              <a:rPr lang="pl-PL" dirty="0" err="1"/>
              <a:t>add</a:t>
            </a:r>
            <a:r>
              <a:rPr lang="pl-PL" dirty="0"/>
              <a:t>(E e) - </a:t>
            </a:r>
            <a:r>
              <a:rPr lang="pl-PL" dirty="0" err="1"/>
              <a:t>IllegalStateException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the element </a:t>
            </a:r>
            <a:r>
              <a:rPr lang="pl-PL" dirty="0" err="1"/>
              <a:t>cannot</a:t>
            </a:r>
            <a:r>
              <a:rPr lang="pl-PL" dirty="0"/>
              <a:t> be </a:t>
            </a:r>
            <a:r>
              <a:rPr lang="pl-PL" dirty="0" err="1"/>
              <a:t>added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 </a:t>
            </a:r>
            <a:r>
              <a:rPr lang="pl-PL" dirty="0" err="1"/>
              <a:t>due</a:t>
            </a:r>
            <a:r>
              <a:rPr lang="pl-PL" dirty="0"/>
              <a:t> to </a:t>
            </a:r>
            <a:r>
              <a:rPr lang="pl-PL" dirty="0" err="1"/>
              <a:t>capacity</a:t>
            </a:r>
            <a:r>
              <a:rPr lang="pl-PL" dirty="0"/>
              <a:t> </a:t>
            </a:r>
            <a:r>
              <a:rPr lang="pl-PL" dirty="0" err="1"/>
              <a:t>restrictions</a:t>
            </a:r>
            <a:endParaRPr lang="pl-PL" dirty="0"/>
          </a:p>
          <a:p>
            <a:pPr lvl="1"/>
            <a:r>
              <a:rPr lang="pl-PL" dirty="0"/>
              <a:t>(</a:t>
            </a:r>
            <a:r>
              <a:rPr lang="pl-PL" dirty="0" err="1"/>
              <a:t>blocking</a:t>
            </a:r>
            <a:r>
              <a:rPr lang="pl-PL" dirty="0"/>
              <a:t> </a:t>
            </a:r>
            <a:r>
              <a:rPr lang="pl-PL" dirty="0" err="1"/>
              <a:t>queue</a:t>
            </a:r>
            <a:r>
              <a:rPr lang="pl-PL" dirty="0"/>
              <a:t>) </a:t>
            </a:r>
            <a:r>
              <a:rPr lang="pl-PL" dirty="0" err="1"/>
              <a:t>boolean</a:t>
            </a:r>
            <a:r>
              <a:rPr lang="pl-PL" dirty="0"/>
              <a:t> </a:t>
            </a:r>
            <a:r>
              <a:rPr lang="pl-PL" dirty="0" err="1"/>
              <a:t>offer</a:t>
            </a:r>
            <a:r>
              <a:rPr lang="pl-PL" dirty="0"/>
              <a:t>(E e) - </a:t>
            </a:r>
            <a:r>
              <a:rPr lang="en-US" dirty="0" smtClean="0"/>
              <a:t>this </a:t>
            </a:r>
            <a:r>
              <a:rPr lang="en-US" dirty="0"/>
              <a:t>method is generally preferable to add, which can fail to insert an element only by throwing an exception (because in bounded queues it is not an exceptional </a:t>
            </a:r>
            <a:r>
              <a:rPr lang="en-US" dirty="0" err="1" smtClean="0"/>
              <a:t>behaviour</a:t>
            </a:r>
            <a:r>
              <a:rPr lang="en-US" dirty="0" smtClean="0"/>
              <a:t>)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028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Exceptions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overused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</a:t>
            </a:r>
            <a:r>
              <a:rPr lang="pl-PL" dirty="0" smtClean="0"/>
              <a:t>y</a:t>
            </a:r>
            <a:r>
              <a:rPr lang="en-US" dirty="0" smtClean="0"/>
              <a:t> </a:t>
            </a:r>
            <a:r>
              <a:rPr lang="en-US" dirty="0"/>
              <a:t>should model only exceptional </a:t>
            </a:r>
            <a:r>
              <a:rPr lang="en-US" dirty="0" err="1" smtClean="0"/>
              <a:t>behaviours</a:t>
            </a:r>
            <a:endParaRPr lang="pl-PL" dirty="0" smtClean="0"/>
          </a:p>
          <a:p>
            <a:r>
              <a:rPr lang="pl-PL" dirty="0" err="1"/>
              <a:t>queue</a:t>
            </a:r>
            <a:endParaRPr lang="pl-PL" dirty="0"/>
          </a:p>
          <a:p>
            <a:pPr lvl="1"/>
            <a:r>
              <a:rPr lang="pl-PL" dirty="0"/>
              <a:t>(</a:t>
            </a:r>
            <a:r>
              <a:rPr lang="pl-PL" dirty="0" err="1"/>
              <a:t>queue</a:t>
            </a:r>
            <a:r>
              <a:rPr lang="pl-PL" dirty="0"/>
              <a:t>) </a:t>
            </a:r>
            <a:r>
              <a:rPr lang="pl-PL" dirty="0" err="1"/>
              <a:t>boolean</a:t>
            </a:r>
            <a:r>
              <a:rPr lang="pl-PL" dirty="0"/>
              <a:t> </a:t>
            </a:r>
            <a:r>
              <a:rPr lang="pl-PL" dirty="0" err="1"/>
              <a:t>add</a:t>
            </a:r>
            <a:r>
              <a:rPr lang="pl-PL" dirty="0"/>
              <a:t>(E e) - </a:t>
            </a:r>
            <a:r>
              <a:rPr lang="pl-PL" dirty="0" err="1"/>
              <a:t>IllegalStateException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the element </a:t>
            </a:r>
            <a:r>
              <a:rPr lang="pl-PL" dirty="0" err="1"/>
              <a:t>cannot</a:t>
            </a:r>
            <a:r>
              <a:rPr lang="pl-PL" dirty="0"/>
              <a:t> be </a:t>
            </a:r>
            <a:r>
              <a:rPr lang="pl-PL" dirty="0" err="1"/>
              <a:t>added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 </a:t>
            </a:r>
            <a:r>
              <a:rPr lang="pl-PL" dirty="0" err="1"/>
              <a:t>due</a:t>
            </a:r>
            <a:r>
              <a:rPr lang="pl-PL" dirty="0"/>
              <a:t> to </a:t>
            </a:r>
            <a:r>
              <a:rPr lang="pl-PL" dirty="0" err="1"/>
              <a:t>capacity</a:t>
            </a:r>
            <a:r>
              <a:rPr lang="pl-PL" dirty="0"/>
              <a:t> </a:t>
            </a:r>
            <a:r>
              <a:rPr lang="pl-PL" dirty="0" err="1"/>
              <a:t>restrictions</a:t>
            </a:r>
            <a:endParaRPr lang="pl-PL" dirty="0"/>
          </a:p>
          <a:p>
            <a:pPr lvl="1"/>
            <a:r>
              <a:rPr lang="pl-PL" dirty="0"/>
              <a:t>(</a:t>
            </a:r>
            <a:r>
              <a:rPr lang="pl-PL" dirty="0" err="1"/>
              <a:t>blocking</a:t>
            </a:r>
            <a:r>
              <a:rPr lang="pl-PL" dirty="0"/>
              <a:t> </a:t>
            </a:r>
            <a:r>
              <a:rPr lang="pl-PL" dirty="0" err="1"/>
              <a:t>queue</a:t>
            </a:r>
            <a:r>
              <a:rPr lang="pl-PL" dirty="0"/>
              <a:t>) </a:t>
            </a:r>
            <a:r>
              <a:rPr lang="pl-PL" dirty="0" err="1"/>
              <a:t>boolean</a:t>
            </a:r>
            <a:r>
              <a:rPr lang="pl-PL" dirty="0"/>
              <a:t> </a:t>
            </a:r>
            <a:r>
              <a:rPr lang="pl-PL" dirty="0" err="1"/>
              <a:t>offer</a:t>
            </a:r>
            <a:r>
              <a:rPr lang="pl-PL" dirty="0"/>
              <a:t>(E e) -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/>
              <a:t>true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the element was </a:t>
            </a:r>
            <a:r>
              <a:rPr lang="pl-PL" dirty="0" err="1"/>
              <a:t>added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queue</a:t>
            </a:r>
            <a:r>
              <a:rPr lang="pl-PL" dirty="0"/>
              <a:t>, </a:t>
            </a:r>
            <a:r>
              <a:rPr lang="pl-PL" dirty="0" err="1"/>
              <a:t>else</a:t>
            </a:r>
            <a:r>
              <a:rPr lang="pl-PL" dirty="0"/>
              <a:t> </a:t>
            </a:r>
            <a:r>
              <a:rPr lang="pl-PL" dirty="0" err="1" smtClean="0"/>
              <a:t>false</a:t>
            </a:r>
            <a:r>
              <a:rPr lang="pl-PL" dirty="0" smtClean="0"/>
              <a:t>; </a:t>
            </a:r>
            <a:r>
              <a:rPr lang="en-US" dirty="0" smtClean="0"/>
              <a:t>this </a:t>
            </a:r>
            <a:r>
              <a:rPr lang="en-US" dirty="0"/>
              <a:t>method is generally preferable to add, which can fail to insert an element only by throwing an exception (because in bounded queues it is not an exceptional </a:t>
            </a:r>
            <a:r>
              <a:rPr lang="en-US" dirty="0" err="1" smtClean="0"/>
              <a:t>behaviour</a:t>
            </a:r>
            <a:r>
              <a:rPr lang="en-US" dirty="0" smtClean="0"/>
              <a:t>)</a:t>
            </a:r>
            <a:endParaRPr lang="pl-PL" dirty="0" smtClean="0"/>
          </a:p>
          <a:p>
            <a:r>
              <a:rPr lang="en-US" dirty="0" smtClean="0"/>
              <a:t>JPA </a:t>
            </a:r>
            <a:r>
              <a:rPr lang="en-US" dirty="0"/>
              <a:t>specification - entity cannot be found in the database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T&gt; T </a:t>
            </a:r>
            <a:r>
              <a:rPr lang="en-US" dirty="0" err="1"/>
              <a:t>getReference</a:t>
            </a:r>
            <a:r>
              <a:rPr lang="en-US" dirty="0"/>
              <a:t>(Class&lt;T&gt; </a:t>
            </a:r>
            <a:r>
              <a:rPr lang="en-US" dirty="0" err="1"/>
              <a:t>entityClass</a:t>
            </a:r>
            <a:r>
              <a:rPr lang="en-US" dirty="0"/>
              <a:t>, Object </a:t>
            </a:r>
            <a:r>
              <a:rPr lang="en-US" dirty="0" err="1"/>
              <a:t>primaryKey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throws </a:t>
            </a:r>
            <a:r>
              <a:rPr lang="en-US" dirty="0" err="1" smtClean="0"/>
              <a:t>EntityNotFoundException</a:t>
            </a:r>
            <a:endParaRPr lang="en-US" dirty="0"/>
          </a:p>
          <a:p>
            <a:pPr lvl="1"/>
            <a:r>
              <a:rPr lang="en-US" dirty="0" smtClean="0"/>
              <a:t>&lt;</a:t>
            </a:r>
            <a:r>
              <a:rPr lang="en-US" dirty="0"/>
              <a:t>T&gt; T find(Class&lt;T&gt; </a:t>
            </a:r>
            <a:r>
              <a:rPr lang="en-US" dirty="0" err="1"/>
              <a:t>entityClass</a:t>
            </a:r>
            <a:r>
              <a:rPr lang="en-US" dirty="0"/>
              <a:t>, Object </a:t>
            </a:r>
            <a:r>
              <a:rPr lang="en-US" dirty="0" err="1"/>
              <a:t>primaryKey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returns null, </a:t>
            </a:r>
            <a:r>
              <a:rPr lang="en-US" dirty="0"/>
              <a:t>so we are involved in further null-checks or </a:t>
            </a:r>
            <a:r>
              <a:rPr lang="en-US" dirty="0" err="1" smtClean="0"/>
              <a:t>NullPointerException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010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as a way of modelling exists / not exists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bigger, more flexible API than </a:t>
            </a:r>
            <a:r>
              <a:rPr lang="en-US" dirty="0" smtClean="0"/>
              <a:t>Optional</a:t>
            </a:r>
            <a:endParaRPr lang="pl-PL" dirty="0" smtClean="0"/>
          </a:p>
          <a:p>
            <a:pPr lvl="1"/>
            <a:r>
              <a:rPr lang="en-US" dirty="0"/>
              <a:t>extends </a:t>
            </a:r>
            <a:r>
              <a:rPr lang="en-US" dirty="0" err="1"/>
              <a:t>Iterable</a:t>
            </a:r>
            <a:r>
              <a:rPr lang="en-US" dirty="0"/>
              <a:t>&lt;T&gt; - Option is isomorphic to singleton list (either has element or not, so it could be treated as collection</a:t>
            </a:r>
            <a:r>
              <a:rPr lang="en-US" dirty="0" smtClean="0"/>
              <a:t>)</a:t>
            </a:r>
            <a:endParaRPr lang="pl-PL" dirty="0" smtClean="0"/>
          </a:p>
          <a:p>
            <a:pPr lvl="1"/>
            <a:r>
              <a:rPr lang="pl-PL" dirty="0" smtClean="0"/>
              <a:t>one-</a:t>
            </a:r>
            <a:r>
              <a:rPr lang="pl-PL" dirty="0" err="1" smtClean="0"/>
              <a:t>liner</a:t>
            </a:r>
            <a:r>
              <a:rPr lang="pl-PL" dirty="0"/>
              <a:t> </a:t>
            </a:r>
            <a:r>
              <a:rPr lang="pl-PL" dirty="0" err="1" smtClean="0"/>
              <a:t>conversion</a:t>
            </a:r>
            <a:r>
              <a:rPr lang="pl-PL" dirty="0" smtClean="0"/>
              <a:t> </a:t>
            </a:r>
            <a:r>
              <a:rPr lang="pl-PL" dirty="0"/>
              <a:t>List&lt;Option&lt;T&gt;&gt; -&gt; Option&lt;List&lt;T</a:t>
            </a:r>
            <a:r>
              <a:rPr lang="pl-PL" dirty="0" smtClean="0"/>
              <a:t>&gt;&gt;</a:t>
            </a:r>
          </a:p>
          <a:p>
            <a:pPr lvl="2"/>
            <a:r>
              <a:rPr lang="en-US" dirty="0"/>
              <a:t>Option&lt;</a:t>
            </a:r>
            <a:r>
              <a:rPr lang="en-US" dirty="0" err="1"/>
              <a:t>Seq</a:t>
            </a:r>
            <a:r>
              <a:rPr lang="en-US" dirty="0"/>
              <a:t>&lt;String&gt;&gt; sequence = </a:t>
            </a:r>
            <a:r>
              <a:rPr lang="en-US" dirty="0" err="1"/>
              <a:t>Option.sequence</a:t>
            </a:r>
            <a:r>
              <a:rPr lang="en-US" dirty="0"/>
              <a:t>(</a:t>
            </a:r>
            <a:r>
              <a:rPr lang="en-US" dirty="0" err="1"/>
              <a:t>List.of</a:t>
            </a:r>
            <a:r>
              <a:rPr lang="en-US" dirty="0"/>
              <a:t>(</a:t>
            </a:r>
            <a:r>
              <a:rPr lang="en-US" dirty="0" err="1"/>
              <a:t>Option.of</a:t>
            </a:r>
            <a:r>
              <a:rPr lang="en-US" dirty="0"/>
              <a:t>("a"), </a:t>
            </a:r>
            <a:r>
              <a:rPr lang="en-US" dirty="0" err="1"/>
              <a:t>Option.of</a:t>
            </a:r>
            <a:r>
              <a:rPr lang="en-US" dirty="0"/>
              <a:t>("b</a:t>
            </a:r>
            <a:r>
              <a:rPr lang="en-US" dirty="0" smtClean="0"/>
              <a:t>")))</a:t>
            </a:r>
            <a:endParaRPr lang="pl-PL" dirty="0" smtClean="0"/>
          </a:p>
          <a:p>
            <a:pPr lvl="1"/>
            <a:r>
              <a:rPr lang="pl-PL" dirty="0" err="1"/>
              <a:t>orElse</a:t>
            </a:r>
            <a:r>
              <a:rPr lang="pl-PL" dirty="0"/>
              <a:t> </a:t>
            </a:r>
            <a:r>
              <a:rPr lang="pl-PL" dirty="0" err="1"/>
              <a:t>supplier</a:t>
            </a:r>
            <a:r>
              <a:rPr lang="pl-PL" dirty="0"/>
              <a:t> of </a:t>
            </a:r>
            <a:r>
              <a:rPr lang="pl-PL" dirty="0" smtClean="0"/>
              <a:t>Option</a:t>
            </a:r>
          </a:p>
          <a:p>
            <a:pPr lvl="2"/>
            <a:r>
              <a:rPr lang="pl-PL" dirty="0" err="1"/>
              <a:t>CacheRepository.findById</a:t>
            </a:r>
            <a:r>
              <a:rPr lang="pl-PL" dirty="0"/>
              <a:t>(1).</a:t>
            </a:r>
            <a:r>
              <a:rPr lang="pl-PL" dirty="0" err="1"/>
              <a:t>orElse</a:t>
            </a:r>
            <a:r>
              <a:rPr lang="pl-PL" dirty="0"/>
              <a:t>(() -&gt; </a:t>
            </a:r>
            <a:r>
              <a:rPr lang="pl-PL" dirty="0" err="1"/>
              <a:t>DatabaseRepository.findById</a:t>
            </a:r>
            <a:r>
              <a:rPr lang="pl-PL" dirty="0"/>
              <a:t>(1</a:t>
            </a:r>
            <a:r>
              <a:rPr lang="pl-PL" dirty="0" smtClean="0"/>
              <a:t>))</a:t>
            </a:r>
          </a:p>
          <a:p>
            <a:pPr lvl="1"/>
            <a:r>
              <a:rPr lang="pl-PL" dirty="0" err="1" smtClean="0"/>
              <a:t>Serializable</a:t>
            </a:r>
            <a:endParaRPr lang="pl-PL" dirty="0" smtClean="0"/>
          </a:p>
          <a:p>
            <a:r>
              <a:rPr lang="pl-PL" b="1" dirty="0" err="1"/>
              <a:t>workshops</a:t>
            </a:r>
            <a:r>
              <a:rPr lang="pl-PL" dirty="0"/>
              <a:t>: </a:t>
            </a:r>
            <a:r>
              <a:rPr lang="pl-PL" dirty="0">
                <a:hlinkClick r:id="rId2"/>
              </a:rPr>
              <a:t>https://github.com/mtumilowicz/java11-vavr093-option-workshop</a:t>
            </a: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782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Try</a:t>
            </a:r>
            <a:r>
              <a:rPr lang="pl-PL" dirty="0" smtClean="0"/>
              <a:t> as a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flexible</a:t>
            </a:r>
            <a:r>
              <a:rPr lang="pl-PL" dirty="0" smtClean="0"/>
              <a:t> API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everything could be modelled as exists / not </a:t>
            </a:r>
            <a:r>
              <a:rPr lang="en-US" dirty="0" smtClean="0"/>
              <a:t>exists</a:t>
            </a:r>
            <a:endParaRPr lang="pl-PL" dirty="0" smtClean="0"/>
          </a:p>
          <a:p>
            <a:r>
              <a:rPr lang="en-US" dirty="0"/>
              <a:t>Try is a monadic container type which represents a computation that may either result in an exception (</a:t>
            </a:r>
            <a:r>
              <a:rPr lang="en-US" dirty="0" err="1"/>
              <a:t>Throwable</a:t>
            </a:r>
            <a:r>
              <a:rPr lang="en-US" dirty="0"/>
              <a:t>), or return a successfully computed value. Instances of Try, are either an instance of Success or </a:t>
            </a:r>
            <a:r>
              <a:rPr lang="en-US" dirty="0" smtClean="0"/>
              <a:t>Failure</a:t>
            </a:r>
            <a:endParaRPr lang="pl-PL" dirty="0" smtClean="0"/>
          </a:p>
          <a:p>
            <a:r>
              <a:rPr lang="en-US" dirty="0"/>
              <a:t>you can think about Try as a pair (Failure, Success) ~ (</a:t>
            </a:r>
            <a:r>
              <a:rPr lang="en-US" dirty="0" err="1"/>
              <a:t>Throwable</a:t>
            </a:r>
            <a:r>
              <a:rPr lang="en-US" dirty="0"/>
              <a:t>, Object) that has either left or right </a:t>
            </a:r>
            <a:r>
              <a:rPr lang="en-US" dirty="0" smtClean="0"/>
              <a:t>value</a:t>
            </a:r>
            <a:endParaRPr lang="pl-PL" dirty="0" smtClean="0"/>
          </a:p>
          <a:p>
            <a:r>
              <a:rPr lang="en-US" dirty="0"/>
              <a:t>you can think about Try as an object representation of </a:t>
            </a:r>
            <a:r>
              <a:rPr lang="en-US" dirty="0" smtClean="0"/>
              <a:t>try-catch-finally</a:t>
            </a:r>
            <a:endParaRPr lang="pl-PL" dirty="0" smtClean="0"/>
          </a:p>
          <a:p>
            <a:r>
              <a:rPr lang="pl-PL" b="1" dirty="0" err="1"/>
              <a:t>workshops</a:t>
            </a:r>
            <a:r>
              <a:rPr lang="pl-PL" dirty="0"/>
              <a:t>: </a:t>
            </a:r>
            <a:r>
              <a:rPr lang="pl-PL" dirty="0">
                <a:hlinkClick r:id="rId2"/>
              </a:rPr>
              <a:t>https://github.com/mtumilowicz/java11-vavr093-try-workshop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098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parsing</a:t>
            </a:r>
            <a:r>
              <a:rPr lang="pl-PL" dirty="0"/>
              <a:t> </a:t>
            </a:r>
            <a:r>
              <a:rPr lang="pl-PL" dirty="0" err="1" smtClean="0"/>
              <a:t>integer</a:t>
            </a:r>
            <a:r>
              <a:rPr lang="pl-PL" dirty="0" smtClean="0"/>
              <a:t> with </a:t>
            </a:r>
            <a:r>
              <a:rPr lang="pl-PL" dirty="0" err="1" smtClean="0"/>
              <a:t>Try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 smtClean="0"/>
              <a:t>success</a:t>
            </a:r>
            <a:endParaRPr lang="pl-PL" dirty="0"/>
          </a:p>
          <a:p>
            <a:pPr lvl="1"/>
            <a:r>
              <a:rPr lang="pl-PL" dirty="0" err="1"/>
              <a:t>Try</a:t>
            </a:r>
            <a:r>
              <a:rPr lang="pl-PL" dirty="0"/>
              <a:t>&lt;</a:t>
            </a:r>
            <a:r>
              <a:rPr lang="pl-PL" dirty="0" err="1"/>
              <a:t>Integer</a:t>
            </a:r>
            <a:r>
              <a:rPr lang="pl-PL" dirty="0"/>
              <a:t>&gt; </a:t>
            </a:r>
            <a:r>
              <a:rPr lang="pl-PL" dirty="0" err="1"/>
              <a:t>parseInteger</a:t>
            </a:r>
            <a:r>
              <a:rPr lang="pl-PL" dirty="0"/>
              <a:t> = </a:t>
            </a:r>
            <a:r>
              <a:rPr lang="pl-PL" dirty="0" err="1"/>
              <a:t>Try.of</a:t>
            </a:r>
            <a:r>
              <a:rPr lang="pl-PL" dirty="0"/>
              <a:t>(() -&gt; </a:t>
            </a:r>
            <a:r>
              <a:rPr lang="pl-PL" dirty="0" err="1"/>
              <a:t>Integer.valueOf</a:t>
            </a:r>
            <a:r>
              <a:rPr lang="pl-PL" dirty="0"/>
              <a:t>("1"));</a:t>
            </a:r>
          </a:p>
          <a:p>
            <a:endParaRPr lang="pl-PL" dirty="0"/>
          </a:p>
          <a:p>
            <a:pPr lvl="1"/>
            <a:r>
              <a:rPr lang="pl-PL" dirty="0" err="1"/>
              <a:t>assertTrue</a:t>
            </a:r>
            <a:r>
              <a:rPr lang="pl-PL" dirty="0"/>
              <a:t>(</a:t>
            </a:r>
            <a:r>
              <a:rPr lang="pl-PL" dirty="0" err="1"/>
              <a:t>parseInteger.isSuccess</a:t>
            </a:r>
            <a:r>
              <a:rPr lang="pl-PL" dirty="0"/>
              <a:t>());</a:t>
            </a:r>
          </a:p>
          <a:p>
            <a:pPr lvl="1"/>
            <a:r>
              <a:rPr lang="pl-PL" dirty="0" err="1"/>
              <a:t>assertThat</a:t>
            </a:r>
            <a:r>
              <a:rPr lang="pl-PL" dirty="0"/>
              <a:t>(</a:t>
            </a:r>
            <a:r>
              <a:rPr lang="pl-PL" dirty="0" err="1"/>
              <a:t>parseInteger.get</a:t>
            </a:r>
            <a:r>
              <a:rPr lang="pl-PL" dirty="0"/>
              <a:t>(), </a:t>
            </a:r>
            <a:r>
              <a:rPr lang="pl-PL" dirty="0" err="1"/>
              <a:t>is</a:t>
            </a:r>
            <a:r>
              <a:rPr lang="pl-PL" dirty="0"/>
              <a:t>(1));</a:t>
            </a:r>
          </a:p>
          <a:p>
            <a:r>
              <a:rPr lang="pl-PL" dirty="0" err="1"/>
              <a:t>failure</a:t>
            </a:r>
            <a:endParaRPr lang="pl-PL" dirty="0"/>
          </a:p>
          <a:p>
            <a:pPr lvl="1"/>
            <a:r>
              <a:rPr lang="pl-PL" dirty="0" err="1" smtClean="0"/>
              <a:t>Try</a:t>
            </a:r>
            <a:r>
              <a:rPr lang="pl-PL" dirty="0" smtClean="0"/>
              <a:t>&lt;</a:t>
            </a:r>
            <a:r>
              <a:rPr lang="pl-PL" dirty="0" err="1" smtClean="0"/>
              <a:t>Integer</a:t>
            </a:r>
            <a:r>
              <a:rPr lang="pl-PL" dirty="0"/>
              <a:t>&gt; </a:t>
            </a:r>
            <a:r>
              <a:rPr lang="pl-PL" dirty="0" err="1"/>
              <a:t>parseInteger</a:t>
            </a:r>
            <a:r>
              <a:rPr lang="pl-PL" dirty="0"/>
              <a:t> = </a:t>
            </a:r>
            <a:r>
              <a:rPr lang="pl-PL" dirty="0" err="1"/>
              <a:t>Try.of</a:t>
            </a:r>
            <a:r>
              <a:rPr lang="pl-PL" dirty="0"/>
              <a:t>(() -&gt; </a:t>
            </a:r>
            <a:r>
              <a:rPr lang="pl-PL" dirty="0" err="1"/>
              <a:t>Integer.valueOf</a:t>
            </a:r>
            <a:r>
              <a:rPr lang="pl-PL" dirty="0"/>
              <a:t>("a"));</a:t>
            </a:r>
          </a:p>
          <a:p>
            <a:endParaRPr lang="pl-PL" dirty="0"/>
          </a:p>
          <a:p>
            <a:pPr lvl="1"/>
            <a:r>
              <a:rPr lang="pl-PL" dirty="0" err="1"/>
              <a:t>assertTrue</a:t>
            </a:r>
            <a:r>
              <a:rPr lang="pl-PL" dirty="0"/>
              <a:t>(</a:t>
            </a:r>
            <a:r>
              <a:rPr lang="pl-PL" dirty="0" err="1"/>
              <a:t>parseInteger.isFailure</a:t>
            </a:r>
            <a:r>
              <a:rPr lang="pl-PL" dirty="0"/>
              <a:t>());</a:t>
            </a:r>
          </a:p>
          <a:p>
            <a:pPr lvl="1"/>
            <a:r>
              <a:rPr lang="pl-PL" dirty="0" err="1"/>
              <a:t>assertTrue</a:t>
            </a:r>
            <a:r>
              <a:rPr lang="pl-PL" dirty="0"/>
              <a:t>(</a:t>
            </a:r>
            <a:r>
              <a:rPr lang="pl-PL" dirty="0" err="1"/>
              <a:t>parseInteger.getCause</a:t>
            </a:r>
            <a:r>
              <a:rPr lang="pl-PL" dirty="0"/>
              <a:t>() </a:t>
            </a:r>
            <a:r>
              <a:rPr lang="pl-PL" dirty="0" err="1"/>
              <a:t>instanceof</a:t>
            </a:r>
            <a:r>
              <a:rPr lang="pl-PL" dirty="0"/>
              <a:t> </a:t>
            </a:r>
            <a:r>
              <a:rPr lang="pl-PL" dirty="0" err="1"/>
              <a:t>NumberFormatException</a:t>
            </a:r>
            <a:r>
              <a:rPr lang="pl-PL" dirty="0"/>
              <a:t>);</a:t>
            </a:r>
          </a:p>
          <a:p>
            <a:pPr lvl="1"/>
            <a:r>
              <a:rPr lang="pl-PL" dirty="0" err="1"/>
              <a:t>assertThat</a:t>
            </a:r>
            <a:r>
              <a:rPr lang="pl-PL" dirty="0"/>
              <a:t>(</a:t>
            </a:r>
            <a:r>
              <a:rPr lang="pl-PL" dirty="0" err="1"/>
              <a:t>parseInteger.getCause</a:t>
            </a:r>
            <a:r>
              <a:rPr lang="pl-PL" dirty="0"/>
              <a:t>().</a:t>
            </a:r>
            <a:r>
              <a:rPr lang="pl-PL" dirty="0" err="1"/>
              <a:t>getMessage</a:t>
            </a:r>
            <a:r>
              <a:rPr lang="pl-PL" dirty="0"/>
              <a:t>(), </a:t>
            </a:r>
            <a:r>
              <a:rPr lang="pl-PL" dirty="0" err="1"/>
              <a:t>is</a:t>
            </a:r>
            <a:r>
              <a:rPr lang="pl-PL" dirty="0"/>
              <a:t>("For </a:t>
            </a:r>
            <a:r>
              <a:rPr lang="pl-PL" dirty="0" err="1"/>
              <a:t>input</a:t>
            </a:r>
            <a:r>
              <a:rPr lang="pl-PL" dirty="0"/>
              <a:t> string: \"a\""));</a:t>
            </a:r>
          </a:p>
        </p:txBody>
      </p:sp>
    </p:spTree>
    <p:extLst>
      <p:ext uri="{BB962C8B-B14F-4D97-AF65-F5344CB8AC3E}">
        <p14:creationId xmlns:p14="http://schemas.microsoft.com/office/powerpoint/2010/main" val="1118326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try</a:t>
            </a:r>
            <a:r>
              <a:rPr lang="pl-PL" dirty="0" smtClean="0"/>
              <a:t>-with-</a:t>
            </a:r>
            <a:r>
              <a:rPr lang="pl-PL" dirty="0" err="1" smtClean="0"/>
              <a:t>resources</a:t>
            </a:r>
            <a:r>
              <a:rPr lang="pl-PL" dirty="0" smtClean="0"/>
              <a:t> with </a:t>
            </a:r>
            <a:r>
              <a:rPr lang="pl-PL" dirty="0" err="1" smtClean="0"/>
              <a:t>Try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java</a:t>
            </a:r>
            <a:endParaRPr lang="pl-PL" dirty="0" smtClean="0"/>
          </a:p>
          <a:p>
            <a:pPr marL="457200" lvl="1" indent="0">
              <a:buNone/>
            </a:pPr>
            <a:r>
              <a:rPr lang="pl-PL" dirty="0" smtClean="0"/>
              <a:t>String </a:t>
            </a:r>
            <a:r>
              <a:rPr lang="pl-PL" dirty="0" err="1"/>
              <a:t>fileLines</a:t>
            </a:r>
            <a:r>
              <a:rPr lang="pl-PL" dirty="0"/>
              <a:t>;</a:t>
            </a:r>
          </a:p>
          <a:p>
            <a:pPr marL="457200" lvl="1" indent="0">
              <a:buNone/>
            </a:pPr>
            <a:r>
              <a:rPr lang="pl-PL" dirty="0" err="1"/>
              <a:t>try</a:t>
            </a:r>
            <a:r>
              <a:rPr lang="pl-PL" dirty="0"/>
              <a:t> (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stream</a:t>
            </a:r>
            <a:r>
              <a:rPr lang="pl-PL" dirty="0"/>
              <a:t> = </a:t>
            </a:r>
            <a:r>
              <a:rPr lang="pl-PL" dirty="0" err="1"/>
              <a:t>Files.lines</a:t>
            </a:r>
            <a:r>
              <a:rPr lang="pl-PL" dirty="0"/>
              <a:t>(</a:t>
            </a:r>
            <a:r>
              <a:rPr lang="pl-PL" dirty="0" err="1"/>
              <a:t>Paths.get</a:t>
            </a:r>
            <a:r>
              <a:rPr lang="pl-PL" dirty="0"/>
              <a:t>(</a:t>
            </a:r>
            <a:r>
              <a:rPr lang="pl-PL" dirty="0" err="1"/>
              <a:t>fileName</a:t>
            </a:r>
            <a:r>
              <a:rPr lang="pl-PL" dirty="0"/>
              <a:t>))) {</a:t>
            </a:r>
          </a:p>
          <a:p>
            <a:pPr marL="457200" lvl="1" indent="0">
              <a:buNone/>
            </a:pPr>
            <a:r>
              <a:rPr lang="pl-PL" dirty="0" smtClean="0"/>
              <a:t>	</a:t>
            </a:r>
            <a:r>
              <a:rPr lang="pl-PL" dirty="0" err="1" smtClean="0"/>
              <a:t>fileLines</a:t>
            </a:r>
            <a:r>
              <a:rPr lang="pl-PL" dirty="0" smtClean="0"/>
              <a:t> </a:t>
            </a:r>
            <a:r>
              <a:rPr lang="pl-PL" dirty="0"/>
              <a:t>= </a:t>
            </a:r>
            <a:r>
              <a:rPr lang="pl-PL" dirty="0" err="1"/>
              <a:t>stream.collect</a:t>
            </a:r>
            <a:r>
              <a:rPr lang="pl-PL" dirty="0"/>
              <a:t>(</a:t>
            </a:r>
            <a:r>
              <a:rPr lang="pl-PL" dirty="0" err="1"/>
              <a:t>joining</a:t>
            </a:r>
            <a:r>
              <a:rPr lang="pl-PL" dirty="0"/>
              <a:t>(","));</a:t>
            </a:r>
          </a:p>
          <a:p>
            <a:pPr marL="457200" lvl="1" indent="0">
              <a:buNone/>
            </a:pPr>
            <a:r>
              <a:rPr lang="pl-PL" dirty="0" smtClean="0"/>
              <a:t>}</a:t>
            </a:r>
          </a:p>
          <a:p>
            <a:pPr indent="-285750"/>
            <a:r>
              <a:rPr lang="pl-PL" dirty="0" err="1" smtClean="0"/>
              <a:t>vavr</a:t>
            </a:r>
            <a:endParaRPr lang="pl-PL" dirty="0" smtClean="0"/>
          </a:p>
          <a:p>
            <a:pPr marL="457200" lvl="1" indent="0">
              <a:buNone/>
            </a:pPr>
            <a:r>
              <a:rPr lang="en-US" dirty="0" smtClean="0"/>
              <a:t>Try&lt;String</a:t>
            </a:r>
            <a:r>
              <a:rPr lang="en-US" dirty="0"/>
              <a:t>&gt; </a:t>
            </a:r>
            <a:r>
              <a:rPr lang="en-US" dirty="0" err="1"/>
              <a:t>fileLines</a:t>
            </a:r>
            <a:r>
              <a:rPr lang="en-US" dirty="0"/>
              <a:t> = </a:t>
            </a:r>
            <a:r>
              <a:rPr lang="en-US" dirty="0" err="1"/>
              <a:t>Try.withResources</a:t>
            </a:r>
            <a:r>
              <a:rPr lang="en-US" dirty="0"/>
              <a:t>(() -&gt; </a:t>
            </a:r>
            <a:r>
              <a:rPr lang="en-US" dirty="0" err="1"/>
              <a:t>Files.lines</a:t>
            </a:r>
            <a:r>
              <a:rPr lang="en-US" dirty="0"/>
              <a:t>(</a:t>
            </a:r>
            <a:r>
              <a:rPr lang="en-US" dirty="0" err="1"/>
              <a:t>Paths.get</a:t>
            </a:r>
            <a:r>
              <a:rPr lang="en-US" dirty="0"/>
              <a:t>(</a:t>
            </a:r>
            <a:r>
              <a:rPr lang="en-US" dirty="0" err="1"/>
              <a:t>fileName</a:t>
            </a:r>
            <a:r>
              <a:rPr lang="en-US" dirty="0" smtClean="0"/>
              <a:t>)))</a:t>
            </a:r>
            <a:endParaRPr lang="pl-PL" dirty="0" smtClean="0"/>
          </a:p>
          <a:p>
            <a:pPr marL="457200" lvl="1" indent="0">
              <a:buNone/>
            </a:pPr>
            <a:r>
              <a:rPr lang="en-US" dirty="0" smtClean="0"/>
              <a:t>.</a:t>
            </a:r>
            <a:r>
              <a:rPr lang="en-US" dirty="0"/>
              <a:t>of(stream -&gt; </a:t>
            </a:r>
            <a:r>
              <a:rPr lang="en-US" dirty="0" err="1"/>
              <a:t>stream.collect</a:t>
            </a:r>
            <a:r>
              <a:rPr lang="en-US" dirty="0"/>
              <a:t>(joining</a:t>
            </a:r>
            <a:r>
              <a:rPr lang="en-US" dirty="0" smtClean="0"/>
              <a:t>(",")));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217673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Try</a:t>
            </a:r>
            <a:r>
              <a:rPr lang="pl-PL" dirty="0" smtClean="0"/>
              <a:t> </a:t>
            </a:r>
            <a:r>
              <a:rPr lang="pl-PL" dirty="0" err="1" smtClean="0"/>
              <a:t>without</a:t>
            </a:r>
            <a:r>
              <a:rPr lang="pl-PL" dirty="0" smtClean="0"/>
              <a:t> </a:t>
            </a:r>
            <a:r>
              <a:rPr lang="pl-PL" dirty="0" err="1" smtClean="0"/>
              <a:t>exceptions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is just a very handy wrapper - we still have to create exceptions and deal with its cost - maybe there is a structure that (Object, Object) with convention that on the left side we have failure and on the right - success? That structure is called Either.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9490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Warm-up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498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Function</a:t>
            </a:r>
            <a:r>
              <a:rPr lang="pl-PL" dirty="0"/>
              <a:t> lifting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function from X to Y is a function f: X′ → Y, for some X′ c X. For x e X\X′ function is </a:t>
            </a:r>
            <a:r>
              <a:rPr lang="en-US" dirty="0" smtClean="0"/>
              <a:t>undefined</a:t>
            </a:r>
            <a:endParaRPr lang="pl-PL" dirty="0" smtClean="0"/>
          </a:p>
          <a:p>
            <a:pPr lvl="1"/>
            <a:r>
              <a:rPr lang="pl-PL" dirty="0" err="1" smtClean="0"/>
              <a:t>Example</a:t>
            </a:r>
            <a:r>
              <a:rPr lang="pl-PL" dirty="0" smtClean="0"/>
              <a:t>: R x R \ {0} -&gt; R: (a, b) -&gt; a / b</a:t>
            </a:r>
          </a:p>
          <a:p>
            <a:r>
              <a:rPr lang="en-US" dirty="0"/>
              <a:t>in programming - if partial function is called with a disallowed input value, it will typically throw an exception</a:t>
            </a:r>
          </a:p>
          <a:p>
            <a:r>
              <a:rPr lang="pl-PL" dirty="0" smtClean="0"/>
              <a:t>i</a:t>
            </a:r>
            <a:r>
              <a:rPr lang="en-US" dirty="0" smtClean="0"/>
              <a:t>n </a:t>
            </a:r>
            <a:r>
              <a:rPr lang="en-US" dirty="0"/>
              <a:t>programming - we lift function f to f′: X -&gt; Option&lt;Y&gt; in such a manner</a:t>
            </a:r>
            <a:r>
              <a:rPr lang="en-US" dirty="0" smtClean="0"/>
              <a:t>:</a:t>
            </a:r>
            <a:endParaRPr lang="pl-PL" dirty="0" smtClean="0"/>
          </a:p>
          <a:p>
            <a:pPr lvl="1"/>
            <a:r>
              <a:rPr lang="en-US" dirty="0"/>
              <a:t>f′(x).get() = f(x) on X</a:t>
            </a:r>
            <a:r>
              <a:rPr lang="en-US" dirty="0" smtClean="0"/>
              <a:t>′</a:t>
            </a:r>
            <a:endParaRPr lang="pl-PL" dirty="0" smtClean="0"/>
          </a:p>
          <a:p>
            <a:pPr lvl="1"/>
            <a:r>
              <a:rPr lang="da-DK" dirty="0"/>
              <a:t>f′(x) = Option.none() for x e X\X</a:t>
            </a:r>
            <a:r>
              <a:rPr lang="da-DK" dirty="0" smtClean="0"/>
              <a:t>′</a:t>
            </a:r>
            <a:endParaRPr lang="pl-PL" dirty="0" smtClean="0"/>
          </a:p>
          <a:p>
            <a:r>
              <a:rPr lang="pl-PL" b="1" dirty="0" err="1"/>
              <a:t>workshops</a:t>
            </a:r>
            <a:r>
              <a:rPr lang="pl-PL" dirty="0"/>
              <a:t>: </a:t>
            </a:r>
            <a:r>
              <a:rPr lang="pl-PL" dirty="0">
                <a:hlinkClick r:id="rId2"/>
              </a:rPr>
              <a:t>https://github.com/mtumilowicz/java11-vavr093-partial-function-lifting-workshop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4704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Function</a:t>
            </a:r>
            <a:r>
              <a:rPr lang="pl-PL" dirty="0" smtClean="0"/>
              <a:t> lifting with Option / </a:t>
            </a:r>
            <a:r>
              <a:rPr lang="pl-PL" dirty="0" err="1" smtClean="0"/>
              <a:t>Try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lifting </a:t>
            </a:r>
            <a:r>
              <a:rPr lang="pl-PL" dirty="0" err="1"/>
              <a:t>function</a:t>
            </a:r>
            <a:r>
              <a:rPr lang="pl-PL" dirty="0"/>
              <a:t> with </a:t>
            </a:r>
            <a:r>
              <a:rPr lang="pl-PL" dirty="0" smtClean="0"/>
              <a:t>Option</a:t>
            </a:r>
            <a:endParaRPr lang="pl-PL" dirty="0"/>
          </a:p>
          <a:p>
            <a:pPr marL="0" indent="0">
              <a:buNone/>
            </a:pPr>
            <a:r>
              <a:rPr lang="pl-PL" dirty="0" smtClean="0"/>
              <a:t>	Function2&lt;</a:t>
            </a:r>
            <a:r>
              <a:rPr lang="pl-PL" dirty="0" err="1" smtClean="0"/>
              <a:t>Integer</a:t>
            </a:r>
            <a:r>
              <a:rPr lang="pl-PL" dirty="0"/>
              <a:t>, </a:t>
            </a:r>
            <a:r>
              <a:rPr lang="pl-PL" dirty="0" err="1"/>
              <a:t>Integer</a:t>
            </a:r>
            <a:r>
              <a:rPr lang="pl-PL" dirty="0"/>
              <a:t>, </a:t>
            </a:r>
            <a:r>
              <a:rPr lang="pl-PL" dirty="0" err="1"/>
              <a:t>Integer</a:t>
            </a:r>
            <a:r>
              <a:rPr lang="pl-PL" dirty="0"/>
              <a:t>&gt; </a:t>
            </a:r>
            <a:r>
              <a:rPr lang="pl-PL" dirty="0" err="1"/>
              <a:t>divide</a:t>
            </a:r>
            <a:r>
              <a:rPr lang="pl-PL" dirty="0"/>
              <a:t> = (a, b) -&gt; a / </a:t>
            </a:r>
            <a:r>
              <a:rPr lang="pl-PL" dirty="0" smtClean="0"/>
              <a:t>b;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Function2&lt;</a:t>
            </a:r>
            <a:r>
              <a:rPr lang="pl-PL" dirty="0" err="1" smtClean="0"/>
              <a:t>Integer</a:t>
            </a:r>
            <a:r>
              <a:rPr lang="pl-PL" dirty="0"/>
              <a:t>, </a:t>
            </a:r>
            <a:r>
              <a:rPr lang="pl-PL" dirty="0" err="1"/>
              <a:t>Integer</a:t>
            </a:r>
            <a:r>
              <a:rPr lang="pl-PL" dirty="0"/>
              <a:t>, Option&lt;</a:t>
            </a:r>
            <a:r>
              <a:rPr lang="pl-PL" dirty="0" err="1"/>
              <a:t>Integer</a:t>
            </a:r>
            <a:r>
              <a:rPr lang="pl-PL" dirty="0"/>
              <a:t>&gt;&gt; </a:t>
            </a:r>
            <a:r>
              <a:rPr lang="pl-PL" dirty="0" err="1"/>
              <a:t>lifted</a:t>
            </a:r>
            <a:r>
              <a:rPr lang="pl-PL" dirty="0"/>
              <a:t> = Function2.lift(</a:t>
            </a:r>
            <a:r>
              <a:rPr lang="pl-PL" dirty="0" err="1"/>
              <a:t>divide</a:t>
            </a:r>
            <a:r>
              <a:rPr lang="pl-PL" dirty="0"/>
              <a:t>);</a:t>
            </a:r>
          </a:p>
          <a:p>
            <a:r>
              <a:rPr lang="pl-PL" dirty="0"/>
              <a:t>lifting </a:t>
            </a:r>
            <a:r>
              <a:rPr lang="pl-PL" dirty="0" err="1"/>
              <a:t>function</a:t>
            </a:r>
            <a:r>
              <a:rPr lang="pl-PL" dirty="0"/>
              <a:t> with </a:t>
            </a:r>
            <a:r>
              <a:rPr lang="pl-PL" dirty="0" err="1" smtClean="0"/>
              <a:t>Try</a:t>
            </a:r>
            <a:endParaRPr lang="pl-PL" dirty="0"/>
          </a:p>
          <a:p>
            <a:pPr marL="0" indent="0">
              <a:buNone/>
            </a:pPr>
            <a:r>
              <a:rPr lang="pl-PL" dirty="0" smtClean="0"/>
              <a:t>	Function2&lt;</a:t>
            </a:r>
            <a:r>
              <a:rPr lang="pl-PL" dirty="0" err="1" smtClean="0"/>
              <a:t>Integer</a:t>
            </a:r>
            <a:r>
              <a:rPr lang="pl-PL" dirty="0"/>
              <a:t>, </a:t>
            </a:r>
            <a:r>
              <a:rPr lang="pl-PL" dirty="0" err="1"/>
              <a:t>Integer</a:t>
            </a:r>
            <a:r>
              <a:rPr lang="pl-PL" dirty="0"/>
              <a:t>, </a:t>
            </a:r>
            <a:r>
              <a:rPr lang="pl-PL" dirty="0" err="1"/>
              <a:t>Integer</a:t>
            </a:r>
            <a:r>
              <a:rPr lang="pl-PL" dirty="0"/>
              <a:t>&gt; </a:t>
            </a:r>
            <a:r>
              <a:rPr lang="pl-PL" dirty="0" err="1"/>
              <a:t>divide</a:t>
            </a:r>
            <a:r>
              <a:rPr lang="pl-PL" dirty="0"/>
              <a:t> = (a, b) -&gt; a / b</a:t>
            </a:r>
            <a:r>
              <a:rPr lang="pl-PL" dirty="0" smtClean="0"/>
              <a:t>;</a:t>
            </a:r>
            <a:endParaRPr lang="pl-PL" dirty="0"/>
          </a:p>
          <a:p>
            <a:pPr marL="0" indent="0">
              <a:buNone/>
            </a:pPr>
            <a:r>
              <a:rPr lang="pl-PL" dirty="0" smtClean="0"/>
              <a:t>	Function2&lt;</a:t>
            </a:r>
            <a:r>
              <a:rPr lang="pl-PL" dirty="0" err="1" smtClean="0"/>
              <a:t>Integer</a:t>
            </a:r>
            <a:r>
              <a:rPr lang="pl-PL" dirty="0"/>
              <a:t>, </a:t>
            </a:r>
            <a:r>
              <a:rPr lang="pl-PL" dirty="0" err="1"/>
              <a:t>Integer</a:t>
            </a:r>
            <a:r>
              <a:rPr lang="pl-PL" dirty="0"/>
              <a:t>, </a:t>
            </a:r>
            <a:r>
              <a:rPr lang="pl-PL" dirty="0" err="1"/>
              <a:t>Try</a:t>
            </a:r>
            <a:r>
              <a:rPr lang="pl-PL" dirty="0"/>
              <a:t>&lt;</a:t>
            </a:r>
            <a:r>
              <a:rPr lang="pl-PL" dirty="0" err="1"/>
              <a:t>Integer</a:t>
            </a:r>
            <a:r>
              <a:rPr lang="pl-PL" dirty="0"/>
              <a:t>&gt;&gt; </a:t>
            </a:r>
            <a:r>
              <a:rPr lang="pl-PL" dirty="0" err="1"/>
              <a:t>lifted</a:t>
            </a:r>
            <a:r>
              <a:rPr lang="pl-PL" dirty="0"/>
              <a:t> = Function2.liftTry(</a:t>
            </a:r>
            <a:r>
              <a:rPr lang="pl-PL" dirty="0" err="1"/>
              <a:t>divide</a:t>
            </a:r>
            <a:r>
              <a:rPr lang="pl-PL" dirty="0" smtClean="0"/>
              <a:t>);</a:t>
            </a:r>
          </a:p>
          <a:p>
            <a:r>
              <a:rPr lang="pl-PL" dirty="0" smtClean="0"/>
              <a:t>Lifting with </a:t>
            </a:r>
            <a:r>
              <a:rPr lang="pl-PL" dirty="0" err="1" smtClean="0"/>
              <a:t>Try</a:t>
            </a:r>
            <a:r>
              <a:rPr lang="pl-PL" dirty="0" smtClean="0"/>
              <a:t> </a:t>
            </a:r>
            <a:r>
              <a:rPr lang="pl-PL" dirty="0" err="1" smtClean="0"/>
              <a:t>carries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information</a:t>
            </a:r>
            <a:r>
              <a:rPr lang="pl-PL" dirty="0" smtClean="0"/>
              <a:t> (</a:t>
            </a:r>
            <a:r>
              <a:rPr lang="pl-PL" dirty="0" err="1" smtClean="0"/>
              <a:t>exception</a:t>
            </a:r>
            <a:r>
              <a:rPr lang="pl-PL" dirty="0" smtClean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> and </a:t>
            </a:r>
            <a:r>
              <a:rPr lang="pl-PL" dirty="0" err="1" smtClean="0"/>
              <a:t>message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6508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Validation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Mentioned earlier API: Option, Try, Either, function lifting - are not applicable to objects </a:t>
            </a:r>
            <a:r>
              <a:rPr lang="en-US" dirty="0" smtClean="0"/>
              <a:t>validation</a:t>
            </a:r>
            <a:endParaRPr lang="pl-PL" dirty="0" smtClean="0"/>
          </a:p>
          <a:p>
            <a:pPr lvl="1"/>
            <a:r>
              <a:rPr lang="en-US" dirty="0"/>
              <a:t>no easy way to aggregate </a:t>
            </a:r>
            <a:r>
              <a:rPr lang="en-US" dirty="0" smtClean="0"/>
              <a:t>errors</a:t>
            </a:r>
            <a:endParaRPr lang="pl-PL" dirty="0" smtClean="0"/>
          </a:p>
          <a:p>
            <a:pPr lvl="1"/>
            <a:r>
              <a:rPr lang="en-US" dirty="0"/>
              <a:t>computations are broken after first </a:t>
            </a:r>
            <a:r>
              <a:rPr lang="en-US" dirty="0" smtClean="0"/>
              <a:t>failure</a:t>
            </a:r>
            <a:endParaRPr lang="pl-PL" dirty="0" smtClean="0"/>
          </a:p>
          <a:p>
            <a:pPr lvl="1"/>
            <a:r>
              <a:rPr lang="en-US" dirty="0"/>
              <a:t>we need a structure that is so-called </a:t>
            </a:r>
            <a:r>
              <a:rPr lang="en-US" dirty="0" smtClean="0"/>
              <a:t>applicative</a:t>
            </a:r>
            <a:endParaRPr lang="pl-PL" dirty="0" smtClean="0"/>
          </a:p>
          <a:p>
            <a:pPr lvl="1"/>
            <a:r>
              <a:rPr lang="en-US" dirty="0" err="1"/>
              <a:t>vavr</a:t>
            </a:r>
            <a:r>
              <a:rPr lang="en-US" dirty="0"/>
              <a:t> Validation control is an applicative </a:t>
            </a:r>
            <a:r>
              <a:rPr lang="en-US" dirty="0" err="1"/>
              <a:t>functor</a:t>
            </a:r>
            <a:r>
              <a:rPr lang="en-US" dirty="0"/>
              <a:t> and facilitates accumulating </a:t>
            </a:r>
            <a:r>
              <a:rPr lang="en-US" dirty="0" smtClean="0"/>
              <a:t>errors</a:t>
            </a:r>
            <a:endParaRPr lang="pl-PL" dirty="0" smtClean="0"/>
          </a:p>
          <a:p>
            <a:r>
              <a:rPr lang="pl-PL" b="1" dirty="0" err="1"/>
              <a:t>workshops</a:t>
            </a:r>
            <a:r>
              <a:rPr lang="pl-PL" dirty="0"/>
              <a:t>: </a:t>
            </a: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github.com/mtumilowicz/java11-vavr093-validation-workshop</a:t>
            </a:r>
            <a:r>
              <a:rPr lang="pl-PL" dirty="0" smtClean="0"/>
              <a:t> – </a:t>
            </a:r>
            <a:r>
              <a:rPr lang="pl-PL" dirty="0" err="1" smtClean="0"/>
              <a:t>discuss</a:t>
            </a:r>
            <a:r>
              <a:rPr lang="pl-PL" dirty="0" smtClean="0"/>
              <a:t> </a:t>
            </a:r>
            <a:r>
              <a:rPr lang="pl-PL" dirty="0" err="1" smtClean="0"/>
              <a:t>how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look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48296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Vavr</a:t>
            </a:r>
            <a:r>
              <a:rPr lang="pl-PL" dirty="0" smtClean="0"/>
              <a:t> </a:t>
            </a:r>
            <a:r>
              <a:rPr lang="pl-PL" dirty="0" err="1" smtClean="0"/>
              <a:t>Validation</a:t>
            </a:r>
            <a:r>
              <a:rPr lang="pl-PL" dirty="0" smtClean="0"/>
              <a:t> </a:t>
            </a:r>
            <a:r>
              <a:rPr lang="pl-PL" dirty="0" err="1" smtClean="0"/>
              <a:t>case</a:t>
            </a:r>
            <a:r>
              <a:rPr lang="pl-PL" dirty="0" smtClean="0"/>
              <a:t> </a:t>
            </a:r>
            <a:r>
              <a:rPr lang="pl-PL" dirty="0" err="1" smtClean="0"/>
              <a:t>studies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validate incoming request</a:t>
            </a:r>
            <a:r>
              <a:rPr lang="en-US" dirty="0" smtClean="0"/>
              <a:t>:</a:t>
            </a:r>
            <a:endParaRPr lang="pl-PL" dirty="0" smtClean="0"/>
          </a:p>
          <a:p>
            <a:pPr marL="457200" lvl="1" indent="0">
              <a:buNone/>
            </a:pPr>
            <a:r>
              <a:rPr lang="en-US" dirty="0"/>
              <a:t> @Builder</a:t>
            </a:r>
          </a:p>
          <a:p>
            <a:pPr marL="457200" lvl="1" indent="0">
              <a:buNone/>
            </a:pPr>
            <a:r>
              <a:rPr lang="pl-PL" dirty="0" smtClean="0"/>
              <a:t> </a:t>
            </a:r>
            <a:r>
              <a:rPr lang="en-US" dirty="0" smtClean="0"/>
              <a:t>@</a:t>
            </a:r>
            <a:r>
              <a:rPr lang="en-US" dirty="0"/>
              <a:t>Value</a:t>
            </a:r>
          </a:p>
          <a:p>
            <a:pPr marL="457200" lvl="1" indent="0">
              <a:buNone/>
            </a:pPr>
            <a:r>
              <a:rPr lang="en-US" dirty="0" smtClean="0"/>
              <a:t>class </a:t>
            </a:r>
            <a:r>
              <a:rPr lang="en-US" dirty="0" err="1"/>
              <a:t>PersonRequest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pl-PL" dirty="0" smtClean="0"/>
              <a:t>	</a:t>
            </a:r>
            <a:r>
              <a:rPr lang="en-US" dirty="0" smtClean="0"/>
              <a:t>String </a:t>
            </a:r>
            <a:r>
              <a:rPr lang="en-US" dirty="0"/>
              <a:t>name;</a:t>
            </a:r>
          </a:p>
          <a:p>
            <a:pPr marL="457200" lvl="1" indent="0">
              <a:buNone/>
            </a:pPr>
            <a:r>
              <a:rPr lang="pl-PL" dirty="0" smtClean="0"/>
              <a:t>	</a:t>
            </a:r>
            <a:r>
              <a:rPr lang="en-US" dirty="0" err="1" smtClean="0"/>
              <a:t>AddressRequest</a:t>
            </a:r>
            <a:r>
              <a:rPr lang="en-US" dirty="0" smtClean="0"/>
              <a:t> </a:t>
            </a:r>
            <a:r>
              <a:rPr lang="en-US" dirty="0"/>
              <a:t>address;</a:t>
            </a:r>
          </a:p>
          <a:p>
            <a:pPr marL="457200" lvl="1" indent="0">
              <a:buNone/>
            </a:pPr>
            <a:r>
              <a:rPr lang="pl-PL" dirty="0" smtClean="0"/>
              <a:t>	</a:t>
            </a:r>
            <a:r>
              <a:rPr lang="en-US" dirty="0" smtClean="0"/>
              <a:t>List&lt;String</a:t>
            </a:r>
            <a:r>
              <a:rPr lang="en-US" dirty="0"/>
              <a:t>&gt; emails;</a:t>
            </a:r>
          </a:p>
          <a:p>
            <a:pPr marL="457200" lvl="1" indent="0">
              <a:buNone/>
            </a:pPr>
            <a:r>
              <a:rPr lang="pl-PL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age;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793841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Vavr</a:t>
            </a:r>
            <a:r>
              <a:rPr lang="pl-PL" dirty="0"/>
              <a:t> </a:t>
            </a:r>
            <a:r>
              <a:rPr lang="pl-PL" dirty="0" err="1"/>
              <a:t>Validation</a:t>
            </a:r>
            <a:r>
              <a:rPr lang="pl-PL" dirty="0"/>
              <a:t> </a:t>
            </a:r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 smtClean="0"/>
              <a:t>studies</a:t>
            </a:r>
            <a:r>
              <a:rPr lang="pl-PL" dirty="0" smtClean="0"/>
              <a:t> pt.2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valid, we want to return</a:t>
            </a:r>
            <a:r>
              <a:rPr lang="en-US" dirty="0" smtClean="0"/>
              <a:t>:</a:t>
            </a:r>
            <a:endParaRPr lang="pl-PL" dirty="0" smtClean="0"/>
          </a:p>
          <a:p>
            <a:pPr marL="457200" lvl="1" indent="0">
              <a:buNone/>
            </a:pPr>
            <a:r>
              <a:rPr lang="en-US" dirty="0"/>
              <a:t>@Builder</a:t>
            </a:r>
          </a:p>
          <a:p>
            <a:pPr marL="457200" lvl="1" indent="0">
              <a:buNone/>
            </a:pPr>
            <a:r>
              <a:rPr lang="en-US" dirty="0"/>
              <a:t>@Value</a:t>
            </a:r>
          </a:p>
          <a:p>
            <a:pPr marL="457200" lvl="1" indent="0">
              <a:buNone/>
            </a:pPr>
            <a:r>
              <a:rPr lang="en-US" dirty="0"/>
              <a:t>public class </a:t>
            </a:r>
            <a:r>
              <a:rPr lang="en-US" dirty="0" err="1"/>
              <a:t>ValidPersonRequest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    Word name;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ValidAddressRequest</a:t>
            </a:r>
            <a:r>
              <a:rPr lang="en-US" dirty="0"/>
              <a:t> address;</a:t>
            </a:r>
          </a:p>
          <a:p>
            <a:pPr marL="457200" lvl="1" indent="0">
              <a:buNone/>
            </a:pPr>
            <a:r>
              <a:rPr lang="en-US" dirty="0"/>
              <a:t>    Emails </a:t>
            </a:r>
            <a:r>
              <a:rPr lang="en-US" dirty="0" err="1"/>
              <a:t>emails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Age </a:t>
            </a:r>
            <a:r>
              <a:rPr lang="en-US" dirty="0" err="1"/>
              <a:t>age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pl-PL" dirty="0" smtClean="0"/>
          </a:p>
          <a:p>
            <a:pPr indent="-285750"/>
            <a:r>
              <a:rPr lang="en-US" dirty="0"/>
              <a:t>if not valid, we want to return aggregated errors: for example </a:t>
            </a:r>
            <a:r>
              <a:rPr lang="en-US" dirty="0" err="1"/>
              <a:t>Seq</a:t>
            </a:r>
            <a:r>
              <a:rPr lang="en-US" dirty="0"/>
              <a:t>&lt;String&gt;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797737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Vavr</a:t>
            </a:r>
            <a:r>
              <a:rPr lang="pl-PL" dirty="0"/>
              <a:t> </a:t>
            </a:r>
            <a:r>
              <a:rPr lang="pl-PL" dirty="0" err="1"/>
              <a:t>Validation</a:t>
            </a:r>
            <a:r>
              <a:rPr lang="pl-PL" dirty="0"/>
              <a:t> </a:t>
            </a:r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studies</a:t>
            </a:r>
            <a:r>
              <a:rPr lang="pl-PL" dirty="0"/>
              <a:t> </a:t>
            </a:r>
            <a:r>
              <a:rPr lang="pl-PL" dirty="0" smtClean="0"/>
              <a:t>pt.3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527577"/>
            <a:ext cx="8596668" cy="48732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dirty="0"/>
              <a:t>public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PersonRequestValidation</a:t>
            </a:r>
            <a:r>
              <a:rPr lang="pl-PL" dirty="0"/>
              <a:t> {</a:t>
            </a:r>
          </a:p>
          <a:p>
            <a:pPr marL="0" indent="0">
              <a:buNone/>
            </a:pPr>
            <a:r>
              <a:rPr lang="pl-PL" dirty="0"/>
              <a:t>    public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Validation</a:t>
            </a:r>
            <a:r>
              <a:rPr lang="pl-PL" dirty="0"/>
              <a:t>&lt;</a:t>
            </a:r>
            <a:r>
              <a:rPr lang="pl-PL" dirty="0" err="1"/>
              <a:t>Seq</a:t>
            </a:r>
            <a:r>
              <a:rPr lang="pl-PL" dirty="0"/>
              <a:t>&lt;String&gt;, </a:t>
            </a:r>
            <a:r>
              <a:rPr lang="pl-PL" dirty="0" err="1"/>
              <a:t>ValidPersonRequest</a:t>
            </a:r>
            <a:r>
              <a:rPr lang="pl-PL" dirty="0"/>
              <a:t>&gt; </a:t>
            </a:r>
            <a:r>
              <a:rPr lang="pl-PL" dirty="0" err="1"/>
              <a:t>validate</a:t>
            </a:r>
            <a:r>
              <a:rPr lang="pl-PL" dirty="0"/>
              <a:t>(</a:t>
            </a:r>
            <a:r>
              <a:rPr lang="pl-PL" dirty="0" err="1"/>
              <a:t>PersonRequest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) </a:t>
            </a:r>
            <a:r>
              <a:rPr lang="pl-PL" dirty="0" smtClean="0"/>
              <a:t>{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      return </a:t>
            </a:r>
            <a:r>
              <a:rPr lang="pl-PL" dirty="0" err="1"/>
              <a:t>Validation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              .</a:t>
            </a:r>
            <a:r>
              <a:rPr lang="pl-PL" dirty="0" err="1"/>
              <a:t>combine</a:t>
            </a:r>
            <a:r>
              <a:rPr lang="pl-PL" dirty="0"/>
              <a:t>(</a:t>
            </a:r>
          </a:p>
          <a:p>
            <a:pPr marL="0" indent="0">
              <a:buNone/>
            </a:pPr>
            <a:r>
              <a:rPr lang="pl-PL" dirty="0"/>
              <a:t>                        </a:t>
            </a:r>
            <a:r>
              <a:rPr lang="pl-PL" dirty="0" err="1"/>
              <a:t>Word.validate</a:t>
            </a:r>
            <a:r>
              <a:rPr lang="pl-PL" dirty="0"/>
              <a:t>(</a:t>
            </a:r>
            <a:r>
              <a:rPr lang="pl-PL" dirty="0" err="1"/>
              <a:t>request.getName</a:t>
            </a:r>
            <a:r>
              <a:rPr lang="pl-PL" dirty="0"/>
              <a:t>()),</a:t>
            </a:r>
          </a:p>
          <a:p>
            <a:pPr marL="0" indent="0">
              <a:buNone/>
            </a:pPr>
            <a:r>
              <a:rPr lang="pl-PL" dirty="0"/>
              <a:t>                        </a:t>
            </a:r>
            <a:r>
              <a:rPr lang="pl-PL" dirty="0" err="1"/>
              <a:t>Email.validate</a:t>
            </a:r>
            <a:r>
              <a:rPr lang="pl-PL" dirty="0"/>
              <a:t>(</a:t>
            </a:r>
            <a:r>
              <a:rPr lang="pl-PL" dirty="0" err="1"/>
              <a:t>request.getEmails</a:t>
            </a:r>
            <a:r>
              <a:rPr lang="pl-PL" dirty="0"/>
              <a:t>()).</a:t>
            </a:r>
            <a:r>
              <a:rPr lang="pl-PL" dirty="0" err="1"/>
              <a:t>mapError</a:t>
            </a:r>
            <a:r>
              <a:rPr lang="pl-PL" dirty="0"/>
              <a:t>(error -&gt; </a:t>
            </a:r>
            <a:r>
              <a:rPr lang="pl-PL" dirty="0" err="1"/>
              <a:t>error.mkString</a:t>
            </a:r>
            <a:r>
              <a:rPr lang="pl-PL" dirty="0"/>
              <a:t>(", ")),</a:t>
            </a:r>
          </a:p>
          <a:p>
            <a:pPr marL="0" indent="0">
              <a:buNone/>
            </a:pPr>
            <a:r>
              <a:rPr lang="pl-PL" dirty="0"/>
              <a:t>                        </a:t>
            </a:r>
            <a:r>
              <a:rPr lang="pl-PL" dirty="0" err="1"/>
              <a:t>AddressRequestValidation.validate</a:t>
            </a:r>
            <a:r>
              <a:rPr lang="pl-PL" dirty="0"/>
              <a:t>(</a:t>
            </a:r>
            <a:r>
              <a:rPr lang="pl-PL" dirty="0" err="1"/>
              <a:t>request.getAddress</a:t>
            </a:r>
            <a:r>
              <a:rPr lang="pl-PL" dirty="0"/>
              <a:t>()).</a:t>
            </a:r>
            <a:r>
              <a:rPr lang="pl-PL" dirty="0" err="1"/>
              <a:t>mapError</a:t>
            </a:r>
            <a:r>
              <a:rPr lang="pl-PL" dirty="0"/>
              <a:t>(error -&gt; </a:t>
            </a:r>
            <a:r>
              <a:rPr lang="pl-PL" dirty="0" err="1"/>
              <a:t>error.mkString</a:t>
            </a:r>
            <a:r>
              <a:rPr lang="pl-PL" dirty="0"/>
              <a:t>(", ")),</a:t>
            </a:r>
          </a:p>
          <a:p>
            <a:pPr marL="0" indent="0">
              <a:buNone/>
            </a:pPr>
            <a:r>
              <a:rPr lang="pl-PL" dirty="0"/>
              <a:t>                        </a:t>
            </a:r>
            <a:r>
              <a:rPr lang="pl-PL" dirty="0" err="1"/>
              <a:t>NumberValidation.positive</a:t>
            </a:r>
            <a:r>
              <a:rPr lang="pl-PL" dirty="0"/>
              <a:t>(</a:t>
            </a:r>
            <a:r>
              <a:rPr lang="pl-PL" dirty="0" err="1"/>
              <a:t>request.getAge</a:t>
            </a:r>
            <a:r>
              <a:rPr lang="pl-PL" dirty="0"/>
              <a:t>()))</a:t>
            </a:r>
          </a:p>
          <a:p>
            <a:pPr marL="0" indent="0">
              <a:buNone/>
            </a:pPr>
            <a:r>
              <a:rPr lang="pl-PL" dirty="0"/>
              <a:t>                .</a:t>
            </a:r>
            <a:r>
              <a:rPr lang="pl-PL" dirty="0" err="1"/>
              <a:t>ap</a:t>
            </a:r>
            <a:r>
              <a:rPr lang="pl-PL" dirty="0"/>
              <a:t>((</a:t>
            </a:r>
            <a:r>
              <a:rPr lang="pl-PL" dirty="0" err="1"/>
              <a:t>name</a:t>
            </a:r>
            <a:r>
              <a:rPr lang="pl-PL" dirty="0"/>
              <a:t>, </a:t>
            </a:r>
            <a:r>
              <a:rPr lang="pl-PL" dirty="0" err="1"/>
              <a:t>emails</a:t>
            </a:r>
            <a:r>
              <a:rPr lang="pl-PL" dirty="0"/>
              <a:t>, </a:t>
            </a:r>
            <a:r>
              <a:rPr lang="pl-PL" dirty="0" err="1"/>
              <a:t>address</a:t>
            </a:r>
            <a:r>
              <a:rPr lang="pl-PL" dirty="0"/>
              <a:t>, </a:t>
            </a:r>
            <a:r>
              <a:rPr lang="pl-PL" dirty="0" err="1"/>
              <a:t>age</a:t>
            </a:r>
            <a:r>
              <a:rPr lang="pl-PL" dirty="0"/>
              <a:t>) -&gt; </a:t>
            </a:r>
            <a:r>
              <a:rPr lang="pl-PL" dirty="0" err="1"/>
              <a:t>ValidPersonRequest.builder</a:t>
            </a:r>
            <a:r>
              <a:rPr lang="pl-PL" dirty="0"/>
              <a:t>()</a:t>
            </a:r>
          </a:p>
          <a:p>
            <a:pPr marL="0" indent="0">
              <a:buNone/>
            </a:pPr>
            <a:r>
              <a:rPr lang="pl-PL" dirty="0"/>
              <a:t>                        .</a:t>
            </a:r>
            <a:r>
              <a:rPr lang="pl-PL" dirty="0" err="1"/>
              <a:t>name</a:t>
            </a:r>
            <a:r>
              <a:rPr lang="pl-PL" dirty="0"/>
              <a:t>(</a:t>
            </a:r>
            <a:r>
              <a:rPr lang="pl-PL" dirty="0" err="1"/>
              <a:t>Word.of</a:t>
            </a:r>
            <a:r>
              <a:rPr lang="pl-PL" dirty="0"/>
              <a:t>(</a:t>
            </a:r>
            <a:r>
              <a:rPr lang="pl-PL" dirty="0" err="1"/>
              <a:t>name</a:t>
            </a:r>
            <a:r>
              <a:rPr lang="pl-PL" dirty="0"/>
              <a:t>))</a:t>
            </a:r>
          </a:p>
          <a:p>
            <a:pPr marL="0" indent="0">
              <a:buNone/>
            </a:pPr>
            <a:r>
              <a:rPr lang="pl-PL" dirty="0"/>
              <a:t>                        .</a:t>
            </a:r>
            <a:r>
              <a:rPr lang="pl-PL" dirty="0" err="1"/>
              <a:t>emails</a:t>
            </a:r>
            <a:r>
              <a:rPr lang="pl-PL" dirty="0"/>
              <a:t>(</a:t>
            </a:r>
            <a:r>
              <a:rPr lang="pl-PL" dirty="0" err="1"/>
              <a:t>emails.map</a:t>
            </a:r>
            <a:r>
              <a:rPr lang="pl-PL" dirty="0"/>
              <a:t>(Email::of).</a:t>
            </a:r>
            <a:r>
              <a:rPr lang="pl-PL" dirty="0" err="1"/>
              <a:t>transform</a:t>
            </a:r>
            <a:r>
              <a:rPr lang="pl-PL" dirty="0"/>
              <a:t>(</a:t>
            </a:r>
            <a:r>
              <a:rPr lang="pl-PL" dirty="0" err="1"/>
              <a:t>Emails</a:t>
            </a:r>
            <a:r>
              <a:rPr lang="pl-PL" dirty="0"/>
              <a:t>::</a:t>
            </a:r>
            <a:r>
              <a:rPr lang="pl-PL" dirty="0" err="1"/>
              <a:t>new</a:t>
            </a:r>
            <a:r>
              <a:rPr lang="pl-PL" dirty="0"/>
              <a:t>))</a:t>
            </a:r>
          </a:p>
          <a:p>
            <a:pPr marL="0" indent="0">
              <a:buNone/>
            </a:pPr>
            <a:r>
              <a:rPr lang="pl-PL" dirty="0"/>
              <a:t>                        .</a:t>
            </a:r>
            <a:r>
              <a:rPr lang="pl-PL" dirty="0" err="1"/>
              <a:t>address</a:t>
            </a:r>
            <a:r>
              <a:rPr lang="pl-PL" dirty="0"/>
              <a:t>(</a:t>
            </a:r>
            <a:r>
              <a:rPr lang="pl-PL" dirty="0" err="1"/>
              <a:t>address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                        .</a:t>
            </a:r>
            <a:r>
              <a:rPr lang="pl-PL" dirty="0" err="1"/>
              <a:t>age</a:t>
            </a:r>
            <a:r>
              <a:rPr lang="pl-PL" dirty="0"/>
              <a:t>(</a:t>
            </a:r>
            <a:r>
              <a:rPr lang="pl-PL" dirty="0" err="1"/>
              <a:t>Age.of</a:t>
            </a:r>
            <a:r>
              <a:rPr lang="pl-PL" dirty="0"/>
              <a:t>(</a:t>
            </a:r>
            <a:r>
              <a:rPr lang="pl-PL" dirty="0" err="1"/>
              <a:t>age</a:t>
            </a:r>
            <a:r>
              <a:rPr lang="pl-PL" dirty="0"/>
              <a:t>))</a:t>
            </a:r>
          </a:p>
          <a:p>
            <a:pPr marL="0" indent="0">
              <a:buNone/>
            </a:pPr>
            <a:r>
              <a:rPr lang="pl-PL" dirty="0"/>
              <a:t>                        .</a:t>
            </a:r>
            <a:r>
              <a:rPr lang="pl-PL" dirty="0" err="1"/>
              <a:t>build</a:t>
            </a:r>
            <a:r>
              <a:rPr lang="pl-PL" dirty="0"/>
              <a:t>());</a:t>
            </a:r>
          </a:p>
          <a:p>
            <a:pPr marL="0" indent="0">
              <a:buNone/>
            </a:pPr>
            <a:r>
              <a:rPr lang="pl-PL" dirty="0"/>
              <a:t>    }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8804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Vavr</a:t>
            </a:r>
            <a:r>
              <a:rPr lang="pl-PL" dirty="0" smtClean="0"/>
              <a:t> </a:t>
            </a:r>
            <a:r>
              <a:rPr lang="pl-PL" dirty="0" err="1" smtClean="0"/>
              <a:t>Validation</a:t>
            </a:r>
            <a:r>
              <a:rPr lang="pl-PL" dirty="0" smtClean="0"/>
              <a:t> </a:t>
            </a:r>
            <a:r>
              <a:rPr lang="pl-PL" dirty="0" err="1" smtClean="0"/>
              <a:t>case</a:t>
            </a:r>
            <a:r>
              <a:rPr lang="pl-PL" dirty="0" smtClean="0"/>
              <a:t> </a:t>
            </a:r>
            <a:r>
              <a:rPr lang="pl-PL" dirty="0" err="1" smtClean="0"/>
              <a:t>studies</a:t>
            </a:r>
            <a:r>
              <a:rPr lang="pl-PL" dirty="0" smtClean="0"/>
              <a:t> pt.4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easily send invalid request to the </a:t>
            </a:r>
            <a:r>
              <a:rPr lang="en-US" dirty="0" err="1"/>
              <a:t>PatchService</a:t>
            </a:r>
            <a:endParaRPr lang="en-US" dirty="0"/>
          </a:p>
          <a:p>
            <a:r>
              <a:rPr lang="en-US" dirty="0"/>
              <a:t>we </a:t>
            </a:r>
            <a:r>
              <a:rPr lang="en-US" dirty="0" err="1"/>
              <a:t>dont</a:t>
            </a:r>
            <a:r>
              <a:rPr lang="en-US" dirty="0"/>
              <a:t> need any infrastructure providers (AOP, dynamic proxies, DI)</a:t>
            </a:r>
          </a:p>
          <a:p>
            <a:r>
              <a:rPr lang="en-US" dirty="0"/>
              <a:t>only 8 slots in combine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919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Appendix: JSR303 </a:t>
            </a:r>
            <a:r>
              <a:rPr lang="pl-PL" dirty="0" err="1" smtClean="0"/>
              <a:t>Validation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err="1" smtClean="0"/>
              <a:t>Entity</a:t>
            </a:r>
            <a:endParaRPr lang="pl-PL" dirty="0" smtClean="0"/>
          </a:p>
          <a:p>
            <a:pPr marL="457200" lvl="1" indent="0">
              <a:buNone/>
            </a:pPr>
            <a:r>
              <a:rPr lang="pl-PL" dirty="0"/>
              <a:t>@Value</a:t>
            </a:r>
          </a:p>
          <a:p>
            <a:pPr marL="457200" lvl="1" indent="0">
              <a:buNone/>
            </a:pPr>
            <a:r>
              <a:rPr lang="pl-PL" dirty="0"/>
              <a:t>@Builder</a:t>
            </a:r>
          </a:p>
          <a:p>
            <a:pPr marL="457200" lvl="1" indent="0">
              <a:buNone/>
            </a:pPr>
            <a:r>
              <a:rPr lang="pl-PL" dirty="0"/>
              <a:t>public </a:t>
            </a:r>
            <a:r>
              <a:rPr lang="pl-PL" dirty="0" err="1"/>
              <a:t>class</a:t>
            </a:r>
            <a:r>
              <a:rPr lang="pl-PL" dirty="0"/>
              <a:t> User {</a:t>
            </a:r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r>
              <a:rPr lang="pl-PL" dirty="0"/>
              <a:t>    @</a:t>
            </a:r>
            <a:r>
              <a:rPr lang="pl-PL" dirty="0" err="1"/>
              <a:t>NotBlank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    @Word</a:t>
            </a:r>
          </a:p>
          <a:p>
            <a:pPr marL="457200" lvl="1" indent="0">
              <a:buNone/>
            </a:pPr>
            <a:r>
              <a:rPr lang="pl-PL" dirty="0"/>
              <a:t>    String </a:t>
            </a:r>
            <a:r>
              <a:rPr lang="pl-PL" dirty="0" err="1"/>
              <a:t>name</a:t>
            </a:r>
            <a:r>
              <a:rPr lang="pl-PL" dirty="0"/>
              <a:t>;</a:t>
            </a:r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r>
              <a:rPr lang="pl-PL" dirty="0"/>
              <a:t>    @</a:t>
            </a:r>
            <a:r>
              <a:rPr lang="pl-PL" dirty="0" err="1"/>
              <a:t>JsonCreator</a:t>
            </a:r>
            <a:r>
              <a:rPr lang="pl-PL" dirty="0"/>
              <a:t>(</a:t>
            </a:r>
            <a:r>
              <a:rPr lang="pl-PL" dirty="0" err="1"/>
              <a:t>mode</a:t>
            </a:r>
            <a:r>
              <a:rPr lang="pl-PL" dirty="0"/>
              <a:t> = </a:t>
            </a:r>
            <a:r>
              <a:rPr lang="pl-PL" dirty="0" err="1"/>
              <a:t>JsonCreator.Mode.PROPERTIES</a:t>
            </a:r>
            <a:r>
              <a:rPr lang="pl-PL" dirty="0"/>
              <a:t>)</a:t>
            </a:r>
          </a:p>
          <a:p>
            <a:pPr marL="457200" lvl="1" indent="0">
              <a:buNone/>
            </a:pPr>
            <a:r>
              <a:rPr lang="pl-PL" dirty="0"/>
              <a:t>    public User(@</a:t>
            </a:r>
            <a:r>
              <a:rPr lang="pl-PL" dirty="0" err="1"/>
              <a:t>JsonProperty</a:t>
            </a:r>
            <a:r>
              <a:rPr lang="pl-PL" dirty="0"/>
              <a:t>("</a:t>
            </a:r>
            <a:r>
              <a:rPr lang="pl-PL" dirty="0" err="1"/>
              <a:t>name</a:t>
            </a:r>
            <a:r>
              <a:rPr lang="pl-PL" dirty="0"/>
              <a:t>") String </a:t>
            </a:r>
            <a:r>
              <a:rPr lang="pl-PL" dirty="0" err="1"/>
              <a:t>name</a:t>
            </a:r>
            <a:r>
              <a:rPr lang="pl-PL" dirty="0"/>
              <a:t>) {</a:t>
            </a:r>
          </a:p>
          <a:p>
            <a:pPr marL="457200" lvl="1" indent="0">
              <a:buNone/>
            </a:pPr>
            <a:r>
              <a:rPr lang="pl-PL" dirty="0"/>
              <a:t>        this.name = </a:t>
            </a:r>
            <a:r>
              <a:rPr lang="pl-PL" dirty="0" err="1"/>
              <a:t>name</a:t>
            </a:r>
            <a:r>
              <a:rPr lang="pl-PL" dirty="0"/>
              <a:t>;</a:t>
            </a:r>
          </a:p>
          <a:p>
            <a:pPr marL="457200" lvl="1" indent="0">
              <a:buNone/>
            </a:pPr>
            <a:r>
              <a:rPr lang="pl-PL" dirty="0"/>
              <a:t>    }</a:t>
            </a:r>
          </a:p>
          <a:p>
            <a:pPr marL="457200" lvl="1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292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Appendix: JSR303 </a:t>
            </a:r>
            <a:r>
              <a:rPr lang="pl-PL" dirty="0" err="1" smtClean="0"/>
              <a:t>Validation</a:t>
            </a:r>
            <a:r>
              <a:rPr lang="pl-PL" dirty="0" smtClean="0"/>
              <a:t> pt.2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</a:t>
            </a:r>
            <a:r>
              <a:rPr lang="pl-PL" dirty="0" err="1" smtClean="0"/>
              <a:t>nnotation</a:t>
            </a:r>
            <a:endParaRPr lang="pl-PL" dirty="0" smtClean="0"/>
          </a:p>
          <a:p>
            <a:pPr marL="457200" lvl="1" indent="0">
              <a:buNone/>
            </a:pPr>
            <a:r>
              <a:rPr lang="en-US" dirty="0"/>
              <a:t>@Constraint(</a:t>
            </a:r>
            <a:r>
              <a:rPr lang="en-US" dirty="0" err="1"/>
              <a:t>validatedBy</a:t>
            </a:r>
            <a:r>
              <a:rPr lang="en-US" dirty="0"/>
              <a:t> = </a:t>
            </a:r>
            <a:r>
              <a:rPr lang="en-US" dirty="0" err="1"/>
              <a:t>WordValidator.class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@Target(</a:t>
            </a:r>
            <a:r>
              <a:rPr lang="en-US" dirty="0" err="1"/>
              <a:t>ElementType.FIELD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@Retention(</a:t>
            </a:r>
            <a:r>
              <a:rPr lang="en-US" dirty="0" err="1"/>
              <a:t>RetentionPolicy.RUNTIME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public @interface Word {</a:t>
            </a:r>
          </a:p>
          <a:p>
            <a:pPr marL="457200" lvl="1" indent="0">
              <a:buNone/>
            </a:pPr>
            <a:r>
              <a:rPr lang="en-US" dirty="0"/>
              <a:t>    String message() default "is not a proper word!";</a:t>
            </a:r>
          </a:p>
          <a:p>
            <a:pPr marL="457200" lvl="1" indent="0">
              <a:buNone/>
            </a:pPr>
            <a:r>
              <a:rPr lang="en-US" dirty="0"/>
              <a:t>    Class&lt;?&gt;[] groups() default {};</a:t>
            </a:r>
          </a:p>
          <a:p>
            <a:pPr marL="457200" lvl="1" indent="0">
              <a:buNone/>
            </a:pPr>
            <a:r>
              <a:rPr lang="en-US" dirty="0"/>
              <a:t>    Class&lt;? extends Payload&gt;[] payload() default {};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435169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Appendix: JSR303 </a:t>
            </a:r>
            <a:r>
              <a:rPr lang="pl-PL" dirty="0" err="1"/>
              <a:t>Validation</a:t>
            </a:r>
            <a:r>
              <a:rPr lang="pl-PL" dirty="0"/>
              <a:t> </a:t>
            </a:r>
            <a:r>
              <a:rPr lang="pl-PL" dirty="0" smtClean="0"/>
              <a:t>pt.3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err="1"/>
              <a:t>v</a:t>
            </a:r>
            <a:r>
              <a:rPr lang="pl-PL" dirty="0" err="1" smtClean="0"/>
              <a:t>alidator</a:t>
            </a: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WordValidator</a:t>
            </a:r>
            <a:r>
              <a:rPr lang="pl-PL" dirty="0"/>
              <a:t> </a:t>
            </a:r>
            <a:r>
              <a:rPr lang="pl-PL" dirty="0" err="1"/>
              <a:t>implements</a:t>
            </a:r>
            <a:r>
              <a:rPr lang="pl-PL" dirty="0"/>
              <a:t> </a:t>
            </a:r>
            <a:r>
              <a:rPr lang="pl-PL" dirty="0" err="1"/>
              <a:t>ConstraintValidator</a:t>
            </a:r>
            <a:r>
              <a:rPr lang="pl-PL" dirty="0"/>
              <a:t>&lt;Word, String&gt; </a:t>
            </a:r>
            <a:r>
              <a:rPr lang="pl-PL" dirty="0" smtClean="0"/>
              <a:t>{</a:t>
            </a:r>
            <a:endParaRPr lang="pl-PL" dirty="0"/>
          </a:p>
          <a:p>
            <a:pPr marL="400050" lvl="1" indent="0">
              <a:buNone/>
            </a:pPr>
            <a:r>
              <a:rPr lang="pl-PL" dirty="0"/>
              <a:t>    </a:t>
            </a:r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final</a:t>
            </a:r>
            <a:r>
              <a:rPr lang="pl-PL" dirty="0"/>
              <a:t> </a:t>
            </a:r>
            <a:r>
              <a:rPr lang="pl-PL" dirty="0" err="1"/>
              <a:t>Predicate</a:t>
            </a:r>
            <a:r>
              <a:rPr lang="pl-PL" dirty="0"/>
              <a:t>&lt;String&gt; PATTERN = </a:t>
            </a:r>
            <a:r>
              <a:rPr lang="pl-PL" dirty="0" err="1"/>
              <a:t>Pattern.compile</a:t>
            </a:r>
            <a:r>
              <a:rPr lang="pl-PL" dirty="0"/>
              <a:t>("[\\w]+").</a:t>
            </a:r>
            <a:r>
              <a:rPr lang="pl-PL" dirty="0" err="1"/>
              <a:t>asMatchPredicate</a:t>
            </a:r>
            <a:r>
              <a:rPr lang="pl-PL" dirty="0" smtClean="0"/>
              <a:t>();</a:t>
            </a:r>
            <a:endParaRPr lang="pl-PL" dirty="0"/>
          </a:p>
          <a:p>
            <a:pPr marL="400050" lvl="1" indent="0">
              <a:buNone/>
            </a:pPr>
            <a:r>
              <a:rPr lang="pl-PL" dirty="0"/>
              <a:t>   </a:t>
            </a:r>
            <a:endParaRPr lang="pl-PL" dirty="0" smtClean="0"/>
          </a:p>
          <a:p>
            <a:pPr marL="400050" lvl="1" indent="0">
              <a:buNone/>
            </a:pPr>
            <a:r>
              <a:rPr lang="pl-PL" dirty="0"/>
              <a:t>	</a:t>
            </a:r>
            <a:r>
              <a:rPr lang="pl-PL" dirty="0" smtClean="0"/>
              <a:t>   @</a:t>
            </a:r>
            <a:r>
              <a:rPr lang="pl-PL" dirty="0" err="1"/>
              <a:t>Override</a:t>
            </a:r>
            <a:endParaRPr lang="pl-PL" dirty="0"/>
          </a:p>
          <a:p>
            <a:pPr marL="400050" lvl="1" indent="0">
              <a:buNone/>
            </a:pPr>
            <a:r>
              <a:rPr lang="pl-PL" dirty="0"/>
              <a:t>    public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initialize</a:t>
            </a:r>
            <a:r>
              <a:rPr lang="pl-PL" dirty="0"/>
              <a:t>(Word </a:t>
            </a:r>
            <a:r>
              <a:rPr lang="pl-PL" dirty="0" err="1"/>
              <a:t>word</a:t>
            </a:r>
            <a:r>
              <a:rPr lang="pl-PL" dirty="0"/>
              <a:t>) {</a:t>
            </a:r>
          </a:p>
          <a:p>
            <a:pPr marL="400050" lvl="1" indent="0">
              <a:buNone/>
            </a:pPr>
            <a:r>
              <a:rPr lang="pl-PL" dirty="0"/>
              <a:t>    </a:t>
            </a:r>
            <a:r>
              <a:rPr lang="pl-PL" dirty="0" smtClean="0"/>
              <a:t>}</a:t>
            </a:r>
          </a:p>
          <a:p>
            <a:pPr marL="400050" lvl="1" indent="0">
              <a:buNone/>
            </a:pPr>
            <a:endParaRPr lang="pl-PL" dirty="0"/>
          </a:p>
          <a:p>
            <a:pPr marL="400050" lvl="1" indent="0">
              <a:buNone/>
            </a:pPr>
            <a:r>
              <a:rPr lang="pl-PL" dirty="0"/>
              <a:t>    @</a:t>
            </a:r>
            <a:r>
              <a:rPr lang="pl-PL" dirty="0" err="1"/>
              <a:t>Override</a:t>
            </a:r>
            <a:endParaRPr lang="pl-PL" dirty="0"/>
          </a:p>
          <a:p>
            <a:pPr marL="400050" lvl="1" indent="0">
              <a:buNone/>
            </a:pPr>
            <a:r>
              <a:rPr lang="pl-PL" dirty="0"/>
              <a:t>    public </a:t>
            </a:r>
            <a:r>
              <a:rPr lang="pl-PL" dirty="0" err="1"/>
              <a:t>boolean</a:t>
            </a:r>
            <a:r>
              <a:rPr lang="pl-PL" dirty="0"/>
              <a:t> </a:t>
            </a:r>
            <a:r>
              <a:rPr lang="pl-PL" dirty="0" err="1"/>
              <a:t>isValid</a:t>
            </a:r>
            <a:r>
              <a:rPr lang="pl-PL" dirty="0"/>
              <a:t>(String </a:t>
            </a:r>
            <a:r>
              <a:rPr lang="pl-PL" dirty="0" err="1" smtClean="0"/>
              <a:t>word</a:t>
            </a:r>
            <a:r>
              <a:rPr lang="pl-PL" dirty="0" smtClean="0"/>
              <a:t>, </a:t>
            </a:r>
            <a:r>
              <a:rPr lang="pl-PL" dirty="0" err="1" smtClean="0"/>
              <a:t>ConstraintValidatorContext</a:t>
            </a:r>
            <a:r>
              <a:rPr lang="pl-PL" dirty="0" smtClean="0"/>
              <a:t> </a:t>
            </a:r>
            <a:r>
              <a:rPr lang="pl-PL" dirty="0" err="1"/>
              <a:t>cxt</a:t>
            </a:r>
            <a:r>
              <a:rPr lang="pl-PL" dirty="0"/>
              <a:t>) {</a:t>
            </a:r>
          </a:p>
          <a:p>
            <a:pPr marL="400050" lvl="1" indent="0">
              <a:buNone/>
            </a:pPr>
            <a:r>
              <a:rPr lang="pl-PL" dirty="0"/>
              <a:t>        return </a:t>
            </a:r>
            <a:r>
              <a:rPr lang="pl-PL" dirty="0" err="1"/>
              <a:t>isNull</a:t>
            </a:r>
            <a:r>
              <a:rPr lang="pl-PL" dirty="0"/>
              <a:t>(</a:t>
            </a:r>
            <a:r>
              <a:rPr lang="pl-PL" dirty="0" err="1"/>
              <a:t>word</a:t>
            </a:r>
            <a:r>
              <a:rPr lang="pl-PL" dirty="0"/>
              <a:t>) || </a:t>
            </a:r>
            <a:r>
              <a:rPr lang="pl-PL" dirty="0" err="1"/>
              <a:t>PATTERN.test</a:t>
            </a:r>
            <a:r>
              <a:rPr lang="pl-PL" dirty="0"/>
              <a:t>(</a:t>
            </a:r>
            <a:r>
              <a:rPr lang="pl-PL" dirty="0" err="1"/>
              <a:t>word</a:t>
            </a:r>
            <a:r>
              <a:rPr lang="pl-PL" dirty="0"/>
              <a:t>);</a:t>
            </a:r>
          </a:p>
          <a:p>
            <a:pPr marL="400050" lvl="1" indent="0">
              <a:buNone/>
            </a:pPr>
            <a:r>
              <a:rPr lang="pl-PL" dirty="0"/>
              <a:t>    </a:t>
            </a:r>
            <a:r>
              <a:rPr lang="pl-PL" dirty="0" smtClean="0"/>
              <a:t>}</a:t>
            </a:r>
            <a:endParaRPr lang="pl-PL" dirty="0"/>
          </a:p>
          <a:p>
            <a:pPr marL="400050" lvl="1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217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Warm-up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memory a thread takes in java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811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Appendix: JSR303 </a:t>
            </a:r>
            <a:r>
              <a:rPr lang="pl-PL" dirty="0" err="1"/>
              <a:t>Validation</a:t>
            </a:r>
            <a:r>
              <a:rPr lang="pl-PL" dirty="0"/>
              <a:t> </a:t>
            </a:r>
            <a:r>
              <a:rPr lang="pl-PL" dirty="0" smtClean="0"/>
              <a:t>pt.4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 request is rejected and it is hard to intercept it in a reasonable way</a:t>
            </a:r>
          </a:p>
          <a:p>
            <a:r>
              <a:rPr lang="en-US" dirty="0"/>
              <a:t>we need infrastructure providers (AOP, dynamic proxies, DI)</a:t>
            </a:r>
          </a:p>
          <a:p>
            <a:r>
              <a:rPr lang="en-US" dirty="0"/>
              <a:t>instead of creating domain objects we create annotations - objects still could be created in an invalid </a:t>
            </a:r>
            <a:r>
              <a:rPr lang="en-US" dirty="0" smtClean="0"/>
              <a:t>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4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Warm-up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memory a thread takes in java</a:t>
            </a:r>
            <a:endParaRPr lang="pl-PL" dirty="0"/>
          </a:p>
          <a:p>
            <a:pPr lvl="1"/>
            <a:r>
              <a:rPr lang="pl-PL" dirty="0"/>
              <a:t>m</a:t>
            </a:r>
            <a:r>
              <a:rPr lang="pl-PL" dirty="0" smtClean="0"/>
              <a:t>ax 1024KB </a:t>
            </a:r>
            <a:r>
              <a:rPr lang="pl-PL" dirty="0"/>
              <a:t>(64 bit </a:t>
            </a:r>
            <a:r>
              <a:rPr lang="pl-PL" dirty="0" err="1" smtClean="0"/>
              <a:t>architecture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-</a:t>
            </a:r>
            <a:r>
              <a:rPr lang="pl-PL" dirty="0" err="1" smtClean="0"/>
              <a:t>Xss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998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Warm-up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memory a thread takes in java</a:t>
            </a:r>
            <a:endParaRPr lang="pl-PL" dirty="0"/>
          </a:p>
          <a:p>
            <a:pPr lvl="1"/>
            <a:r>
              <a:rPr lang="pl-PL" dirty="0"/>
              <a:t>m</a:t>
            </a:r>
            <a:r>
              <a:rPr lang="pl-PL" dirty="0" smtClean="0"/>
              <a:t>ax 1024KB </a:t>
            </a:r>
            <a:r>
              <a:rPr lang="pl-PL" dirty="0"/>
              <a:t>(64 bit </a:t>
            </a:r>
            <a:r>
              <a:rPr lang="pl-PL" dirty="0" err="1" smtClean="0"/>
              <a:t>architecture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-</a:t>
            </a:r>
            <a:r>
              <a:rPr lang="pl-PL" dirty="0" err="1" smtClean="0"/>
              <a:t>Xss</a:t>
            </a:r>
            <a:endParaRPr lang="pl-PL" dirty="0" smtClean="0"/>
          </a:p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 smtClean="0"/>
              <a:t>stack</a:t>
            </a:r>
            <a:endParaRPr lang="pl-PL" dirty="0" smtClean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694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Warm-up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memory a thread takes in java</a:t>
            </a:r>
            <a:endParaRPr lang="pl-PL" dirty="0"/>
          </a:p>
          <a:p>
            <a:pPr lvl="1"/>
            <a:r>
              <a:rPr lang="pl-PL" dirty="0"/>
              <a:t>m</a:t>
            </a:r>
            <a:r>
              <a:rPr lang="pl-PL" dirty="0" smtClean="0"/>
              <a:t>ax 1024KB </a:t>
            </a:r>
            <a:r>
              <a:rPr lang="pl-PL" dirty="0"/>
              <a:t>(64 bit </a:t>
            </a:r>
            <a:r>
              <a:rPr lang="pl-PL" dirty="0" err="1" smtClean="0"/>
              <a:t>architecture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-</a:t>
            </a:r>
            <a:r>
              <a:rPr lang="pl-PL" dirty="0" err="1" smtClean="0"/>
              <a:t>Xss</a:t>
            </a:r>
            <a:endParaRPr lang="pl-PL" dirty="0" smtClean="0"/>
          </a:p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 smtClean="0"/>
              <a:t>stack</a:t>
            </a:r>
            <a:endParaRPr lang="pl-PL" dirty="0" smtClean="0"/>
          </a:p>
          <a:p>
            <a:pPr lvl="1"/>
            <a:r>
              <a:rPr lang="en-US" dirty="0"/>
              <a:t>each thread in a JVM has its own JVM </a:t>
            </a:r>
            <a:r>
              <a:rPr lang="en-US" dirty="0" smtClean="0"/>
              <a:t>stack</a:t>
            </a:r>
            <a:endParaRPr lang="pl-PL" dirty="0" smtClean="0"/>
          </a:p>
          <a:p>
            <a:pPr lvl="1"/>
            <a:r>
              <a:rPr lang="pl-PL" dirty="0" smtClean="0"/>
              <a:t>stores </a:t>
            </a:r>
            <a:r>
              <a:rPr lang="pl-PL" dirty="0" err="1" smtClean="0"/>
              <a:t>frames</a:t>
            </a:r>
            <a:endParaRPr lang="en-US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6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Warm-up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memory a thread takes in java</a:t>
            </a:r>
            <a:endParaRPr lang="pl-PL" dirty="0"/>
          </a:p>
          <a:p>
            <a:pPr lvl="1"/>
            <a:r>
              <a:rPr lang="pl-PL" dirty="0"/>
              <a:t>m</a:t>
            </a:r>
            <a:r>
              <a:rPr lang="pl-PL" dirty="0" smtClean="0"/>
              <a:t>ax 1024KB </a:t>
            </a:r>
            <a:r>
              <a:rPr lang="pl-PL" dirty="0"/>
              <a:t>(64 bit </a:t>
            </a:r>
            <a:r>
              <a:rPr lang="pl-PL" dirty="0" err="1" smtClean="0"/>
              <a:t>architecture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-</a:t>
            </a:r>
            <a:r>
              <a:rPr lang="pl-PL" dirty="0" err="1" smtClean="0"/>
              <a:t>Xss</a:t>
            </a:r>
            <a:endParaRPr lang="pl-PL" dirty="0" smtClean="0"/>
          </a:p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 smtClean="0"/>
              <a:t>stack</a:t>
            </a:r>
            <a:endParaRPr lang="pl-PL" dirty="0" smtClean="0"/>
          </a:p>
          <a:p>
            <a:pPr lvl="1"/>
            <a:r>
              <a:rPr lang="en-US" dirty="0"/>
              <a:t>each thread in a JVM has its own JVM </a:t>
            </a:r>
            <a:r>
              <a:rPr lang="en-US" dirty="0" smtClean="0"/>
              <a:t>stack</a:t>
            </a:r>
            <a:endParaRPr lang="pl-PL" dirty="0" smtClean="0"/>
          </a:p>
          <a:p>
            <a:pPr lvl="1"/>
            <a:r>
              <a:rPr lang="pl-PL" dirty="0" smtClean="0"/>
              <a:t>stores </a:t>
            </a:r>
            <a:r>
              <a:rPr lang="pl-PL" dirty="0" err="1" smtClean="0"/>
              <a:t>frames</a:t>
            </a:r>
            <a:endParaRPr lang="en-US" dirty="0"/>
          </a:p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 smtClean="0"/>
              <a:t>frame</a:t>
            </a:r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89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Warm-up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much memory a thread takes in java</a:t>
            </a:r>
            <a:endParaRPr lang="pl-PL" dirty="0"/>
          </a:p>
          <a:p>
            <a:pPr lvl="1"/>
            <a:r>
              <a:rPr lang="pl-PL" dirty="0"/>
              <a:t>m</a:t>
            </a:r>
            <a:r>
              <a:rPr lang="pl-PL" dirty="0" smtClean="0"/>
              <a:t>ax 1024KB </a:t>
            </a:r>
            <a:r>
              <a:rPr lang="pl-PL" dirty="0"/>
              <a:t>(64 bit </a:t>
            </a:r>
            <a:r>
              <a:rPr lang="pl-PL" dirty="0" err="1" smtClean="0"/>
              <a:t>architecture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-</a:t>
            </a:r>
            <a:r>
              <a:rPr lang="pl-PL" dirty="0" err="1" smtClean="0"/>
              <a:t>Xss</a:t>
            </a:r>
            <a:endParaRPr lang="pl-PL" dirty="0" smtClean="0"/>
          </a:p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stack</a:t>
            </a:r>
            <a:endParaRPr lang="pl-PL" dirty="0"/>
          </a:p>
          <a:p>
            <a:pPr lvl="1"/>
            <a:r>
              <a:rPr lang="en-US" dirty="0"/>
              <a:t>each thread in a JVM has its own JVM stack</a:t>
            </a:r>
            <a:endParaRPr lang="pl-PL" dirty="0"/>
          </a:p>
          <a:p>
            <a:pPr lvl="1"/>
            <a:r>
              <a:rPr lang="pl-PL" dirty="0" smtClean="0"/>
              <a:t>stores </a:t>
            </a:r>
            <a:r>
              <a:rPr lang="pl-PL" dirty="0" err="1" smtClean="0"/>
              <a:t>frames</a:t>
            </a:r>
            <a:endParaRPr lang="en-US" dirty="0" smtClean="0"/>
          </a:p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 smtClean="0"/>
              <a:t>frame</a:t>
            </a:r>
            <a:endParaRPr lang="pl-PL" dirty="0" smtClean="0"/>
          </a:p>
          <a:p>
            <a:pPr lvl="1"/>
            <a:r>
              <a:rPr lang="en-US" dirty="0"/>
              <a:t>new frame is created each time a method is </a:t>
            </a:r>
            <a:r>
              <a:rPr lang="en-US" dirty="0" smtClean="0"/>
              <a:t>invoked</a:t>
            </a:r>
            <a:r>
              <a:rPr lang="pl-PL" dirty="0" smtClean="0"/>
              <a:t> (and </a:t>
            </a:r>
            <a:r>
              <a:rPr lang="pl-PL" dirty="0" err="1"/>
              <a:t>pushed</a:t>
            </a:r>
            <a:r>
              <a:rPr lang="pl-PL" dirty="0"/>
              <a:t> on </a:t>
            </a:r>
            <a:r>
              <a:rPr lang="pl-PL" dirty="0" smtClean="0"/>
              <a:t>top)</a:t>
            </a:r>
            <a:endParaRPr lang="pl-PL" dirty="0" smtClean="0"/>
          </a:p>
          <a:p>
            <a:pPr lvl="1"/>
            <a:r>
              <a:rPr lang="en-US" dirty="0"/>
              <a:t>invocation context of a </a:t>
            </a:r>
            <a:r>
              <a:rPr lang="en-US" dirty="0" smtClean="0"/>
              <a:t>method</a:t>
            </a:r>
            <a:r>
              <a:rPr lang="pl-PL" dirty="0" smtClean="0"/>
              <a:t> (ex. </a:t>
            </a:r>
            <a:r>
              <a:rPr lang="en-US" dirty="0" smtClean="0"/>
              <a:t>holds </a:t>
            </a:r>
            <a:r>
              <a:rPr lang="en-US" dirty="0"/>
              <a:t>local </a:t>
            </a:r>
            <a:r>
              <a:rPr lang="en-US" dirty="0" smtClean="0"/>
              <a:t>variables</a:t>
            </a:r>
            <a:r>
              <a:rPr lang="pl-PL" dirty="0" smtClean="0"/>
              <a:t>)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6463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367</TotalTime>
  <Words>1439</Words>
  <Application>Microsoft Office PowerPoint</Application>
  <PresentationFormat>Panoramiczny</PresentationFormat>
  <Paragraphs>298</Paragraphs>
  <Slides>40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40</vt:i4>
      </vt:variant>
    </vt:vector>
  </HeadingPairs>
  <TitlesOfParts>
    <vt:vector size="44" baseType="lpstr">
      <vt:lpstr>Arial</vt:lpstr>
      <vt:lpstr>Trebuchet MS</vt:lpstr>
      <vt:lpstr>Wingdings 3</vt:lpstr>
      <vt:lpstr>Faseta</vt:lpstr>
      <vt:lpstr>Vavr Exception Handling</vt:lpstr>
      <vt:lpstr>Preface</vt:lpstr>
      <vt:lpstr>Warm-up</vt:lpstr>
      <vt:lpstr>Warm-up</vt:lpstr>
      <vt:lpstr>Warm-up</vt:lpstr>
      <vt:lpstr>Warm-up</vt:lpstr>
      <vt:lpstr>Warm-up</vt:lpstr>
      <vt:lpstr>Warm-up</vt:lpstr>
      <vt:lpstr>Warm-up</vt:lpstr>
      <vt:lpstr>Warm-up – further info</vt:lpstr>
      <vt:lpstr>throwing exceptions is expensive</vt:lpstr>
      <vt:lpstr>throwing exceptions is expensive</vt:lpstr>
      <vt:lpstr>throwing exceptions is expensive</vt:lpstr>
      <vt:lpstr>throwing exceptions is expensive</vt:lpstr>
      <vt:lpstr>throwing exceptions is expensive</vt:lpstr>
      <vt:lpstr>throwing exceptions is expensive</vt:lpstr>
      <vt:lpstr>throwing exceptions is expensive</vt:lpstr>
      <vt:lpstr>throwing exceptions is expensive - summary</vt:lpstr>
      <vt:lpstr>creating exception without stacktrace </vt:lpstr>
      <vt:lpstr>Creating exception without stacktrace pt.2 </vt:lpstr>
      <vt:lpstr>Exception cost - summary</vt:lpstr>
      <vt:lpstr>Exceptions are overused</vt:lpstr>
      <vt:lpstr>Exceptions are overused</vt:lpstr>
      <vt:lpstr>Exceptions are overused</vt:lpstr>
      <vt:lpstr>Option as a way of modelling exists / not exists</vt:lpstr>
      <vt:lpstr>Try as a more flexible API</vt:lpstr>
      <vt:lpstr>parsing integer with Try</vt:lpstr>
      <vt:lpstr>try-with-resources with Try</vt:lpstr>
      <vt:lpstr>Try without exceptions</vt:lpstr>
      <vt:lpstr>Function lifting</vt:lpstr>
      <vt:lpstr>Function lifting with Option / Try</vt:lpstr>
      <vt:lpstr>Validation</vt:lpstr>
      <vt:lpstr>Vavr Validation case studies</vt:lpstr>
      <vt:lpstr>Vavr Validation case studies pt.2</vt:lpstr>
      <vt:lpstr>Vavr Validation case studies pt.3</vt:lpstr>
      <vt:lpstr>Vavr Validation case studies pt.4</vt:lpstr>
      <vt:lpstr>Appendix: JSR303 Validation</vt:lpstr>
      <vt:lpstr>Appendix: JSR303 Validation pt.2</vt:lpstr>
      <vt:lpstr>Appendix: JSR303 Validation pt.3</vt:lpstr>
      <vt:lpstr>Appendix: JSR303 Validation pt.4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Vavr Exception Handling</dc:title>
  <dc:creator>user</dc:creator>
  <cp:lastModifiedBy>user</cp:lastModifiedBy>
  <cp:revision>25</cp:revision>
  <dcterms:created xsi:type="dcterms:W3CDTF">2019-03-12T10:09:48Z</dcterms:created>
  <dcterms:modified xsi:type="dcterms:W3CDTF">2019-03-12T18:25:28Z</dcterms:modified>
</cp:coreProperties>
</file>