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c9da1c6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c9da1c6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c7950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c7950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c79506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5c79506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c795069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c795069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c79506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5c79506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c79506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c79506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5c795069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5c795069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788de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6788de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788dec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6788dec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6788dec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6788dec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788dec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788dec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f02de71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f02de71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6788dec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6788dec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6788dec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6788dec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6788dec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6788dec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788de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6788de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c9da1c6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c9da1c6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c79506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5c79506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5c795069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5c795069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c79506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c79506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5c79506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5c79506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5c79506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5c79506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5c79506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5c79506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5c79506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5c79506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solidFill>
          <a:srgbClr val="00007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">
  <p:cSld name="CUSTOM_6">
    <p:bg>
      <p:bgPr>
        <a:solidFill>
          <a:srgbClr val="000078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172150" y="30192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1134100" y="1178075"/>
            <a:ext cx="7446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4">
    <p:bg>
      <p:bgPr>
        <a:solidFill>
          <a:srgbClr val="000078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11600" y="0"/>
            <a:ext cx="91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 b="-11731" l="0" r="-11731" t="0"/>
          <a:stretch/>
        </p:blipFill>
        <p:spPr>
          <a:xfrm>
            <a:off x="1219369" y="324444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8626" y="316187"/>
            <a:ext cx="380271" cy="8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1 columna">
  <p:cSld name="CUSTOM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eta">
  <p:cSld name="CUSTOM_5">
    <p:bg>
      <p:bgPr>
        <a:solidFill>
          <a:srgbClr val="73ED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46475" y="147875"/>
            <a:ext cx="8655900" cy="7050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499" y="287650"/>
            <a:ext cx="301626" cy="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/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228788"/>
            <a:ext cx="8666101" cy="45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- 2 columnes">
  <p:cSld name="CUSTOM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7247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877425" y="1357100"/>
            <a:ext cx="40083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772475" y="648025"/>
            <a:ext cx="74301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5161450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2035725" y="1575850"/>
            <a:ext cx="31719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 b="1">
                <a:solidFill>
                  <a:srgbClr val="000078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rabicPeriod"/>
              <a:defRPr>
                <a:solidFill>
                  <a:srgbClr val="000078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alphaLcPeriod"/>
              <a:defRPr>
                <a:solidFill>
                  <a:srgbClr val="000078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AutoNum type="romanLcPeriod"/>
              <a:defRPr>
                <a:solidFill>
                  <a:srgbClr val="000078"/>
                </a:solidFill>
              </a:defRPr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220301" y="14904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69050" y="1490475"/>
            <a:ext cx="8017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78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28804" y="0"/>
            <a:ext cx="1715100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-11731" l="0" r="-11731" t="0"/>
          <a:stretch/>
        </p:blipFill>
        <p:spPr>
          <a:xfrm>
            <a:off x="226250" y="282975"/>
            <a:ext cx="1234200" cy="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468327" y="3937683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UOC.universitat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@UOCuniversitat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FFFFFF"/>
                </a:solidFill>
              </a:rPr>
              <a:t>UOCuniversitat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3998750"/>
            <a:ext cx="18398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366" y="4559751"/>
            <a:ext cx="191347" cy="1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507" y="4274525"/>
            <a:ext cx="206150" cy="1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raportada per imprimir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225973" y="234950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26250" y="48615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225973" y="832225"/>
            <a:ext cx="38622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468327" y="3878308"/>
            <a:ext cx="30573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UOC.universitat 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468327" y="4216254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@UOCuniversitat</a:t>
            </a:r>
            <a:endParaRPr sz="1800">
              <a:solidFill>
                <a:srgbClr val="000078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68327" y="4515027"/>
            <a:ext cx="305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78"/>
                </a:solidFill>
              </a:rPr>
              <a:t>UOCuniversitat</a:t>
            </a:r>
            <a:endParaRPr sz="1800">
              <a:solidFill>
                <a:srgbClr val="000078"/>
              </a:solidFill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226244" y="301219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6" y="4488873"/>
            <a:ext cx="255740" cy="25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73" y="3937674"/>
            <a:ext cx="274775" cy="27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301" y="-14173"/>
            <a:ext cx="1715104" cy="118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63" y="4250440"/>
            <a:ext cx="216174" cy="200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0302" y="233215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-11731" l="0" r="-11731" t="0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288951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288951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950" y="287650"/>
            <a:ext cx="301626" cy="6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tuoc.github.io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tuoc/mtuoc.github.io/wiki/Tutorial:-entrenamiento-de-modelos-de-alineaci%C3%B3n-con-fast_align-para-utilizarlos-con-MTUOC%E2%80%90serv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mtuoc/mtuoc.github.io/wiki/Tutorial:-poner-en-marcha-motores-OpusMT-con-MTUOC%E2%80%90serv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tuoc/mtuoc.github.io/wiki/Tutorial:-poner-en-marcha-motores-NLLB-con-MTUOC%E2%80%90serv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mtuoc/mtuoc.github.io/wiki/Tutorial:-Fine%E2%80%90tuning-de-modelos-de-OpusM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tuoc/MTUOC-OmegaT-plugin" TargetMode="External"/><Relationship Id="rId4" Type="http://schemas.openxmlformats.org/officeDocument/2006/relationships/hyperlink" Target="https://github.com/mtuoc/mtuoc.github.io/wiki/Tutorial:-Uso-de-servidores-MTUOC-con-Omega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kapiframework.org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us.nlpl.eu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elsinki-NLP/Opus-MT" TargetMode="External"/><Relationship Id="rId4" Type="http://schemas.openxmlformats.org/officeDocument/2006/relationships/hyperlink" Target="https://huggingface.co/Helsinki-NLP/opus-mt-en-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i.meta.com/research/no-language-left-behind/" TargetMode="External"/><Relationship Id="rId4" Type="http://schemas.openxmlformats.org/officeDocument/2006/relationships/hyperlink" Target="https://huggingface.co/facebook/nllb-200-distilled-600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096875" y="153562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600"/>
              <a:t>Modelos libres de traducción automática y localización</a:t>
            </a:r>
            <a:endParaRPr sz="4600"/>
          </a:p>
        </p:txBody>
      </p:sp>
      <p:sp>
        <p:nvSpPr>
          <p:cNvPr id="94" name="Google Shape;94;p11"/>
          <p:cNvSpPr/>
          <p:nvPr/>
        </p:nvSpPr>
        <p:spPr>
          <a:xfrm>
            <a:off x="220300" y="3898975"/>
            <a:ext cx="9138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1210252" y="38989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1172150" y="3898975"/>
            <a:ext cx="77523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Antoni Oliver (aoliverg@uoc.edu)</a:t>
            </a:r>
            <a:endParaRPr/>
          </a:p>
        </p:txBody>
      </p:sp>
      <p:sp>
        <p:nvSpPr>
          <p:cNvPr id="97" name="Google Shape;97;p11"/>
          <p:cNvSpPr txBox="1"/>
          <p:nvPr/>
        </p:nvSpPr>
        <p:spPr>
          <a:xfrm>
            <a:off x="1134100" y="1117950"/>
            <a:ext cx="66549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100">
                <a:solidFill>
                  <a:srgbClr val="73EDFF"/>
                </a:solidFill>
              </a:rPr>
              <a:t>UAM - Universidad Autónoma de Madrid</a:t>
            </a:r>
            <a:endParaRPr b="1" sz="2100">
              <a:solidFill>
                <a:srgbClr val="73ED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Ejecución desde un 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72475" y="1357100"/>
            <a:ext cx="720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from transformers import AutoTokenizer, AutoModelForSeq2SeqLM, pipeline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tokenizer = AutoTokenizer.from_pretrained("facebook/nllb-200-distilled-600M")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model = AutoModelForSeq2SeqLM.from_pretrained("facebook/nllb-200-distilled-600M")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translator = pipeline('translation', model=model, tokenizer=tokenizer, src_lang='eng_Latn', tgt_lang='spa_Latn', max_length = 200)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src_text = ["This is a simple translation test.","And this is another sentence."]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res = translator(src_text)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proyecto MTUOC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Objetivos del proyecto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Facilitar la creación de corpus paralelos, el entrenamiento, evaluación e integración de motores de traducción automática neuronales (y estadísticos).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https://mtuoc.github.io/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MTUOC-server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25" y="1147850"/>
            <a:ext cx="4799899" cy="35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OpusMT en MTUOC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config-server.yaml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72475" y="1357100"/>
            <a:ext cx="6293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MTEngine: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MTengine: OpusMT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#one of Marian, OpenNMT, Moses, GoogleTranslate, DeepL, Lucy, OpusMT, NLLB, Softcatalà, Apertium, Transformers, Aina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SLcode: en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TLcode: es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multilingual: False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#False or &lt;2tgtlang&gt; or any multilingual code used by the system.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MTUOCServer: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port: 8000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type: MTUOC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#one of MTUOC, Moses, ModernMT, OpenNMT, NMTWizard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verbosity_level: 3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log_file: log.log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ONMT_url_root: "/translator"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#specific configuration when acting as ONMT server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Transformers: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#use the same configuration for OpusMT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model_path: ../opus-mt-en-es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#model_path: Helsinki-NLP/opus-mt-tc-big-en-cat_oci_spa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beam_size: 5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latin typeface="Courier New"/>
                <a:ea typeface="Courier New"/>
                <a:cs typeface="Courier New"/>
                <a:sym typeface="Courier New"/>
              </a:rPr>
              <a:t>  num_hypotheses: 5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Servidor en funcionamiento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75" y="1357100"/>
            <a:ext cx="5587940" cy="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00" y="2246500"/>
            <a:ext cx="4006049" cy="20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750" y="2246500"/>
            <a:ext cx="3835924" cy="19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Recuperación de etiquetas XML en TAN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Tutorial: entrenamiento de modelos de alineación con fast_align para utilizarlos con MTUOC‐server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Puesta en marcha de motores OpusMT en MTUOC-server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Tutorial: poner en marcha motores OpusMT con MTUOC‐server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Puesta en marcha del motores NLLB en MTUOC-server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Tutorial: poner en marcha motores NLLB con MTUOC‐server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751450" y="649200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Objetivos e índice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Fine-tuning de modelos OpusMT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Tutorial: Fine‐tuning de modelos de OpusMT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OmegaT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 necesario instalar el plugin: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3"/>
              </a:rPr>
              <a:t>https://github.com/mtuoc/MTUOC-OmegaT-plugin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>
                <a:solidFill>
                  <a:schemeClr val="hlink"/>
                </a:solidFill>
                <a:hlinkClick r:id="rId4"/>
              </a:rPr>
              <a:t>Tutorial: Uso de servidores MTUOC con OmegaT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Tikal de Okapi Tools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Okapi Tools: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https://okapiframework.org/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Puede utilizar servidores ModernMT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Podemos poner en marcha el servidor MTUOC como ModernMT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 New"/>
                <a:ea typeface="Courier New"/>
                <a:cs typeface="Courier New"/>
                <a:sym typeface="Courier New"/>
              </a:rPr>
              <a:t>./tikal.sh -t ../properties/Bundle.properties -sl en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urier New"/>
                <a:ea typeface="Courier New"/>
                <a:cs typeface="Courier New"/>
                <a:sym typeface="Courier New"/>
              </a:rPr>
              <a:t>-tl es -seg segment.srx -mmt http://192.168.1.51:8000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Existen modelos libres de traducción automática neuronal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Estos modelos se pueden adaptar mediante el proceso de </a:t>
            </a:r>
            <a:r>
              <a:rPr i="1" lang="ca"/>
              <a:t>fine tuning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Ventajas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Calidad comparable o mejor que los comerciales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Sin costes asociados sea cual sea el volumen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Confidencialidad (nada sale de nuestros servidores)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Soberanía tecnológica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1606050" y="1668350"/>
            <a:ext cx="55539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>
                <a:solidFill>
                  <a:schemeClr val="lt1"/>
                </a:solidFill>
              </a:rPr>
              <a:t>¡Muchas gracias por vuestra atención!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Antoni Oliver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aoliverg@uoc.edu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Objetivos de la sesión:</a:t>
            </a:r>
            <a:endParaRPr/>
          </a:p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772475" y="1357100"/>
            <a:ext cx="62937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Conocer los modelos de traducción libres (OpusMT y NLLB)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Conocer los objetivos y componentes del proyecto MTUOC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Saber cómo poner en marcha estos motores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En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En MTUOC-server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Saber cómo se lleva a cabo la recuperación de etiquetas HTML/XML en motores de traducción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Saber cómo se lleva a cabo un proceso de </a:t>
            </a:r>
            <a:r>
              <a:rPr i="1" lang="ca"/>
              <a:t>fine-tuning </a:t>
            </a:r>
            <a:r>
              <a:rPr lang="ca"/>
              <a:t>de modelos OpusMT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Métricas de evaluación automática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/>
              <a:t>Aplicación de los modelos libres a un proyecto de localización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 OmegaT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Con tikal de Okapi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Corpus paralelos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Opus corpora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https://opus.nlpl.eu/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745050" y="600575"/>
            <a:ext cx="77523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Modelos de traducción automática neuronal libres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OpusMT 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https://github.com/Helsinki-NLP/Opus-MT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4"/>
              </a:rPr>
              <a:t>https://huggingface.co/Helsinki-NLP/opus-mt-en-es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Ejecución desde un script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72475" y="1357100"/>
            <a:ext cx="75873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from transformers import MarianMTModel, MarianTokenizer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src_text = ["This is a simple translation test.","And this is another sentence."]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model_name = "Helsinki-NLP/opus-mt-en-es"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tokenizer = MarianTokenizer.from_pretrained(model_name)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model = MarianMTModel.from_pretrained(model_name)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translated = model.generate(**tokenizer(src_text, return_tensors="pt", padding=True))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res = [tokenizer.decode(t, skip_special_tokens=True) for t in translated]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latin typeface="Courier New"/>
                <a:ea typeface="Courier New"/>
                <a:cs typeface="Courier New"/>
                <a:sym typeface="Courier New"/>
              </a:rPr>
              <a:t>print(res)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NLLB - No Language Left Behind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3"/>
              </a:rPr>
              <a:t>https://ai.meta.com/research/no-language-left-behind/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hlink"/>
                </a:solidFill>
                <a:hlinkClick r:id="rId4"/>
              </a:rPr>
              <a:t>https://huggingface.co/facebook/nllb-200-distilled-600M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