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c9da1c6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c9da1c6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9fc5020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9fc5020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fc5020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9fc5020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9fc5020a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9fc5020a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9fc5020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9fc5020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9fc5020a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9fc5020a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9fc5020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9fc5020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fc5020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9fc5020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a0f124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a0f124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a0f1249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a0f1249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a0f1249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a0f1249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fc502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9fc502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a0f1249c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a0f1249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a0f1249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a0f1249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a2cda77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a2cda7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a2cda77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a2cda77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a2cda77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a2cda77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a0f1249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a0f1249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a0f1249c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a0f1249c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a0f1249c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a0f1249c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a0f1249c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a0f1249c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a0f1249cb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a0f1249c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9fc502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9fc502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a2cda77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a2cda77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a2cda77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a2cda77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a2cda777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a2cda77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a2cda777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a2cda77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a2cda777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a2cda777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c9da1c6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c9da1c6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f1753cb1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f1753cb1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9fc5020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9fc5020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9fc5020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9fc5020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9fc5020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9fc5020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9fc5020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9fc5020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9fc5020a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9fc5020a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9fc5020a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9fc5020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0.png"/><Relationship Id="rId4" Type="http://schemas.openxmlformats.org/officeDocument/2006/relationships/image" Target="../media/image7.png"/><Relationship Id="rId5" Type="http://schemas.openxmlformats.org/officeDocument/2006/relationships/image" Target="../media/image3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2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solidFill>
          <a:srgbClr val="000078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300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-11731" l="0" r="-11731" t="0"/>
          <a:stretch/>
        </p:blipFill>
        <p:spPr>
          <a:xfrm>
            <a:off x="1210675" y="316500"/>
            <a:ext cx="1437000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220300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210252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210252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50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">
  <p:cSld name="CUSTOM_6">
    <p:bg>
      <p:bgPr>
        <a:solidFill>
          <a:srgbClr val="000078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300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-11731" l="0" r="-11731" t="0"/>
          <a:stretch/>
        </p:blipFill>
        <p:spPr>
          <a:xfrm>
            <a:off x="1210675" y="316500"/>
            <a:ext cx="1437000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220300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210252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210252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50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1172150" y="30192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1134100" y="1178075"/>
            <a:ext cx="7446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4">
    <p:bg>
      <p:bgPr>
        <a:solidFill>
          <a:srgbClr val="000078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-11600" y="0"/>
            <a:ext cx="9195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300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7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20300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210252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210252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50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 rotWithShape="1">
          <a:blip r:embed="rId4">
            <a:alphaModFix/>
          </a:blip>
          <a:srcRect b="-11731" l="0" r="-11731" t="0"/>
          <a:stretch/>
        </p:blipFill>
        <p:spPr>
          <a:xfrm>
            <a:off x="1219369" y="324444"/>
            <a:ext cx="1435500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8626" y="316187"/>
            <a:ext cx="380271" cy="8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- 1 columna">
  <p:cSld name="CUSTOM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eta">
  <p:cSld name="CUSTOM_5">
    <p:bg>
      <p:bgPr>
        <a:solidFill>
          <a:srgbClr val="73ED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246475" y="147875"/>
            <a:ext cx="8655900" cy="7050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499" y="287650"/>
            <a:ext cx="301626" cy="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9pPr>
          </a:lstStyle>
          <a:p/>
        </p:txBody>
      </p:sp>
      <p:pic>
        <p:nvPicPr>
          <p:cNvPr id="53" name="Google Shape;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50" y="228788"/>
            <a:ext cx="8666101" cy="45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- 2 columnes">
  <p:cSld name="CUSTOM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72475" y="1357100"/>
            <a:ext cx="40083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877425" y="1357100"/>
            <a:ext cx="40083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772475" y="648025"/>
            <a:ext cx="7430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>
  <p:cSld name="CUSTOM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" type="body"/>
          </p:nvPr>
        </p:nvSpPr>
        <p:spPr>
          <a:xfrm>
            <a:off x="5161450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 b="1">
                <a:solidFill>
                  <a:srgbClr val="000078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2035725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 b="1">
                <a:solidFill>
                  <a:srgbClr val="000078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61" name="Google Shape;61;p8"/>
          <p:cNvSpPr/>
          <p:nvPr/>
        </p:nvSpPr>
        <p:spPr>
          <a:xfrm>
            <a:off x="220301" y="14904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869050" y="1490475"/>
            <a:ext cx="8017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">
  <p:cSld name="CUSTOM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8804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/>
          <p:nvPr/>
        </p:nvSpPr>
        <p:spPr>
          <a:xfrm>
            <a:off x="225973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-11731" l="0" r="-11731" t="0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225973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468327" y="393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@UOCuniversitat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468327" y="4515027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399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66" y="4559751"/>
            <a:ext cx="19134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507" y="4274525"/>
            <a:ext cx="206150" cy="1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 per imprimir">
  <p:cSld name="CUSTOM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225973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225973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468327" y="3878308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78"/>
                </a:solidFill>
              </a:rPr>
              <a:t>UOC.universitat </a:t>
            </a:r>
            <a:endParaRPr sz="1800">
              <a:solidFill>
                <a:srgbClr val="000078"/>
              </a:solidFill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78"/>
                </a:solidFill>
              </a:rPr>
              <a:t>@UOCuniversitat</a:t>
            </a:r>
            <a:endParaRPr sz="1800">
              <a:solidFill>
                <a:srgbClr val="000078"/>
              </a:solidFill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68327" y="4515027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78"/>
                </a:solidFill>
              </a:rPr>
              <a:t>UOCuniversitat</a:t>
            </a:r>
            <a:endParaRPr sz="1800">
              <a:solidFill>
                <a:srgbClr val="000078"/>
              </a:solidFill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2">
            <a:alphaModFix/>
          </a:blip>
          <a:srcRect b="-11731" l="0" r="-11731" t="0"/>
          <a:stretch/>
        </p:blipFill>
        <p:spPr>
          <a:xfrm>
            <a:off x="226244" y="301219"/>
            <a:ext cx="1435500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6" y="4488873"/>
            <a:ext cx="255740" cy="2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73" y="3937674"/>
            <a:ext cx="274775" cy="27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301" y="-14173"/>
            <a:ext cx="1715104" cy="118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763" y="4250440"/>
            <a:ext cx="216174" cy="20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0302" y="233215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-11731" l="0" r="-11731" t="0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288951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288951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950" y="287650"/>
            <a:ext cx="301626" cy="64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oliverg/materiales-TA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open?id=0B7XkCwpI5KDYNlNUTTlSS21pQm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pertium.org/" TargetMode="External"/><Relationship Id="rId4" Type="http://schemas.openxmlformats.org/officeDocument/2006/relationships/hyperlink" Target="https://www2.statmt.org/mose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arian-nmt.github.io/" TargetMode="External"/><Relationship Id="rId4" Type="http://schemas.openxmlformats.org/officeDocument/2006/relationships/hyperlink" Target="https://opennmt.net/" TargetMode="External"/><Relationship Id="rId5" Type="http://schemas.openxmlformats.org/officeDocument/2006/relationships/hyperlink" Target="https://github.com/facebookresearch/fairseq" TargetMode="External"/><Relationship Id="rId6" Type="http://schemas.openxmlformats.org/officeDocument/2006/relationships/hyperlink" Target="https://huggingface.co/docs/transformers/index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Helsinki-NLP/Opus-MT" TargetMode="External"/><Relationship Id="rId4" Type="http://schemas.openxmlformats.org/officeDocument/2006/relationships/hyperlink" Target="https://huggingface.co/Helsinki-NLP/opus-mt-en-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i.meta.com/research/no-language-left-behind/" TargetMode="External"/><Relationship Id="rId4" Type="http://schemas.openxmlformats.org/officeDocument/2006/relationships/hyperlink" Target="https://huggingface.co/facebook/nllb-200-distilled-600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tuoc/UPO-2024-Traduccion-automatica-neuronal-e-inteligencia-artificial/wiki/Traducci%C3%B3n-autom%C3%A1tica-neuronal-e-inteligencia-artificial:-entrenamiento,-evaluaci%C3%B3n-e-integraci%C3%B3n" TargetMode="External"/><Relationship Id="rId4" Type="http://schemas.openxmlformats.org/officeDocument/2006/relationships/hyperlink" Target="https://github.com/mtuoc/UPO-2024-Traduccion-automatica-neuronal-e-inteligencia-artificia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mtuoc.github.io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577275" y="2003925"/>
            <a:ext cx="82719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/>
              <a:t>1. Introducción a la inteligencia artificial para la traducción</a:t>
            </a:r>
            <a:endParaRPr sz="3600"/>
          </a:p>
        </p:txBody>
      </p:sp>
      <p:sp>
        <p:nvSpPr>
          <p:cNvPr id="94" name="Google Shape;94;p11"/>
          <p:cNvSpPr/>
          <p:nvPr/>
        </p:nvSpPr>
        <p:spPr>
          <a:xfrm>
            <a:off x="220300" y="389897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210252" y="38989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652550" y="3898975"/>
            <a:ext cx="8271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Antoni Oliver (aoliverg@uoc.edu)</a:t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426275" y="959025"/>
            <a:ext cx="8422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>
                <a:solidFill>
                  <a:srgbClr val="73EDFF"/>
                </a:solidFill>
              </a:rPr>
              <a:t>Traducción automática neuronal e inteligencia artificial: entrenamiento, evaluación e integración</a:t>
            </a:r>
            <a:endParaRPr b="1" sz="2100">
              <a:solidFill>
                <a:srgbClr val="73ED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Funciones de activación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625" y="1097563"/>
            <a:ext cx="2942800" cy="18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550" y="1099138"/>
            <a:ext cx="2942800" cy="183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6375" y="2936800"/>
            <a:ext cx="2942800" cy="1837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Redes neuronales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38" y="1004550"/>
            <a:ext cx="38816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Aprendizaje profundo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438" y="1084301"/>
            <a:ext cx="5470675" cy="3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Ejemplo de red neuronal sencilla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3"/>
              </a:rPr>
              <a:t>https://github.com/aoliverg/materiales-TAN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Demo neurona artificial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Demo red neuronal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Words embeddings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72475" y="1357100"/>
            <a:ext cx="70719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/>
              <a:t>CBOW </a:t>
            </a:r>
            <a:r>
              <a:rPr lang="ca"/>
              <a:t>(Continuous Bag of Words), que lee las palabras del contexto e intenta predecir la palabra central más probable.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/>
              <a:t>Modelo Skip-Gram</a:t>
            </a:r>
            <a:r>
              <a:rPr lang="ca"/>
              <a:t>, que predice las palabras del contexto a partir de la palabra central.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88" y="1168347"/>
            <a:ext cx="6051076" cy="22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CBOW - Skip Gram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75" y="648025"/>
            <a:ext cx="6136524" cy="46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Operaciones con Word Embeddings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Similitud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Operaciones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Grandes modelos de Word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>
                <a:solidFill>
                  <a:schemeClr val="hlink"/>
                </a:solidFill>
                <a:hlinkClick r:id="rId3"/>
              </a:rPr>
              <a:t>https://docs.google.com/open?id=0B7XkCwpI5KDYNlNUTTlSS21pQmM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Sentence Embeddings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La misma idea que Word Embeddings, pero ahora se pretende representar toda una oración.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Retomaremos esto en la alineación de documentos con una estrategia que se llama </a:t>
            </a:r>
            <a:r>
              <a:rPr i="1" lang="ca"/>
              <a:t>bilingual sentence mining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Modelos de lenguaje neuronales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25" y="1114250"/>
            <a:ext cx="4825000" cy="36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</a:t>
            </a:r>
            <a:r>
              <a:rPr lang="ca"/>
              <a:t>odelo de lenguaje neuronal recurrente 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125" y="1239325"/>
            <a:ext cx="4678400" cy="3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Presentación del seminario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Modelos de traducción neuronal</a:t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49" y="1480925"/>
            <a:ext cx="7679301" cy="2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Entrenamiento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200" y="1150650"/>
            <a:ext cx="5583151" cy="34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45050" y="600575"/>
            <a:ext cx="77523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Toolkits de entrenamiento y uso de motores de traducción automática neuronal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Toolkits (no neuronales)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>
                <a:solidFill>
                  <a:schemeClr val="hlink"/>
                </a:solidFill>
                <a:hlinkClick r:id="rId3"/>
              </a:rPr>
              <a:t>Apertium</a:t>
            </a:r>
            <a:r>
              <a:rPr lang="ca"/>
              <a:t>: transferencia sintáctica superficial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>
                <a:solidFill>
                  <a:schemeClr val="hlink"/>
                </a:solidFill>
                <a:hlinkClick r:id="rId4"/>
              </a:rPr>
              <a:t>Moses</a:t>
            </a:r>
            <a:r>
              <a:rPr lang="ca"/>
              <a:t>: Traducción automática estadística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Toolkits neuronales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>
                <a:solidFill>
                  <a:schemeClr val="hlink"/>
                </a:solidFill>
                <a:hlinkClick r:id="rId3"/>
              </a:rPr>
              <a:t>Marian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>
                <a:solidFill>
                  <a:schemeClr val="hlink"/>
                </a:solidFill>
                <a:hlinkClick r:id="rId4"/>
              </a:rPr>
              <a:t>OpenNMT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>
                <a:solidFill>
                  <a:schemeClr val="hlink"/>
                </a:solidFill>
                <a:hlinkClick r:id="rId5"/>
              </a:rPr>
              <a:t>Fairseq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>
                <a:solidFill>
                  <a:schemeClr val="hlink"/>
                </a:solidFill>
                <a:hlinkClick r:id="rId6"/>
              </a:rPr>
              <a:t>Transformers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Modelos de traducción automática neuronal libres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OpusMT 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3"/>
              </a:rPr>
              <a:t>https://github.com/Helsinki-NLP/Opus-MT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4"/>
              </a:rPr>
              <a:t>https://huggingface.co/Helsinki-NLP/opus-mt-en-es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Ejecución desde un script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772475" y="1357100"/>
            <a:ext cx="75873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from transformers import MarianMTModel, MarianTokenizer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src_text = ["This is a simple translation test.","And this is another sentence."]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model_name = "Helsinki-NLP/opus-mt-en-es"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tokenizer = MarianTokenizer.from_pretrained(model_name)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model = MarianMTModel.from_pretrained(model_name)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translated = model.generate(**tokenizer(src_text, return_tensors="pt", padding=True))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res = [tokenizer.decode(t, skip_special_tokens=True) for t in translated]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print(res)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NLLB - No Language Left Behind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3"/>
              </a:rPr>
              <a:t>https://ai.meta.com/research/no-language-left-behind/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4"/>
              </a:rPr>
              <a:t>https://huggingface.co/facebook/nllb-200-distilled-600M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Ejecución desde un 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772475" y="1357100"/>
            <a:ext cx="720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from transformers import AutoTokenizer, AutoModelForSeq2SeqLM, pipeline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tokenizer = AutoTokenizer.from_pretrained("facebook/nllb-200-distilled-600M")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model = AutoModelForSeq2SeqLM.from_pretrained("facebook/nllb-200-distilled-600M")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translator = pipeline('translation', model=model, tokenizer=tokenizer, src_lang='eng_Latn', tgt_lang='spa_Latn', max_length = 200)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src_text = ["This is a simple translation test.","And this is another sentence."]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res = translator(src_text)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print(res)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Traducción automática neuronal e inteligencia artificial: entrenamiento, evaluación e integración</a:t>
            </a:r>
            <a:endParaRPr/>
          </a:p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>
                <a:solidFill>
                  <a:schemeClr val="hlink"/>
                </a:solidFill>
                <a:hlinkClick r:id="rId3"/>
              </a:rPr>
              <a:t>WIKI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u="sng">
                <a:solidFill>
                  <a:schemeClr val="hlink"/>
                </a:solidFill>
                <a:hlinkClick r:id="rId4"/>
              </a:rPr>
              <a:t>Repositorio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proyecto MTUOC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Objetivos del proyecto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Facilitar la creación de corpus paralelos, el entrenamiento, evaluación e integración de motores de traducción automática neuronales (y estadísticos).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3"/>
              </a:rPr>
              <a:t>https://mtuoc.github.io/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MTUOC-server</a:t>
            </a:r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525" y="1147850"/>
            <a:ext cx="4799899" cy="35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config-server.yaml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772475" y="1357100"/>
            <a:ext cx="62937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MTEngine: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MTengine: OpusMT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#one of Marian, OpenNMT, Moses, GoogleTranslate, DeepL, Lucy, OpusMT, NLLB, Softcatalà, Apertium, Transformers, Aina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SLcode: en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TLcode: es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multilingual: False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#False or &lt;2tgtlang&gt; or any multilingual code used by the system.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MTUOCServer: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port: 8000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type: MTUOC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#one of MTUOC, Moses, ModernMT, OpenNMT, NMTWizard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verbosity_level: 3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log_file: log.log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ONMT_url_root: "/translator"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#specific configuration when acting as ONMT server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Transformers: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#use the same configuration for OpusMT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model_path: ../opus-mt-en-es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#model_path: Helsinki-NLP/opus-mt-tc-big-en-cat_oci_spa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beam_size: 5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num_hypotheses: 5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Servidor en funcionamiento</a:t>
            </a:r>
            <a:endParaRPr/>
          </a:p>
        </p:txBody>
      </p:sp>
      <p:pic>
        <p:nvPicPr>
          <p:cNvPr id="295" name="Google Shape;2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75" y="1357100"/>
            <a:ext cx="558794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00" y="2246500"/>
            <a:ext cx="4006049" cy="20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750" y="2246500"/>
            <a:ext cx="3835924" cy="19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/>
        </p:nvSpPr>
        <p:spPr>
          <a:xfrm>
            <a:off x="1874950" y="2617375"/>
            <a:ext cx="73032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660900" y="1791575"/>
            <a:ext cx="78222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200">
                <a:solidFill>
                  <a:schemeClr val="lt1"/>
                </a:solidFill>
              </a:rPr>
              <a:t>¡Gracias por vuestra atención!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900">
                <a:solidFill>
                  <a:schemeClr val="lt1"/>
                </a:solidFill>
              </a:rPr>
              <a:t>Antoni Oliver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900">
                <a:solidFill>
                  <a:schemeClr val="lt1"/>
                </a:solidFill>
              </a:rPr>
              <a:t>aoliverg@uoc.edu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1. Introducción a la inteligencia artificial para la traducción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Traducción automática neuronal e inteligencia artificial: principios teóricos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Tipos de sistemas de traducción automática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Basado en reglas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Basado en </a:t>
            </a:r>
            <a:r>
              <a:rPr lang="ca"/>
              <a:t>corpus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Historia de la traducción automática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 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13" y="1717400"/>
            <a:ext cx="7730174" cy="17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Neurona artificial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772475" y="1357100"/>
            <a:ext cx="62937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S4 = F (ω1 x S1 + ω2 x S2 + ω3 x S3)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713" y="1357100"/>
            <a:ext cx="3453225" cy="27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Funciones de activación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00" y="1523663"/>
            <a:ext cx="7325150" cy="25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O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