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1" r:id="rId6"/>
    <p:sldId id="260" r:id="rId7"/>
    <p:sldId id="259" r:id="rId8"/>
    <p:sldId id="258"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000" dirty="0"/>
            <a:t>Tokenization</a:t>
          </a:r>
        </a:p>
      </dgm:t>
    </dgm:pt>
    <dgm:pt modelId="{D8874F40-D7B0-41DE-BB6F-A6014FEAB2D7}" type="parTrans" cxnId="{C5202EE1-10E9-4076-9D55-9E0CF8B152AF}">
      <dgm:prSet/>
      <dgm:spPr/>
      <dgm:t>
        <a:bodyPr/>
        <a:lstStyle/>
        <a:p>
          <a:endParaRPr lang="en-US" sz="3600"/>
        </a:p>
      </dgm:t>
    </dgm:pt>
    <dgm:pt modelId="{BD6E0A2E-99C8-4F5A-971A-CD211D1099FF}" type="sibTrans" cxnId="{C5202EE1-10E9-4076-9D55-9E0CF8B152AF}">
      <dgm:prSet/>
      <dgm:spPr/>
      <dgm:t>
        <a:bodyPr/>
        <a:lstStyle/>
        <a:p>
          <a:endParaRPr lang="en-US" sz="3600"/>
        </a:p>
      </dgm:t>
    </dgm:pt>
    <dgm:pt modelId="{96262926-A67D-4E4E-9515-5EBC67F0B634}">
      <dgm:prSet custT="1"/>
      <dgm:spPr/>
      <dgm:t>
        <a:bodyPr/>
        <a:lstStyle/>
        <a:p>
          <a:r>
            <a:rPr lang="en-US" sz="2000" dirty="0"/>
            <a:t>Reducing each review to it’s keywords</a:t>
          </a:r>
        </a:p>
      </dgm:t>
    </dgm:pt>
    <dgm:pt modelId="{EC74E552-C501-4B0E-9400-E8B410F53D50}" type="parTrans" cxnId="{8C5B110A-FBC3-4CBF-BED2-413E87D4DAD5}">
      <dgm:prSet/>
      <dgm:spPr/>
      <dgm:t>
        <a:bodyPr/>
        <a:lstStyle/>
        <a:p>
          <a:endParaRPr lang="en-US" sz="3600"/>
        </a:p>
      </dgm:t>
    </dgm:pt>
    <dgm:pt modelId="{1DA7ACEB-F642-43C1-BCB5-F580B9B985B9}" type="sibTrans" cxnId="{8C5B110A-FBC3-4CBF-BED2-413E87D4DAD5}">
      <dgm:prSet/>
      <dgm:spPr/>
      <dgm:t>
        <a:bodyPr/>
        <a:lstStyle/>
        <a:p>
          <a:endParaRPr lang="en-US" sz="3600"/>
        </a:p>
      </dgm:t>
    </dgm:pt>
    <dgm:pt modelId="{C5146535-FD3D-4589-98A3-623B8DA4B8DB}">
      <dgm:prSet custT="1"/>
      <dgm:spPr/>
      <dgm:t>
        <a:bodyPr/>
        <a:lstStyle/>
        <a:p>
          <a:r>
            <a:rPr lang="en-US" sz="2000" dirty="0"/>
            <a:t>Vectorization</a:t>
          </a:r>
        </a:p>
      </dgm:t>
    </dgm:pt>
    <dgm:pt modelId="{20848F78-EC70-4162-96CE-CC68006930F0}" type="parTrans" cxnId="{8EBF857E-7408-4941-91E4-293B0F59EEF7}">
      <dgm:prSet/>
      <dgm:spPr/>
      <dgm:t>
        <a:bodyPr/>
        <a:lstStyle/>
        <a:p>
          <a:endParaRPr lang="en-US" sz="3600"/>
        </a:p>
      </dgm:t>
    </dgm:pt>
    <dgm:pt modelId="{7A3CCAF8-AC3A-401E-AEDD-44BBC1AA9C31}" type="sibTrans" cxnId="{8EBF857E-7408-4941-91E4-293B0F59EEF7}">
      <dgm:prSet/>
      <dgm:spPr/>
      <dgm:t>
        <a:bodyPr/>
        <a:lstStyle/>
        <a:p>
          <a:endParaRPr lang="en-US" sz="3600"/>
        </a:p>
      </dgm:t>
    </dgm:pt>
    <dgm:pt modelId="{E80CA270-6C90-4E17-ACEA-46B56AD54DD1}">
      <dgm:prSet custT="1"/>
      <dgm:spPr/>
      <dgm:t>
        <a:bodyPr/>
        <a:lstStyle/>
        <a:p>
          <a:r>
            <a:rPr lang="en-US" sz="2000" dirty="0"/>
            <a:t>Transforming the tokens into numbers for analysis</a:t>
          </a:r>
        </a:p>
      </dgm:t>
    </dgm:pt>
    <dgm:pt modelId="{7EEC8067-96EF-4BE0-8BE3-BA59ED78A31F}" type="parTrans" cxnId="{2DC28DF8-5C1B-4F53-A4C1-D5B63FB54BAF}">
      <dgm:prSet/>
      <dgm:spPr/>
      <dgm:t>
        <a:bodyPr/>
        <a:lstStyle/>
        <a:p>
          <a:endParaRPr lang="en-US" sz="3600"/>
        </a:p>
      </dgm:t>
    </dgm:pt>
    <dgm:pt modelId="{1AFE46E5-6B07-4894-8ECB-21BD7E7B8AF1}" type="sibTrans" cxnId="{2DC28DF8-5C1B-4F53-A4C1-D5B63FB54BAF}">
      <dgm:prSet/>
      <dgm:spPr/>
      <dgm:t>
        <a:bodyPr/>
        <a:lstStyle/>
        <a:p>
          <a:endParaRPr lang="en-US" sz="3600"/>
        </a:p>
      </dgm:t>
    </dgm:pt>
    <dgm:pt modelId="{09C152DA-7620-4852-8162-A77EC3609F3F}">
      <dgm:prSet custT="1"/>
      <dgm:spPr/>
      <dgm:t>
        <a:bodyPr/>
        <a:lstStyle/>
        <a:p>
          <a:r>
            <a:rPr lang="en-US" sz="2000" dirty="0"/>
            <a:t>Model Training</a:t>
          </a:r>
        </a:p>
      </dgm:t>
    </dgm:pt>
    <dgm:pt modelId="{9F6D14C0-6C82-4CBD-8D6D-B0E117B6F2ED}" type="parTrans" cxnId="{23ECAC8B-17A4-4883-AA0E-06D66B7E788A}">
      <dgm:prSet/>
      <dgm:spPr/>
      <dgm:t>
        <a:bodyPr/>
        <a:lstStyle/>
        <a:p>
          <a:endParaRPr lang="en-US" sz="3600"/>
        </a:p>
      </dgm:t>
    </dgm:pt>
    <dgm:pt modelId="{0AE8D36D-0F0F-4206-AE39-0A2D73987B68}" type="sibTrans" cxnId="{23ECAC8B-17A4-4883-AA0E-06D66B7E788A}">
      <dgm:prSet/>
      <dgm:spPr/>
      <dgm:t>
        <a:bodyPr/>
        <a:lstStyle/>
        <a:p>
          <a:endParaRPr lang="en-US" sz="3600"/>
        </a:p>
      </dgm:t>
    </dgm:pt>
    <dgm:pt modelId="{6C8937BE-93F8-4DED-8538-1C601DAEBA66}">
      <dgm:prSet custT="1"/>
      <dgm:spPr/>
      <dgm:t>
        <a:bodyPr/>
        <a:lstStyle/>
        <a:p>
          <a:r>
            <a:rPr lang="en-US" sz="2000" dirty="0"/>
            <a:t>Analyzing the tokens and their associated labels</a:t>
          </a:r>
        </a:p>
      </dgm:t>
    </dgm:pt>
    <dgm:pt modelId="{77D169C6-D77F-456D-B18B-D7BE016AD87A}" type="parTrans" cxnId="{FAA8D3DD-12E8-457D-9144-B037C5678347}">
      <dgm:prSet/>
      <dgm:spPr/>
      <dgm:t>
        <a:bodyPr/>
        <a:lstStyle/>
        <a:p>
          <a:endParaRPr lang="en-US" sz="3600"/>
        </a:p>
      </dgm:t>
    </dgm:pt>
    <dgm:pt modelId="{A97BE953-FA9D-4BA6-A92C-494DB1F3BA59}" type="sibTrans" cxnId="{FAA8D3DD-12E8-457D-9144-B037C5678347}">
      <dgm:prSet/>
      <dgm:spPr/>
      <dgm:t>
        <a:bodyPr/>
        <a:lstStyle/>
        <a:p>
          <a:endParaRPr lang="en-US" sz="3600"/>
        </a:p>
      </dgm:t>
    </dgm:pt>
    <dgm:pt modelId="{DC4A472B-0D22-49F0-AC9F-B85BAF11EBC5}">
      <dgm:prSet custT="1"/>
      <dgm:spPr/>
      <dgm:t>
        <a:bodyPr/>
        <a:lstStyle/>
        <a:p>
          <a:r>
            <a:rPr lang="en-US" sz="2000" dirty="0"/>
            <a:t>Model Tuning</a:t>
          </a:r>
        </a:p>
      </dgm:t>
    </dgm:pt>
    <dgm:pt modelId="{A4B01EE6-3E33-4557-B895-0B1E3E73DA81}" type="parTrans" cxnId="{3453F9A6-35BD-4184-9CDB-C381C74AD8AA}">
      <dgm:prSet/>
      <dgm:spPr/>
      <dgm:t>
        <a:bodyPr/>
        <a:lstStyle/>
        <a:p>
          <a:endParaRPr lang="en-US" sz="3600"/>
        </a:p>
      </dgm:t>
    </dgm:pt>
    <dgm:pt modelId="{71ACCEAC-E4D9-4587-B545-323FAC571EDA}" type="sibTrans" cxnId="{3453F9A6-35BD-4184-9CDB-C381C74AD8AA}">
      <dgm:prSet/>
      <dgm:spPr/>
      <dgm:t>
        <a:bodyPr/>
        <a:lstStyle/>
        <a:p>
          <a:endParaRPr lang="en-US" sz="3600"/>
        </a:p>
      </dgm:t>
    </dgm:pt>
    <dgm:pt modelId="{EA02A08E-507C-4A7D-884A-F351E1964478}">
      <dgm:prSet custT="1"/>
      <dgm:spPr/>
      <dgm:t>
        <a:bodyPr/>
        <a:lstStyle/>
        <a:p>
          <a:r>
            <a:rPr lang="en-US" sz="2000" dirty="0"/>
            <a:t>Adjusting model parameters to increase accuracy via hyperparameter tuning</a:t>
          </a:r>
        </a:p>
      </dgm:t>
    </dgm:pt>
    <dgm:pt modelId="{4FD89F0D-247A-418E-8641-5FE2EF57AB38}" type="parTrans" cxnId="{768080B5-439A-4FD1-9F1B-1081C7985651}">
      <dgm:prSet/>
      <dgm:spPr/>
      <dgm:t>
        <a:bodyPr/>
        <a:lstStyle/>
        <a:p>
          <a:endParaRPr lang="en-US" sz="3600"/>
        </a:p>
      </dgm:t>
    </dgm:pt>
    <dgm:pt modelId="{0CCCFF9E-EC64-43FD-9853-EADA0FFC3DC7}" type="sibTrans" cxnId="{768080B5-439A-4FD1-9F1B-1081C7985651}">
      <dgm:prSet/>
      <dgm:spPr/>
      <dgm:t>
        <a:bodyPr/>
        <a:lstStyle/>
        <a:p>
          <a:endParaRPr lang="en-US" sz="3600"/>
        </a:p>
      </dgm:t>
    </dgm:pt>
    <dgm:pt modelId="{59897A94-D3D7-400B-A5A8-F4F44D8491EA}">
      <dgm:prSet custT="1"/>
      <dgm:spPr/>
      <dgm:t>
        <a:bodyPr/>
        <a:lstStyle/>
        <a:p>
          <a:r>
            <a:rPr lang="en-US" sz="2000" dirty="0"/>
            <a:t>Predictions</a:t>
          </a:r>
        </a:p>
      </dgm:t>
    </dgm:pt>
    <dgm:pt modelId="{2197BA58-D8EE-4535-966F-01493F09B129}" type="parTrans" cxnId="{E05B21C2-A8D6-45A1-A85F-EF87318711BF}">
      <dgm:prSet/>
      <dgm:spPr/>
      <dgm:t>
        <a:bodyPr/>
        <a:lstStyle/>
        <a:p>
          <a:endParaRPr lang="en-US" sz="3600"/>
        </a:p>
      </dgm:t>
    </dgm:pt>
    <dgm:pt modelId="{A642974F-1EF6-42E2-B225-7E0AA061705F}" type="sibTrans" cxnId="{E05B21C2-A8D6-45A1-A85F-EF87318711BF}">
      <dgm:prSet/>
      <dgm:spPr/>
      <dgm:t>
        <a:bodyPr/>
        <a:lstStyle/>
        <a:p>
          <a:endParaRPr lang="en-US" sz="3600"/>
        </a:p>
      </dgm:t>
    </dgm:pt>
    <dgm:pt modelId="{DB69DA99-FA77-4F23-9BF4-9B15CF12CE51}">
      <dgm:prSet custT="1"/>
      <dgm:spPr/>
      <dgm:t>
        <a:bodyPr/>
        <a:lstStyle/>
        <a:p>
          <a:r>
            <a:rPr lang="en-US" sz="2000" dirty="0"/>
            <a:t>Use the model to make sentiment predictions</a:t>
          </a:r>
        </a:p>
      </dgm:t>
    </dgm:pt>
    <dgm:pt modelId="{D7A4C461-594C-42BD-B64C-BE845A60B665}" type="parTrans" cxnId="{EDEDE4B5-0F46-4398-9016-51156FAA1F2F}">
      <dgm:prSet/>
      <dgm:spPr/>
      <dgm:t>
        <a:bodyPr/>
        <a:lstStyle/>
        <a:p>
          <a:endParaRPr lang="en-US" sz="3600"/>
        </a:p>
      </dgm:t>
    </dgm:pt>
    <dgm:pt modelId="{8630621D-2388-40F3-9250-038FBAB06708}" type="sibTrans" cxnId="{EDEDE4B5-0F46-4398-9016-51156FAA1F2F}">
      <dgm:prSet/>
      <dgm:spPr/>
      <dgm:t>
        <a:bodyPr/>
        <a:lstStyle/>
        <a:p>
          <a:endParaRPr lang="en-US" sz="3600"/>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5">
        <dgm:presLayoutVars>
          <dgm:bulletEnabled val="1"/>
        </dgm:presLayoutVars>
      </dgm:prSet>
      <dgm:spPr/>
    </dgm:pt>
    <dgm:pt modelId="{DBA410EB-5F61-4F46-92D9-C5B0AA59EE15}" type="pres">
      <dgm:prSet presAssocID="{C5146535-FD3D-4589-98A3-623B8DA4B8DB}" presName="ConnectLine1" presStyleLbl="sibTrans1D1" presStyleIdx="1"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5">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5">
        <dgm:presLayoutVars>
          <dgm:bulletEnabled val="1"/>
        </dgm:presLayoutVars>
      </dgm:prSet>
      <dgm:spPr/>
    </dgm:pt>
    <dgm:pt modelId="{440E9361-37D2-4157-AF38-7B49AD23708B}" type="pres">
      <dgm:prSet presAssocID="{09C152DA-7620-4852-8162-A77EC3609F3F}" presName="ConnectLine1" presStyleLbl="sibTrans1D1" presStyleIdx="2" presStyleCnt="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5"/>
      <dgm:spPr/>
    </dgm:pt>
    <dgm:pt modelId="{4174F691-D9D3-451C-9893-D177DC3AED58}" type="pres">
      <dgm:prSet presAssocID="{09C152DA-7620-4852-8162-A77EC3609F3F}" presName="EmptyPane1" presStyleCnt="0"/>
      <dgm:spPr/>
    </dgm:pt>
    <dgm:pt modelId="{41BC86C0-9DE6-41C1-8285-A3488C534751}" type="pres">
      <dgm:prSet presAssocID="{0AE8D36D-0F0F-4206-AE39-0A2D73987B68}" presName="spaceBetweenRectangles1" presStyleCnt="0"/>
      <dgm:spPr/>
    </dgm:pt>
    <dgm:pt modelId="{611350A8-28F9-4267-A46D-FDFB799F3995}" type="pres">
      <dgm:prSet presAssocID="{DC4A472B-0D22-49F0-AC9F-B85BAF11EBC5}" presName="composite1" presStyleCnt="0"/>
      <dgm:spPr/>
    </dgm:pt>
    <dgm:pt modelId="{3496B990-6F9C-4D89-898B-289DD75027C1}" type="pres">
      <dgm:prSet presAssocID="{DC4A472B-0D22-49F0-AC9F-B85BAF11EBC5}" presName="parent1" presStyleLbl="alignNode1" presStyleIdx="3" presStyleCnt="5">
        <dgm:presLayoutVars>
          <dgm:chMax val="1"/>
          <dgm:chPref val="1"/>
          <dgm:bulletEnabled val="1"/>
        </dgm:presLayoutVars>
      </dgm:prSet>
      <dgm:spPr/>
    </dgm:pt>
    <dgm:pt modelId="{67E966F9-AFDF-4341-9C07-9500CB26CEAD}" type="pres">
      <dgm:prSet presAssocID="{DC4A472B-0D22-49F0-AC9F-B85BAF11EBC5}" presName="Childtext1" presStyleLbl="revTx" presStyleIdx="3" presStyleCnt="5">
        <dgm:presLayoutVars>
          <dgm:bulletEnabled val="1"/>
        </dgm:presLayoutVars>
      </dgm:prSet>
      <dgm:spPr/>
    </dgm:pt>
    <dgm:pt modelId="{38C5198B-2FE4-4972-B383-4CF2315FBB8A}" type="pres">
      <dgm:prSet presAssocID="{DC4A472B-0D22-49F0-AC9F-B85BAF11EBC5}" presName="ConnectLine1" presStyleLbl="sibTrans1D1" presStyleIdx="3" presStyleCnt="5"/>
      <dgm:spPr>
        <a:noFill/>
        <a:ln w="12700" cap="rnd" cmpd="sng" algn="ctr">
          <a:solidFill>
            <a:schemeClr val="accent1">
              <a:shade val="90000"/>
              <a:hueOff val="334659"/>
              <a:satOff val="-6451"/>
              <a:lumOff val="21093"/>
              <a:alphaOff val="0"/>
            </a:schemeClr>
          </a:solidFill>
          <a:prstDash val="dash"/>
        </a:ln>
        <a:effectLst/>
      </dgm:spPr>
    </dgm:pt>
    <dgm:pt modelId="{C7B4B267-3BB6-4AE5-8FCE-4AB7447C834D}" type="pres">
      <dgm:prSet presAssocID="{DC4A472B-0D22-49F0-AC9F-B85BAF11EBC5}" presName="ConnectLineEnd1" presStyleLbl="lnNode1" presStyleIdx="3" presStyleCnt="5"/>
      <dgm:spPr/>
    </dgm:pt>
    <dgm:pt modelId="{2A199D1D-6B38-41D5-9E37-5477E764885C}" type="pres">
      <dgm:prSet presAssocID="{DC4A472B-0D22-49F0-AC9F-B85BAF11EBC5}" presName="EmptyPane1" presStyleCnt="0"/>
      <dgm:spPr/>
    </dgm:pt>
    <dgm:pt modelId="{E7244A4F-6CB7-4F3C-953B-52709B5A168B}" type="pres">
      <dgm:prSet presAssocID="{71ACCEAC-E4D9-4587-B545-323FAC571EDA}" presName="spaceBetweenRectangles1" presStyleCnt="0"/>
      <dgm:spPr/>
    </dgm:pt>
    <dgm:pt modelId="{D8A12D7A-5269-49BB-A269-7FB207634013}" type="pres">
      <dgm:prSet presAssocID="{59897A94-D3D7-400B-A5A8-F4F44D8491EA}" presName="composite1" presStyleCnt="0"/>
      <dgm:spPr/>
    </dgm:pt>
    <dgm:pt modelId="{DE5D3973-A0FB-42B1-847C-7BFA2198CE10}" type="pres">
      <dgm:prSet presAssocID="{59897A94-D3D7-400B-A5A8-F4F44D8491EA}" presName="parent1" presStyleLbl="alignNode1" presStyleIdx="4" presStyleCnt="5">
        <dgm:presLayoutVars>
          <dgm:chMax val="1"/>
          <dgm:chPref val="1"/>
          <dgm:bulletEnabled val="1"/>
        </dgm:presLayoutVars>
      </dgm:prSet>
      <dgm:spPr/>
    </dgm:pt>
    <dgm:pt modelId="{172EC751-71BF-40CE-BCD6-3123F12A0EBD}" type="pres">
      <dgm:prSet presAssocID="{59897A94-D3D7-400B-A5A8-F4F44D8491EA}" presName="Childtext1" presStyleLbl="revTx" presStyleIdx="4" presStyleCnt="5">
        <dgm:presLayoutVars>
          <dgm:bulletEnabled val="1"/>
        </dgm:presLayoutVars>
      </dgm:prSet>
      <dgm:spPr/>
    </dgm:pt>
    <dgm:pt modelId="{38EF5F1E-4CEA-4D34-BBF5-7CB24090A1F7}" type="pres">
      <dgm:prSet presAssocID="{59897A94-D3D7-400B-A5A8-F4F44D8491EA}"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FE29CF99-B05A-46A6-8302-796D280FD0F3}" type="pres">
      <dgm:prSet presAssocID="{59897A94-D3D7-400B-A5A8-F4F44D8491EA}" presName="ConnectLineEnd1" presStyleLbl="lnNode1" presStyleIdx="4" presStyleCnt="5"/>
      <dgm:spPr/>
    </dgm:pt>
    <dgm:pt modelId="{59A8E9F2-2AE7-4E98-B1E4-B59EB9DF5253}" type="pres">
      <dgm:prSet presAssocID="{59897A94-D3D7-400B-A5A8-F4F44D8491EA}"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659A569A-48DA-4136-BA17-2EF40702F1D0}" type="presOf" srcId="{DC4A472B-0D22-49F0-AC9F-B85BAF11EBC5}" destId="{3496B990-6F9C-4D89-898B-289DD75027C1}"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3453F9A6-35BD-4184-9CDB-C381C74AD8AA}" srcId="{6A70FD8F-0050-42E3-8B3A-6ED7CFB9852E}" destId="{DC4A472B-0D22-49F0-AC9F-B85BAF11EBC5}" srcOrd="3" destOrd="0" parTransId="{A4B01EE6-3E33-4557-B895-0B1E3E73DA81}" sibTransId="{71ACCEAC-E4D9-4587-B545-323FAC571EDA}"/>
    <dgm:cxn modelId="{D42E00AE-3E07-48B6-B750-87383A273927}" type="presOf" srcId="{EA02A08E-507C-4A7D-884A-F351E1964478}" destId="{67E966F9-AFDF-4341-9C07-9500CB26CEAD}" srcOrd="0" destOrd="0" presId="urn:microsoft.com/office/officeart/2016/7/layout/RoundedRectangleTimeline"/>
    <dgm:cxn modelId="{768080B5-439A-4FD1-9F1B-1081C7985651}" srcId="{DC4A472B-0D22-49F0-AC9F-B85BAF11EBC5}" destId="{EA02A08E-507C-4A7D-884A-F351E1964478}" srcOrd="0" destOrd="0" parTransId="{4FD89F0D-247A-418E-8641-5FE2EF57AB38}" sibTransId="{0CCCFF9E-EC64-43FD-9853-EADA0FFC3DC7}"/>
    <dgm:cxn modelId="{EDEDE4B5-0F46-4398-9016-51156FAA1F2F}" srcId="{59897A94-D3D7-400B-A5A8-F4F44D8491EA}" destId="{DB69DA99-FA77-4F23-9BF4-9B15CF12CE51}" srcOrd="0" destOrd="0" parTransId="{D7A4C461-594C-42BD-B64C-BE845A60B665}" sibTransId="{8630621D-2388-40F3-9250-038FBAB06708}"/>
    <dgm:cxn modelId="{E05B21C2-A8D6-45A1-A85F-EF87318711BF}" srcId="{6A70FD8F-0050-42E3-8B3A-6ED7CFB9852E}" destId="{59897A94-D3D7-400B-A5A8-F4F44D8491EA}" srcOrd="4" destOrd="0" parTransId="{2197BA58-D8EE-4535-966F-01493F09B129}" sibTransId="{A642974F-1EF6-42E2-B225-7E0AA061705F}"/>
    <dgm:cxn modelId="{5A7ADEC7-D674-4C1B-8FA5-A2D47ED9D07F}" type="presOf" srcId="{DB69DA99-FA77-4F23-9BF4-9B15CF12CE51}" destId="{172EC751-71BF-40CE-BCD6-3123F12A0EBD}" srcOrd="0" destOrd="0" presId="urn:microsoft.com/office/officeart/2016/7/layout/RoundedRectangleTimeline"/>
    <dgm:cxn modelId="{F9986EDB-424C-4E14-8EB2-28EA906D2C54}" type="presOf" srcId="{59897A94-D3D7-400B-A5A8-F4F44D8491EA}" destId="{DE5D3973-A0FB-42B1-847C-7BFA2198CE10}"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D6F89177-6E68-4059-A2BF-B7DB7D5B52AA}" type="presParOf" srcId="{AB52B3CC-6563-466D-BFC3-9B6B5AFA0881}" destId="{41BC86C0-9DE6-41C1-8285-A3488C534751}" srcOrd="5" destOrd="0" presId="urn:microsoft.com/office/officeart/2016/7/layout/RoundedRectangleTimeline"/>
    <dgm:cxn modelId="{B56AF265-60CA-4CB9-8ED8-202834C57119}" type="presParOf" srcId="{AB52B3CC-6563-466D-BFC3-9B6B5AFA0881}" destId="{611350A8-28F9-4267-A46D-FDFB799F3995}" srcOrd="6" destOrd="0" presId="urn:microsoft.com/office/officeart/2016/7/layout/RoundedRectangleTimeline"/>
    <dgm:cxn modelId="{B21DE158-0F43-488C-A1DD-9FE07023AA70}" type="presParOf" srcId="{611350A8-28F9-4267-A46D-FDFB799F3995}" destId="{3496B990-6F9C-4D89-898B-289DD75027C1}" srcOrd="0" destOrd="0" presId="urn:microsoft.com/office/officeart/2016/7/layout/RoundedRectangleTimeline"/>
    <dgm:cxn modelId="{9C3739D2-2710-4360-B718-29B319A24033}" type="presParOf" srcId="{611350A8-28F9-4267-A46D-FDFB799F3995}" destId="{67E966F9-AFDF-4341-9C07-9500CB26CEAD}" srcOrd="1" destOrd="0" presId="urn:microsoft.com/office/officeart/2016/7/layout/RoundedRectangleTimeline"/>
    <dgm:cxn modelId="{7D0B015C-63C2-4C61-938E-3F845CD13F8A}" type="presParOf" srcId="{611350A8-28F9-4267-A46D-FDFB799F3995}" destId="{38C5198B-2FE4-4972-B383-4CF2315FBB8A}" srcOrd="2" destOrd="0" presId="urn:microsoft.com/office/officeart/2016/7/layout/RoundedRectangleTimeline"/>
    <dgm:cxn modelId="{AE262C2B-0764-4F1B-AC3A-6DE1986FE5D0}" type="presParOf" srcId="{611350A8-28F9-4267-A46D-FDFB799F3995}" destId="{C7B4B267-3BB6-4AE5-8FCE-4AB7447C834D}" srcOrd="3" destOrd="0" presId="urn:microsoft.com/office/officeart/2016/7/layout/RoundedRectangleTimeline"/>
    <dgm:cxn modelId="{FA76F29E-096C-41CE-A9EA-22304F2E7882}" type="presParOf" srcId="{611350A8-28F9-4267-A46D-FDFB799F3995}" destId="{2A199D1D-6B38-41D5-9E37-5477E764885C}" srcOrd="4" destOrd="0" presId="urn:microsoft.com/office/officeart/2016/7/layout/RoundedRectangleTimeline"/>
    <dgm:cxn modelId="{8DA9F056-C429-439D-A487-538B400AD6A0}" type="presParOf" srcId="{AB52B3CC-6563-466D-BFC3-9B6B5AFA0881}" destId="{E7244A4F-6CB7-4F3C-953B-52709B5A168B}" srcOrd="7" destOrd="0" presId="urn:microsoft.com/office/officeart/2016/7/layout/RoundedRectangleTimeline"/>
    <dgm:cxn modelId="{B43DDA96-1B31-4051-ABD4-B8EC1C8D7635}" type="presParOf" srcId="{AB52B3CC-6563-466D-BFC3-9B6B5AFA0881}" destId="{D8A12D7A-5269-49BB-A269-7FB207634013}" srcOrd="8" destOrd="0" presId="urn:microsoft.com/office/officeart/2016/7/layout/RoundedRectangleTimeline"/>
    <dgm:cxn modelId="{E56ABD42-8A75-4A19-9CF6-C1899BCB07A2}" type="presParOf" srcId="{D8A12D7A-5269-49BB-A269-7FB207634013}" destId="{DE5D3973-A0FB-42B1-847C-7BFA2198CE10}" srcOrd="0" destOrd="0" presId="urn:microsoft.com/office/officeart/2016/7/layout/RoundedRectangleTimeline"/>
    <dgm:cxn modelId="{E1732215-3400-4BA3-B8E3-8DCAA974826A}" type="presParOf" srcId="{D8A12D7A-5269-49BB-A269-7FB207634013}" destId="{172EC751-71BF-40CE-BCD6-3123F12A0EBD}" srcOrd="1" destOrd="0" presId="urn:microsoft.com/office/officeart/2016/7/layout/RoundedRectangleTimeline"/>
    <dgm:cxn modelId="{E72A298A-C348-4AFC-88D5-99A3492FB5FA}" type="presParOf" srcId="{D8A12D7A-5269-49BB-A269-7FB207634013}" destId="{38EF5F1E-4CEA-4D34-BBF5-7CB24090A1F7}" srcOrd="2" destOrd="0" presId="urn:microsoft.com/office/officeart/2016/7/layout/RoundedRectangleTimeline"/>
    <dgm:cxn modelId="{DDCF9C4B-E86E-4FA8-91F9-D4C31D6FD199}" type="presParOf" srcId="{D8A12D7A-5269-49BB-A269-7FB207634013}" destId="{FE29CF99-B05A-46A6-8302-796D280FD0F3}" srcOrd="3" destOrd="0" presId="urn:microsoft.com/office/officeart/2016/7/layout/RoundedRectangleTimeline"/>
    <dgm:cxn modelId="{B0B5B4BD-F14F-4F23-966E-B7D8665E747D}" type="presParOf" srcId="{D8A12D7A-5269-49BB-A269-7FB207634013}" destId="{59A8E9F2-2AE7-4E98-B1E4-B59EB9DF5253}"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Tokenization</a:t>
          </a:r>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Reducing each review to it’s keywords</a:t>
          </a: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Vectorization</a:t>
          </a:r>
        </a:p>
      </dsp:txBody>
      <dsp:txXfrm>
        <a:off x="2596993" y="1635204"/>
        <a:ext cx="1945321" cy="363378"/>
      </dsp:txXfrm>
    </dsp:sp>
    <dsp:sp modelId="{DF65791B-462E-4589-B98D-F60587330CA8}">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Transforming the tokens into numbers for analysis</a:t>
          </a:r>
        </a:p>
      </dsp:txBody>
      <dsp:txXfrm>
        <a:off x="1948552" y="2361961"/>
        <a:ext cx="3242202" cy="1271825"/>
      </dsp:txXfrm>
    </dsp:sp>
    <dsp:sp modelId="{DBA410EB-5F61-4F46-92D9-C5B0AA59EE15}">
      <dsp:nvSpPr>
        <dsp:cNvPr id="0" name=""/>
        <dsp:cNvSpPr/>
      </dsp:nvSpPr>
      <dsp:spPr>
        <a:xfrm>
          <a:off x="3569653"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Model Training</a:t>
          </a:r>
        </a:p>
      </dsp:txBody>
      <dsp:txXfrm>
        <a:off x="4542314" y="1635204"/>
        <a:ext cx="1945321" cy="363378"/>
      </dsp:txXfrm>
    </dsp:sp>
    <dsp:sp modelId="{B4723E2A-4FF1-452A-BD25-8EC364F15A6F}">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Analyzing the tokens and their associated labels</a:t>
          </a:r>
        </a:p>
      </dsp:txBody>
      <dsp:txXfrm>
        <a:off x="3893873" y="0"/>
        <a:ext cx="3242202" cy="1271825"/>
      </dsp:txXfrm>
    </dsp:sp>
    <dsp:sp modelId="{440E9361-37D2-4157-AF38-7B49AD23708B}">
      <dsp:nvSpPr>
        <dsp:cNvPr id="0" name=""/>
        <dsp:cNvSpPr/>
      </dsp:nvSpPr>
      <dsp:spPr>
        <a:xfrm>
          <a:off x="551497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96B990-6F9C-4D89-898B-289DD75027C1}">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Model Tuning</a:t>
          </a:r>
        </a:p>
      </dsp:txBody>
      <dsp:txXfrm>
        <a:off x="6487635" y="1635204"/>
        <a:ext cx="1945321" cy="363378"/>
      </dsp:txXfrm>
    </dsp:sp>
    <dsp:sp modelId="{67E966F9-AFDF-4341-9C07-9500CB26CEAD}">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Adjusting model parameters to increase accuracy via hyperparameter tuning</a:t>
          </a:r>
        </a:p>
      </dsp:txBody>
      <dsp:txXfrm>
        <a:off x="5839195" y="2361961"/>
        <a:ext cx="3242202" cy="1271825"/>
      </dsp:txXfrm>
    </dsp:sp>
    <dsp:sp modelId="{38C5198B-2FE4-4972-B383-4CF2315FBB8A}">
      <dsp:nvSpPr>
        <dsp:cNvPr id="0" name=""/>
        <dsp:cNvSpPr/>
      </dsp:nvSpPr>
      <dsp:spPr>
        <a:xfrm>
          <a:off x="7460296" y="1998582"/>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C7B4B267-3BB6-4AE5-8FCE-4AB7447C834D}">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D3973-A0FB-42B1-847C-7BFA2198CE10}">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Predictions</a:t>
          </a:r>
        </a:p>
      </dsp:txBody>
      <dsp:txXfrm rot="-5400000">
        <a:off x="8432957" y="1652943"/>
        <a:ext cx="1927582" cy="327900"/>
      </dsp:txXfrm>
    </dsp:sp>
    <dsp:sp modelId="{172EC751-71BF-40CE-BCD6-3123F12A0EBD}">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Use the model to make sentiment predictions</a:t>
          </a:r>
        </a:p>
      </dsp:txBody>
      <dsp:txXfrm>
        <a:off x="7784516" y="0"/>
        <a:ext cx="3242202" cy="1271825"/>
      </dsp:txXfrm>
    </dsp:sp>
    <dsp:sp modelId="{38EF5F1E-4CEA-4D34-BBF5-7CB24090A1F7}">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FE29CF99-B05A-46A6-8302-796D280FD0F3}">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Product review sentiment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Michael </a:t>
            </a:r>
            <a:r>
              <a:rPr lang="en-US" dirty="0" err="1"/>
              <a:t>turnell</a:t>
            </a:r>
            <a:r>
              <a:rPr lang="en-US" dirty="0"/>
              <a:t> and </a:t>
            </a:r>
            <a:r>
              <a:rPr lang="en-US" dirty="0" err="1"/>
              <a:t>taylor</a:t>
            </a:r>
            <a:r>
              <a:rPr lang="en-US" dirty="0"/>
              <a:t> </a:t>
            </a:r>
            <a:r>
              <a:rPr lang="en-US" dirty="0" err="1"/>
              <a:t>walraven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3645-F3FA-41B2-8BDD-7171DD118CC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017BD96-E0C1-444E-872A-CBFDDC7EF26D}"/>
              </a:ext>
            </a:extLst>
          </p:cNvPr>
          <p:cNvSpPr>
            <a:spLocks noGrp="1"/>
          </p:cNvSpPr>
          <p:nvPr>
            <p:ph idx="1"/>
          </p:nvPr>
        </p:nvSpPr>
        <p:spPr/>
        <p:txBody>
          <a:bodyPr/>
          <a:lstStyle/>
          <a:p>
            <a:r>
              <a:rPr lang="en-US" dirty="0"/>
              <a:t>Create classification models to predict the sentiment, positive or negative, of a product review.</a:t>
            </a:r>
          </a:p>
          <a:p>
            <a:pPr lvl="1"/>
            <a:r>
              <a:rPr lang="en-US" dirty="0"/>
              <a:t>Example use case:</a:t>
            </a:r>
          </a:p>
          <a:p>
            <a:pPr lvl="2"/>
            <a:r>
              <a:rPr lang="en-US" dirty="0"/>
              <a:t>Consider positive 2-star reviews and negative 4-star reviews of your company’s products to see if there are common or recurring complaints/praise</a:t>
            </a:r>
          </a:p>
          <a:p>
            <a:pPr lvl="1"/>
            <a:endParaRPr lang="en-US" dirty="0"/>
          </a:p>
        </p:txBody>
      </p:sp>
    </p:spTree>
    <p:extLst>
      <p:ext uri="{BB962C8B-B14F-4D97-AF65-F5344CB8AC3E}">
        <p14:creationId xmlns:p14="http://schemas.microsoft.com/office/powerpoint/2010/main" val="31943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7EA2-5A4F-4922-9FD3-6E7F343D523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818778E-190A-4642-96CD-733E9B621F41}"/>
              </a:ext>
            </a:extLst>
          </p:cNvPr>
          <p:cNvSpPr>
            <a:spLocks noGrp="1"/>
          </p:cNvSpPr>
          <p:nvPr>
            <p:ph idx="1"/>
          </p:nvPr>
        </p:nvSpPr>
        <p:spPr/>
        <p:txBody>
          <a:bodyPr/>
          <a:lstStyle/>
          <a:p>
            <a:r>
              <a:rPr lang="en-US" dirty="0"/>
              <a:t>A collection of 4 million product reviews for various products on Amazon.com. </a:t>
            </a:r>
          </a:p>
          <a:p>
            <a:r>
              <a:rPr lang="en-US" dirty="0"/>
              <a:t>Dataset split 90/10 into a train and test set </a:t>
            </a:r>
          </a:p>
          <a:p>
            <a:r>
              <a:rPr lang="en-US" dirty="0"/>
              <a:t>Train and test sets both have a class balance ratio of 50/50. </a:t>
            </a:r>
          </a:p>
          <a:p>
            <a:r>
              <a:rPr lang="en-US" dirty="0"/>
              <a:t>The dataset is publicly available on Kaggle.com</a:t>
            </a:r>
          </a:p>
          <a:p>
            <a:endParaRPr lang="en-US" dirty="0"/>
          </a:p>
        </p:txBody>
      </p:sp>
    </p:spTree>
    <p:extLst>
      <p:ext uri="{BB962C8B-B14F-4D97-AF65-F5344CB8AC3E}">
        <p14:creationId xmlns:p14="http://schemas.microsoft.com/office/powerpoint/2010/main" val="341637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83DD-1150-4D12-983F-E8C3A968E751}"/>
              </a:ext>
            </a:extLst>
          </p:cNvPr>
          <p:cNvSpPr>
            <a:spLocks noGrp="1"/>
          </p:cNvSpPr>
          <p:nvPr>
            <p:ph type="title"/>
          </p:nvPr>
        </p:nvSpPr>
        <p:spPr/>
        <p:txBody>
          <a:bodyPr/>
          <a:lstStyle/>
          <a:p>
            <a:r>
              <a:rPr lang="en-US" dirty="0"/>
              <a:t>TF-IDF: Bag of words</a:t>
            </a:r>
          </a:p>
        </p:txBody>
      </p:sp>
      <p:sp>
        <p:nvSpPr>
          <p:cNvPr id="3" name="Text Placeholder 2">
            <a:extLst>
              <a:ext uri="{FF2B5EF4-FFF2-40B4-BE49-F238E27FC236}">
                <a16:creationId xmlns:a16="http://schemas.microsoft.com/office/drawing/2014/main" id="{8BC97D43-3728-40E9-A779-F95F6B69C1F8}"/>
              </a:ext>
            </a:extLst>
          </p:cNvPr>
          <p:cNvSpPr>
            <a:spLocks noGrp="1"/>
          </p:cNvSpPr>
          <p:nvPr>
            <p:ph type="body" idx="1"/>
          </p:nvPr>
        </p:nvSpPr>
        <p:spPr/>
        <p:txBody>
          <a:bodyPr/>
          <a:lstStyle/>
          <a:p>
            <a:r>
              <a:rPr lang="en-US" dirty="0"/>
              <a:t>Positive Review</a:t>
            </a:r>
          </a:p>
        </p:txBody>
      </p:sp>
      <p:sp>
        <p:nvSpPr>
          <p:cNvPr id="4" name="Content Placeholder 3">
            <a:extLst>
              <a:ext uri="{FF2B5EF4-FFF2-40B4-BE49-F238E27FC236}">
                <a16:creationId xmlns:a16="http://schemas.microsoft.com/office/drawing/2014/main" id="{5BD5C66F-D32B-4429-922F-FEBFD6756369}"/>
              </a:ext>
            </a:extLst>
          </p:cNvPr>
          <p:cNvSpPr>
            <a:spLocks noGrp="1"/>
          </p:cNvSpPr>
          <p:nvPr>
            <p:ph sz="half" idx="2"/>
          </p:nvPr>
        </p:nvSpPr>
        <p:spPr/>
        <p:txBody>
          <a:bodyPr/>
          <a:lstStyle/>
          <a:p>
            <a:r>
              <a:rPr lang="en-US" i="1" dirty="0"/>
              <a:t>I am satisfied with this item. About the quality: it was very good, but I know by the price you will not get all the bells and whistles. But the thing is, it does not have the best color, so I can not say it is that beautiful.</a:t>
            </a:r>
            <a:endParaRPr lang="en-US" dirty="0"/>
          </a:p>
        </p:txBody>
      </p:sp>
      <p:sp>
        <p:nvSpPr>
          <p:cNvPr id="5" name="Text Placeholder 4">
            <a:extLst>
              <a:ext uri="{FF2B5EF4-FFF2-40B4-BE49-F238E27FC236}">
                <a16:creationId xmlns:a16="http://schemas.microsoft.com/office/drawing/2014/main" id="{6545BCA3-1F2D-4820-8359-C3DEB6F0042B}"/>
              </a:ext>
            </a:extLst>
          </p:cNvPr>
          <p:cNvSpPr>
            <a:spLocks noGrp="1"/>
          </p:cNvSpPr>
          <p:nvPr>
            <p:ph type="body" sz="quarter" idx="3"/>
          </p:nvPr>
        </p:nvSpPr>
        <p:spPr/>
        <p:txBody>
          <a:bodyPr/>
          <a:lstStyle/>
          <a:p>
            <a:r>
              <a:rPr lang="en-US" dirty="0"/>
              <a:t>Negative Review</a:t>
            </a:r>
          </a:p>
        </p:txBody>
      </p:sp>
      <p:sp>
        <p:nvSpPr>
          <p:cNvPr id="6" name="Content Placeholder 5">
            <a:extLst>
              <a:ext uri="{FF2B5EF4-FFF2-40B4-BE49-F238E27FC236}">
                <a16:creationId xmlns:a16="http://schemas.microsoft.com/office/drawing/2014/main" id="{AE8D960F-A4CF-4D2D-A8E2-FB00ACA0DC1C}"/>
              </a:ext>
            </a:extLst>
          </p:cNvPr>
          <p:cNvSpPr>
            <a:spLocks noGrp="1"/>
          </p:cNvSpPr>
          <p:nvPr>
            <p:ph sz="quarter" idx="4"/>
          </p:nvPr>
        </p:nvSpPr>
        <p:spPr/>
        <p:txBody>
          <a:bodyPr/>
          <a:lstStyle/>
          <a:p>
            <a:r>
              <a:rPr lang="en-US" i="1" dirty="0"/>
              <a:t>I can not say that I am very satisfied with this item. The best thing about it was the price. The quality is not so good, but the color is beautiful. It does not have all the bells and whistles, but I know it will get you by!</a:t>
            </a:r>
            <a:endParaRPr lang="en-US" dirty="0"/>
          </a:p>
        </p:txBody>
      </p:sp>
      <p:sp>
        <p:nvSpPr>
          <p:cNvPr id="7" name="Title 1">
            <a:extLst>
              <a:ext uri="{FF2B5EF4-FFF2-40B4-BE49-F238E27FC236}">
                <a16:creationId xmlns:a16="http://schemas.microsoft.com/office/drawing/2014/main" id="{93986B85-DA59-4B96-975A-DE61DB9B454D}"/>
              </a:ext>
            </a:extLst>
          </p:cNvPr>
          <p:cNvSpPr txBox="1">
            <a:spLocks/>
          </p:cNvSpPr>
          <p:nvPr/>
        </p:nvSpPr>
        <p:spPr>
          <a:xfrm>
            <a:off x="582761" y="4973289"/>
            <a:ext cx="11029616" cy="9883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Same words, different sentiment!</a:t>
            </a:r>
          </a:p>
        </p:txBody>
      </p:sp>
    </p:spTree>
    <p:extLst>
      <p:ext uri="{BB962C8B-B14F-4D97-AF65-F5344CB8AC3E}">
        <p14:creationId xmlns:p14="http://schemas.microsoft.com/office/powerpoint/2010/main" val="121882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algn="ctr"/>
            <a:r>
              <a:rPr lang="en-US" dirty="0"/>
              <a:t>Analysis process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20476445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2EFD-F555-410D-86A6-907EA514440D}"/>
              </a:ext>
            </a:extLst>
          </p:cNvPr>
          <p:cNvSpPr>
            <a:spLocks noGrp="1"/>
          </p:cNvSpPr>
          <p:nvPr>
            <p:ph type="title"/>
          </p:nvPr>
        </p:nvSpPr>
        <p:spPr/>
        <p:txBody>
          <a:bodyPr>
            <a:normAutofit/>
          </a:bodyPr>
          <a:lstStyle/>
          <a:p>
            <a:pPr algn="ctr"/>
            <a:r>
              <a:rPr lang="en-US" dirty="0"/>
              <a:t>PREDICTION MODEL PERFORMANCE</a:t>
            </a:r>
            <a:br>
              <a:rPr lang="en-US" dirty="0"/>
            </a:br>
            <a:r>
              <a:rPr lang="en-US" dirty="0" err="1"/>
              <a:t>tf-idf</a:t>
            </a:r>
            <a:r>
              <a:rPr lang="en-US" dirty="0"/>
              <a:t> vs text embedding</a:t>
            </a:r>
          </a:p>
        </p:txBody>
      </p:sp>
      <p:sp>
        <p:nvSpPr>
          <p:cNvPr id="3" name="Text Placeholder 2">
            <a:extLst>
              <a:ext uri="{FF2B5EF4-FFF2-40B4-BE49-F238E27FC236}">
                <a16:creationId xmlns:a16="http://schemas.microsoft.com/office/drawing/2014/main" id="{8A90C610-523A-4337-A8FA-A95F0701CD09}"/>
              </a:ext>
            </a:extLst>
          </p:cNvPr>
          <p:cNvSpPr>
            <a:spLocks noGrp="1"/>
          </p:cNvSpPr>
          <p:nvPr>
            <p:ph type="body" idx="1"/>
          </p:nvPr>
        </p:nvSpPr>
        <p:spPr/>
        <p:txBody>
          <a:bodyPr/>
          <a:lstStyle/>
          <a:p>
            <a:r>
              <a:rPr lang="en-US" dirty="0"/>
              <a:t>LOGISTIC REGRESSION</a:t>
            </a:r>
          </a:p>
        </p:txBody>
      </p:sp>
      <p:sp>
        <p:nvSpPr>
          <p:cNvPr id="4" name="Content Placeholder 3">
            <a:extLst>
              <a:ext uri="{FF2B5EF4-FFF2-40B4-BE49-F238E27FC236}">
                <a16:creationId xmlns:a16="http://schemas.microsoft.com/office/drawing/2014/main" id="{338762A8-63D4-4C42-9782-354C45F7BB65}"/>
              </a:ext>
            </a:extLst>
          </p:cNvPr>
          <p:cNvSpPr>
            <a:spLocks noGrp="1"/>
          </p:cNvSpPr>
          <p:nvPr>
            <p:ph sz="half" idx="2"/>
          </p:nvPr>
        </p:nvSpPr>
        <p:spPr>
          <a:xfrm>
            <a:off x="581194" y="2775220"/>
            <a:ext cx="5194766" cy="2934999"/>
          </a:xfrm>
        </p:spPr>
        <p:txBody>
          <a:bodyPr/>
          <a:lstStyle/>
          <a:p>
            <a:r>
              <a:rPr lang="en-US" dirty="0"/>
              <a:t>Accuracy: 89%</a:t>
            </a:r>
          </a:p>
          <a:p>
            <a:r>
              <a:rPr lang="en-US" dirty="0"/>
              <a:t>Precision: 89%</a:t>
            </a:r>
          </a:p>
          <a:p>
            <a:r>
              <a:rPr lang="en-US" dirty="0"/>
              <a:t>Recall: 89%</a:t>
            </a:r>
          </a:p>
        </p:txBody>
      </p:sp>
      <p:sp>
        <p:nvSpPr>
          <p:cNvPr id="5" name="Text Placeholder 4">
            <a:extLst>
              <a:ext uri="{FF2B5EF4-FFF2-40B4-BE49-F238E27FC236}">
                <a16:creationId xmlns:a16="http://schemas.microsoft.com/office/drawing/2014/main" id="{7252998B-2235-46DD-8E91-125E13A72144}"/>
              </a:ext>
            </a:extLst>
          </p:cNvPr>
          <p:cNvSpPr>
            <a:spLocks noGrp="1"/>
          </p:cNvSpPr>
          <p:nvPr>
            <p:ph type="body" sz="quarter" idx="3"/>
          </p:nvPr>
        </p:nvSpPr>
        <p:spPr>
          <a:xfrm>
            <a:off x="6414467" y="2261627"/>
            <a:ext cx="5194770" cy="553373"/>
          </a:xfrm>
        </p:spPr>
        <p:txBody>
          <a:bodyPr/>
          <a:lstStyle/>
          <a:p>
            <a:r>
              <a:rPr lang="en-US" dirty="0"/>
              <a:t>LSTM</a:t>
            </a:r>
          </a:p>
        </p:txBody>
      </p:sp>
      <p:sp>
        <p:nvSpPr>
          <p:cNvPr id="6" name="Content Placeholder 5">
            <a:extLst>
              <a:ext uri="{FF2B5EF4-FFF2-40B4-BE49-F238E27FC236}">
                <a16:creationId xmlns:a16="http://schemas.microsoft.com/office/drawing/2014/main" id="{4156C764-243E-4EE6-8F1C-67D508A71E6E}"/>
              </a:ext>
            </a:extLst>
          </p:cNvPr>
          <p:cNvSpPr>
            <a:spLocks noGrp="1"/>
          </p:cNvSpPr>
          <p:nvPr>
            <p:ph sz="quarter" idx="4"/>
          </p:nvPr>
        </p:nvSpPr>
        <p:spPr>
          <a:xfrm>
            <a:off x="6416037" y="2765793"/>
            <a:ext cx="5194771" cy="1390883"/>
          </a:xfrm>
        </p:spPr>
        <p:txBody>
          <a:bodyPr/>
          <a:lstStyle/>
          <a:p>
            <a:r>
              <a:rPr lang="en-US" dirty="0"/>
              <a:t>Accuracy: 85%</a:t>
            </a:r>
          </a:p>
          <a:p>
            <a:r>
              <a:rPr lang="en-US" dirty="0"/>
              <a:t>Precision: 86%</a:t>
            </a:r>
          </a:p>
          <a:p>
            <a:r>
              <a:rPr lang="en-US" dirty="0"/>
              <a:t>Recall 86%</a:t>
            </a:r>
          </a:p>
        </p:txBody>
      </p:sp>
      <p:sp>
        <p:nvSpPr>
          <p:cNvPr id="10" name="Text Placeholder 2">
            <a:extLst>
              <a:ext uri="{FF2B5EF4-FFF2-40B4-BE49-F238E27FC236}">
                <a16:creationId xmlns:a16="http://schemas.microsoft.com/office/drawing/2014/main" id="{C03BC57D-1385-4234-AD9C-1F6C29A06485}"/>
              </a:ext>
            </a:extLst>
          </p:cNvPr>
          <p:cNvSpPr txBox="1">
            <a:spLocks/>
          </p:cNvSpPr>
          <p:nvPr/>
        </p:nvSpPr>
        <p:spPr>
          <a:xfrm>
            <a:off x="582759" y="4156676"/>
            <a:ext cx="5194769" cy="557784"/>
          </a:xfrm>
          <a:prstGeom prst="rect">
            <a:avLst/>
          </a:prstGeom>
        </p:spPr>
        <p:txBody>
          <a:bodyPr vert="horz" lIns="91440" tIns="45720" rIns="91440" bIns="45720" rtlCol="0" anchor="ctr">
            <a:no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SUPPORT VECTOR MACHINE</a:t>
            </a:r>
          </a:p>
        </p:txBody>
      </p:sp>
      <p:sp>
        <p:nvSpPr>
          <p:cNvPr id="11" name="Content Placeholder 3">
            <a:extLst>
              <a:ext uri="{FF2B5EF4-FFF2-40B4-BE49-F238E27FC236}">
                <a16:creationId xmlns:a16="http://schemas.microsoft.com/office/drawing/2014/main" id="{64D00EC6-F45E-42A0-A9BC-AE8E32615605}"/>
              </a:ext>
            </a:extLst>
          </p:cNvPr>
          <p:cNvSpPr txBox="1">
            <a:spLocks/>
          </p:cNvSpPr>
          <p:nvPr/>
        </p:nvSpPr>
        <p:spPr>
          <a:xfrm>
            <a:off x="582762" y="4681005"/>
            <a:ext cx="5194766" cy="2934999"/>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Accuracy: 88%</a:t>
            </a:r>
          </a:p>
          <a:p>
            <a:r>
              <a:rPr lang="en-US" dirty="0"/>
              <a:t>Precision: 89%</a:t>
            </a:r>
          </a:p>
          <a:p>
            <a:r>
              <a:rPr lang="en-US" dirty="0"/>
              <a:t>Recall: 88%</a:t>
            </a:r>
          </a:p>
        </p:txBody>
      </p:sp>
      <p:sp>
        <p:nvSpPr>
          <p:cNvPr id="12" name="Text Placeholder 4">
            <a:extLst>
              <a:ext uri="{FF2B5EF4-FFF2-40B4-BE49-F238E27FC236}">
                <a16:creationId xmlns:a16="http://schemas.microsoft.com/office/drawing/2014/main" id="{930A49E1-17FE-4027-A869-81D7DF7F758C}"/>
              </a:ext>
            </a:extLst>
          </p:cNvPr>
          <p:cNvSpPr txBox="1">
            <a:spLocks/>
          </p:cNvSpPr>
          <p:nvPr/>
        </p:nvSpPr>
        <p:spPr>
          <a:xfrm>
            <a:off x="6416037" y="4161087"/>
            <a:ext cx="5194770" cy="553373"/>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US" dirty="0"/>
              <a:t>DNN</a:t>
            </a:r>
          </a:p>
        </p:txBody>
      </p:sp>
      <p:sp>
        <p:nvSpPr>
          <p:cNvPr id="13" name="Content Placeholder 5">
            <a:extLst>
              <a:ext uri="{FF2B5EF4-FFF2-40B4-BE49-F238E27FC236}">
                <a16:creationId xmlns:a16="http://schemas.microsoft.com/office/drawing/2014/main" id="{66E59BB4-7293-4D4D-82BE-72A0F69400F8}"/>
              </a:ext>
            </a:extLst>
          </p:cNvPr>
          <p:cNvSpPr txBox="1">
            <a:spLocks/>
          </p:cNvSpPr>
          <p:nvPr/>
        </p:nvSpPr>
        <p:spPr>
          <a:xfrm>
            <a:off x="6414467" y="4660842"/>
            <a:ext cx="5194771" cy="2934999"/>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Accuracy: 86%</a:t>
            </a:r>
          </a:p>
          <a:p>
            <a:r>
              <a:rPr lang="en-US" dirty="0"/>
              <a:t>Precision: 86%</a:t>
            </a:r>
          </a:p>
          <a:p>
            <a:r>
              <a:rPr lang="en-US" dirty="0"/>
              <a:t>Recall 86%</a:t>
            </a:r>
          </a:p>
        </p:txBody>
      </p:sp>
    </p:spTree>
    <p:extLst>
      <p:ext uri="{BB962C8B-B14F-4D97-AF65-F5344CB8AC3E}">
        <p14:creationId xmlns:p14="http://schemas.microsoft.com/office/powerpoint/2010/main" val="267553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3970-C363-4FD2-8F70-E3A599DEA4AA}"/>
              </a:ext>
            </a:extLst>
          </p:cNvPr>
          <p:cNvSpPr>
            <a:spLocks noGrp="1"/>
          </p:cNvSpPr>
          <p:nvPr>
            <p:ph type="ctrTitle"/>
          </p:nvPr>
        </p:nvSpPr>
        <p:spPr/>
        <p:txBody>
          <a:bodyPr/>
          <a:lstStyle/>
          <a:p>
            <a:r>
              <a:rPr lang="en-US" dirty="0"/>
              <a:t>DEMONSTRATION</a:t>
            </a:r>
          </a:p>
        </p:txBody>
      </p:sp>
      <p:sp>
        <p:nvSpPr>
          <p:cNvPr id="3" name="Subtitle 2">
            <a:extLst>
              <a:ext uri="{FF2B5EF4-FFF2-40B4-BE49-F238E27FC236}">
                <a16:creationId xmlns:a16="http://schemas.microsoft.com/office/drawing/2014/main" id="{9CCA84F0-8DF8-4D27-8A22-D63E9A8288BD}"/>
              </a:ext>
            </a:extLst>
          </p:cNvPr>
          <p:cNvSpPr>
            <a:spLocks noGrp="1"/>
          </p:cNvSpPr>
          <p:nvPr>
            <p:ph type="subTitle" idx="1"/>
          </p:nvPr>
        </p:nvSpPr>
        <p:spPr/>
        <p:txBody>
          <a:bodyPr>
            <a:normAutofit/>
          </a:bodyPr>
          <a:lstStyle/>
          <a:p>
            <a:r>
              <a:rPr lang="en-US" dirty="0"/>
              <a:t>ENTER A REVIEW INTO THE APP TO HAVE ITS SENTIMENT ANALYZED AND PREDICTED BY THE MODELS</a:t>
            </a:r>
          </a:p>
        </p:txBody>
      </p:sp>
    </p:spTree>
    <p:extLst>
      <p:ext uri="{BB962C8B-B14F-4D97-AF65-F5344CB8AC3E}">
        <p14:creationId xmlns:p14="http://schemas.microsoft.com/office/powerpoint/2010/main" val="324377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47D-2039-47DA-9766-3D42973FC0BF}"/>
              </a:ext>
            </a:extLst>
          </p:cNvPr>
          <p:cNvSpPr>
            <a:spLocks noGrp="1"/>
          </p:cNvSpPr>
          <p:nvPr>
            <p:ph type="ctrTitle"/>
          </p:nvPr>
        </p:nvSpPr>
        <p:spPr/>
        <p:txBody>
          <a:bodyPr/>
          <a:lstStyle/>
          <a:p>
            <a:pPr algn="ctr"/>
            <a:r>
              <a:rPr lang="en-US" dirty="0"/>
              <a:t>QUESTIONS</a:t>
            </a:r>
          </a:p>
        </p:txBody>
      </p:sp>
      <p:sp>
        <p:nvSpPr>
          <p:cNvPr id="3" name="Subtitle 2">
            <a:extLst>
              <a:ext uri="{FF2B5EF4-FFF2-40B4-BE49-F238E27FC236}">
                <a16:creationId xmlns:a16="http://schemas.microsoft.com/office/drawing/2014/main" id="{468DBF7A-D6C5-455C-B501-ABDCF3E3D0A2}"/>
              </a:ext>
            </a:extLst>
          </p:cNvPr>
          <p:cNvSpPr>
            <a:spLocks noGrp="1"/>
          </p:cNvSpPr>
          <p:nvPr>
            <p:ph type="subTitle" idx="1"/>
          </p:nvPr>
        </p:nvSpPr>
        <p:spPr/>
        <p:txBody>
          <a:bodyPr/>
          <a:lstStyle/>
          <a:p>
            <a:pPr algn="ctr"/>
            <a:r>
              <a:rPr lang="en-US" dirty="0"/>
              <a:t>?</a:t>
            </a:r>
          </a:p>
        </p:txBody>
      </p:sp>
    </p:spTree>
    <p:extLst>
      <p:ext uri="{BB962C8B-B14F-4D97-AF65-F5344CB8AC3E}">
        <p14:creationId xmlns:p14="http://schemas.microsoft.com/office/powerpoint/2010/main" val="28135043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{DA56BAFC-4CD7-4327-9A8F-C0A49AC002B6}tf33552983</Template>
  <TotalTime>0</TotalTime>
  <Words>351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Franklin Gothic Demi</vt:lpstr>
      <vt:lpstr>Wingdings 2</vt:lpstr>
      <vt:lpstr>DividendVTI</vt:lpstr>
      <vt:lpstr>Product review sentiment prediction</vt:lpstr>
      <vt:lpstr>objective</vt:lpstr>
      <vt:lpstr>Dataset</vt:lpstr>
      <vt:lpstr>TF-IDF: Bag of words</vt:lpstr>
      <vt:lpstr>Analysis process</vt:lpstr>
      <vt:lpstr>PREDICTION MODEL PERFORMANCE tf-idf vs text embedding</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2020-03-21T04:10:52Z</dcterms:created>
  <dcterms:modified xsi:type="dcterms:W3CDTF">2020-03-21T06:56:26Z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