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17"/>
  </p:notesMasterIdLst>
  <p:handoutMasterIdLst>
    <p:handoutMasterId r:id="rId18"/>
  </p:handoutMasterIdLst>
  <p:sldIdLst>
    <p:sldId id="271" r:id="rId6"/>
    <p:sldId id="263" r:id="rId7"/>
    <p:sldId id="291" r:id="rId8"/>
    <p:sldId id="264" r:id="rId9"/>
    <p:sldId id="293" r:id="rId10"/>
    <p:sldId id="295" r:id="rId11"/>
    <p:sldId id="286" r:id="rId12"/>
    <p:sldId id="303" r:id="rId13"/>
    <p:sldId id="299" r:id="rId14"/>
    <p:sldId id="279" r:id="rId15"/>
    <p:sldId id="302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D5D5D5"/>
    <a:srgbClr val="FFFFFF"/>
    <a:srgbClr val="E85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 pośredni 3 — 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Styl jasny 2 — Ak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yl pośredni 3 — 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Styl jasny 2 — Ak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6" autoAdjust="0"/>
    <p:restoredTop sz="94256" autoAdjust="0"/>
  </p:normalViewPr>
  <p:slideViewPr>
    <p:cSldViewPr snapToGrid="0">
      <p:cViewPr varScale="1">
        <p:scale>
          <a:sx n="66" d="100"/>
          <a:sy n="66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15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D48D0-BE55-4DB6-BD7A-21B0EDE6680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EB1D3-CC5A-470D-87AF-A143D724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1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FCA40-49FF-47AC-9652-6989DE03BC21}" type="datetimeFigureOut">
              <a:rPr lang="pl-PL" smtClean="0"/>
              <a:t>2014-12-01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smtClean="0"/>
              <a:t>H lin</a:t>
            </a:r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D36FA-412C-437F-A6CA-E22B1B47AF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384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36FA-412C-437F-A6CA-E22B1B47AF0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18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FFD64-03EA-4E3E-9803-53733109EA8A}" type="slidenum">
              <a:rPr lang="pl-PL" smtClean="0">
                <a:solidFill>
                  <a:prstClr val="black"/>
                </a:solidFill>
              </a:rPr>
              <a:pPr/>
              <a:t>4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495139"/>
            <a:ext cx="1619250" cy="161925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6302266"/>
            <a:ext cx="1368152" cy="43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347242"/>
            <a:ext cx="7772400" cy="1470025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3568" y="4149873"/>
            <a:ext cx="7776864" cy="863303"/>
          </a:xfrm>
        </p:spPr>
        <p:txBody>
          <a:bodyPr>
            <a:norm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5436096" y="6525344"/>
            <a:ext cx="3707904" cy="332656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7" name="Łącznik prostoliniowy 6"/>
          <p:cNvCxnSpPr/>
          <p:nvPr userDrawn="1"/>
        </p:nvCxnSpPr>
        <p:spPr>
          <a:xfrm>
            <a:off x="683568" y="4005857"/>
            <a:ext cx="7776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ymbol zastępczy tekstu 1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026" y="5230018"/>
            <a:ext cx="5327948" cy="503238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l-PL" dirty="0" smtClean="0"/>
              <a:t>Kliknij, aby dodać autora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>
          <a:xfrm>
            <a:off x="3563888" y="5817378"/>
            <a:ext cx="2016224" cy="311921"/>
          </a:xfrm>
        </p:spPr>
        <p:txBody>
          <a:bodyPr/>
          <a:lstStyle>
            <a:lvl1pPr algn="ctr">
              <a:defRPr sz="1400"/>
            </a:lvl1pPr>
          </a:lstStyle>
          <a:p>
            <a:fld id="{4CABBC62-9011-47FD-9416-9D81ADA119C4}" type="datetime4">
              <a:rPr lang="pl-PL" smtClean="0"/>
              <a:t>1 grudnia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189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92264"/>
            <a:ext cx="4040188" cy="85354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523067"/>
            <a:ext cx="4040188" cy="3714244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92264"/>
            <a:ext cx="4041775" cy="85354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23067"/>
            <a:ext cx="4041775" cy="3714244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+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4500" y="473824"/>
            <a:ext cx="8255000" cy="6342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4500" y="1108101"/>
            <a:ext cx="8255001" cy="434949"/>
          </a:xfrm>
        </p:spPr>
        <p:txBody>
          <a:bodyPr lIns="108000" tIns="36000" rIns="108000" bIns="3600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635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3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 biał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4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1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495139"/>
            <a:ext cx="1619250" cy="161925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776864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Łącznik prostoliniowy 5"/>
          <p:cNvCxnSpPr/>
          <p:nvPr userDrawn="1"/>
        </p:nvCxnSpPr>
        <p:spPr>
          <a:xfrm>
            <a:off x="683568" y="4005857"/>
            <a:ext cx="7776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2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 - k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347242"/>
            <a:ext cx="7772400" cy="1470025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3568" y="4149873"/>
            <a:ext cx="7776864" cy="863303"/>
          </a:xfrm>
        </p:spPr>
        <p:txBody>
          <a:bodyPr>
            <a:norm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5436096" y="6525344"/>
            <a:ext cx="3707904" cy="332656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7" name="Łącznik prostoliniowy 6"/>
          <p:cNvCxnSpPr/>
          <p:nvPr userDrawn="1"/>
        </p:nvCxnSpPr>
        <p:spPr>
          <a:xfrm>
            <a:off x="683568" y="4005857"/>
            <a:ext cx="7776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ymbol zastępczy tekstu 1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026" y="5230018"/>
            <a:ext cx="5327948" cy="503238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l-PL" dirty="0" smtClean="0"/>
              <a:t>Kliknij, aby dodać autora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6302266"/>
            <a:ext cx="1368152" cy="43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059113" y="476250"/>
            <a:ext cx="2952750" cy="165735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l-PL" dirty="0" smtClean="0"/>
              <a:t>Miejsce na logo klienta</a:t>
            </a:r>
            <a:endParaRPr lang="en-US" dirty="0"/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4"/>
          </p:nvPr>
        </p:nvSpPr>
        <p:spPr>
          <a:xfrm>
            <a:off x="3563888" y="5817378"/>
            <a:ext cx="2016224" cy="311921"/>
          </a:xfrm>
        </p:spPr>
        <p:txBody>
          <a:bodyPr/>
          <a:lstStyle>
            <a:lvl1pPr algn="ctr">
              <a:defRPr sz="1400"/>
            </a:lvl1pPr>
          </a:lstStyle>
          <a:p>
            <a:fld id="{A0F214FA-5078-45F1-9ED2-03344100BB8E}" type="datetime4">
              <a:rPr lang="pl-PL" smtClean="0"/>
              <a:t>1 grudnia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274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39615" y="6525344"/>
            <a:ext cx="7588769" cy="3263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253264" y="6356350"/>
            <a:ext cx="433535" cy="365125"/>
          </a:xfrm>
        </p:spPr>
        <p:txBody>
          <a:bodyPr/>
          <a:lstStyle>
            <a:lvl1pPr algn="ctr">
              <a:defRPr lang="en-US" smtClean="0"/>
            </a:lvl1pPr>
          </a:lstStyle>
          <a:p>
            <a:fld id="{EA591152-9D89-47DD-BD84-3457D1CCBD1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9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+Pod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39615" y="6525344"/>
            <a:ext cx="7588769" cy="3263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253264" y="6356350"/>
            <a:ext cx="433535" cy="365125"/>
          </a:xfrm>
        </p:spPr>
        <p:txBody>
          <a:bodyPr/>
          <a:lstStyle>
            <a:lvl1pPr algn="ctr">
              <a:defRPr lang="en-US" smtClean="0"/>
            </a:lvl1pPr>
          </a:lstStyle>
          <a:p>
            <a:fld id="{EA591152-9D89-47DD-BD84-3457D1CCBD1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73823"/>
            <a:ext cx="8255000" cy="615227"/>
          </a:xfrm>
        </p:spPr>
        <p:txBody>
          <a:bodyPr tIns="36000" bIns="3600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4500" y="1108101"/>
            <a:ext cx="8255001" cy="434949"/>
          </a:xfrm>
        </p:spPr>
        <p:txBody>
          <a:bodyPr lIns="108000" tIns="36000" rIns="108000" bIns="3600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69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ajd przejści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28" y="1447784"/>
            <a:ext cx="1333144" cy="133314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3140968"/>
            <a:ext cx="7772400" cy="10400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Łącznik prostoliniowy 6"/>
          <p:cNvCxnSpPr/>
          <p:nvPr userDrawn="1"/>
        </p:nvCxnSpPr>
        <p:spPr>
          <a:xfrm>
            <a:off x="683568" y="4293096"/>
            <a:ext cx="7776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31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przejściowy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l-PL" dirty="0" smtClean="0"/>
              <a:t>(tu wstaw zdjęcie)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4406900"/>
            <a:ext cx="9144000" cy="1362075"/>
          </a:xfrm>
          <a:solidFill>
            <a:srgbClr val="FFFFFF">
              <a:alpha val="49020"/>
            </a:srgbClr>
          </a:solidFill>
        </p:spPr>
        <p:txBody>
          <a:bodyPr lIns="468000" rIns="46800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44500" y="1592263"/>
            <a:ext cx="4051299" cy="4645049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4051300" cy="4645049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4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tytuł + 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4500" y="473824"/>
            <a:ext cx="8255000" cy="6342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44500" y="1590675"/>
            <a:ext cx="4051300" cy="4646637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590675"/>
            <a:ext cx="4051300" cy="4646637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4500" y="1108101"/>
            <a:ext cx="8255001" cy="434949"/>
          </a:xfrm>
        </p:spPr>
        <p:txBody>
          <a:bodyPr lIns="108000" tIns="36000" rIns="108000" bIns="3600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592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sło +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"/>
            <a:ext cx="550810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1608" y="620688"/>
            <a:ext cx="4595874" cy="5616624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724128" y="620688"/>
            <a:ext cx="2962671" cy="56166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5508104" y="6525344"/>
            <a:ext cx="2664296" cy="33265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86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az 18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2" t="28562"/>
          <a:stretch/>
        </p:blipFill>
        <p:spPr>
          <a:xfrm>
            <a:off x="-1486" y="0"/>
            <a:ext cx="654219" cy="654219"/>
          </a:xfrm>
          <a:prstGeom prst="rect">
            <a:avLst/>
          </a:prstGeom>
        </p:spPr>
      </p:pic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44500" y="1592264"/>
            <a:ext cx="8255000" cy="464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907704" y="6546078"/>
            <a:ext cx="4680520" cy="311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pl-PL" dirty="0" smtClean="0"/>
              <a:t>Wszystkie prawa zastrzeżone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53264" y="6356350"/>
            <a:ext cx="433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EA591152-9D89-47DD-BD84-3457D1CCBD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Łącznik prostoliniowy 11"/>
          <p:cNvCxnSpPr/>
          <p:nvPr userDrawn="1"/>
        </p:nvCxnSpPr>
        <p:spPr>
          <a:xfrm flipH="1">
            <a:off x="-1486" y="6525344"/>
            <a:ext cx="82547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a 13"/>
          <p:cNvSpPr/>
          <p:nvPr userDrawn="1"/>
        </p:nvSpPr>
        <p:spPr>
          <a:xfrm flipH="1">
            <a:off x="8253265" y="6309320"/>
            <a:ext cx="432048" cy="43204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956" y="6546078"/>
            <a:ext cx="1388740" cy="311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A4FF-8530-4E81-B732-B3918A66C4C4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44500" y="473824"/>
            <a:ext cx="8255000" cy="1005726"/>
          </a:xfrm>
          <a:prstGeom prst="rect">
            <a:avLst/>
          </a:prstGeom>
        </p:spPr>
        <p:txBody>
          <a:bodyPr vert="horz" lIns="91440" tIns="36000" rIns="91440" bIns="36000" rtlCol="0" anchor="t">
            <a:normAutofit/>
          </a:bodyPr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0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  <p:sldLayoutId id="2147483663" r:id="rId3"/>
    <p:sldLayoutId id="2147483685" r:id="rId4"/>
    <p:sldLayoutId id="2147483665" r:id="rId5"/>
    <p:sldLayoutId id="2147483684" r:id="rId6"/>
    <p:sldLayoutId id="2147483666" r:id="rId7"/>
    <p:sldLayoutId id="2147483687" r:id="rId8"/>
    <p:sldLayoutId id="2147483683" r:id="rId9"/>
    <p:sldLayoutId id="2147483667" r:id="rId10"/>
    <p:sldLayoutId id="2147483668" r:id="rId11"/>
    <p:sldLayoutId id="2147483686" r:id="rId12"/>
    <p:sldLayoutId id="2147483669" r:id="rId13"/>
    <p:sldLayoutId id="2147483679" r:id="rId14"/>
    <p:sldLayoutId id="2147483671" r:id="rId15"/>
    <p:sldLayoutId id="2147483675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2" userDrawn="1">
          <p15:clr>
            <a:srgbClr val="F26B43"/>
          </p15:clr>
        </p15:guide>
        <p15:guide id="2" pos="280" userDrawn="1">
          <p15:clr>
            <a:srgbClr val="F26B43"/>
          </p15:clr>
        </p15:guide>
        <p15:guide id="3" pos="5480" userDrawn="1">
          <p15:clr>
            <a:srgbClr val="F26B43"/>
          </p15:clr>
        </p15:guide>
        <p15:guide id="4" orient="horz" pos="1003" userDrawn="1">
          <p15:clr>
            <a:srgbClr val="F26B43"/>
          </p15:clr>
        </p15:guide>
        <p15:guide id="5" orient="horz" pos="39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rtlang.org/" TargetMode="External"/><Relationship Id="rId13" Type="http://schemas.openxmlformats.org/officeDocument/2006/relationships/hyperlink" Target="http://www.memebucket.com/" TargetMode="External"/><Relationship Id="rId18" Type="http://schemas.openxmlformats.org/officeDocument/2006/relationships/hyperlink" Target="http://odetocode.com/blogs/scott/archive/2009/03/18/signs-that-your-javascript-skills-need-updating.aspx" TargetMode="External"/><Relationship Id="rId3" Type="http://schemas.openxmlformats.org/officeDocument/2006/relationships/hyperlink" Target="http://cse.msu.edu/~chooseun/portfolio/" TargetMode="External"/><Relationship Id="rId21" Type="http://schemas.openxmlformats.org/officeDocument/2006/relationships/hyperlink" Target="http://norfipc.com/inf/javascript-trucos-efectos-para-paginas-web-blogs.html" TargetMode="External"/><Relationship Id="rId7" Type="http://schemas.openxmlformats.org/officeDocument/2006/relationships/hyperlink" Target="http://www.sitepoint.com/" TargetMode="External"/><Relationship Id="rId12" Type="http://schemas.openxmlformats.org/officeDocument/2006/relationships/hyperlink" Target="http://makeameme.org/meme/javascript-everywhere" TargetMode="External"/><Relationship Id="rId17" Type="http://schemas.openxmlformats.org/officeDocument/2006/relationships/hyperlink" Target="http://xavi.co/articles/fun-with-tostring-in-javascript" TargetMode="External"/><Relationship Id="rId2" Type="http://schemas.openxmlformats.org/officeDocument/2006/relationships/hyperlink" Target="https://www.google.pl/url?sa=i&amp;rct=j&amp;q=&amp;esrc=s&amp;source=images&amp;cd=&amp;cad=rja&amp;uact=8&amp;ved=0CAYQjB0&amp;url=http%3A%2F%2Fblog.sklambert.com%2Fobject-oriented-javascript-classes%2F&amp;ei=NjR-VPWaHoeBPdyRgeAF&amp;bvm=bv.80642063,d.ZWU&amp;psig=AFQjCNF94Nbkuf8sJJhuEdMkUDn0oeytFQ&amp;ust=1417642846060272" TargetMode="External"/><Relationship Id="rId16" Type="http://schemas.openxmlformats.org/officeDocument/2006/relationships/hyperlink" Target="http://eskiz.ksahin.com/v2/2012/12/01/javascript-framework-kullan-rahat-et/" TargetMode="External"/><Relationship Id="rId20" Type="http://schemas.openxmlformats.org/officeDocument/2006/relationships/hyperlink" Target="http://jordankasper.com/blog/2013/08/broswer-eyeballing-javascript-testing-slidesvide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rand.jquery.org/logos/" TargetMode="External"/><Relationship Id="rId11" Type="http://schemas.openxmlformats.org/officeDocument/2006/relationships/hyperlink" Target="http://www.achadwick.com/" TargetMode="External"/><Relationship Id="rId5" Type="http://schemas.openxmlformats.org/officeDocument/2006/relationships/hyperlink" Target="http://pixgood.com/typescript-logo.html" TargetMode="External"/><Relationship Id="rId15" Type="http://schemas.openxmlformats.org/officeDocument/2006/relationships/hyperlink" Target="http://highweb.blogspot.com/2013/05/javascript-programming.html" TargetMode="External"/><Relationship Id="rId10" Type="http://schemas.openxmlformats.org/officeDocument/2006/relationships/hyperlink" Target="http://linsolas.github.io/blog/2013/04/09/faire-du-casperjs-en-coffeescript-sur-windows/" TargetMode="External"/><Relationship Id="rId19" Type="http://schemas.openxmlformats.org/officeDocument/2006/relationships/hyperlink" Target="http://james.padolsey.com/javascript/javascript-bad-practices/" TargetMode="External"/><Relationship Id="rId4" Type="http://schemas.openxmlformats.org/officeDocument/2006/relationships/hyperlink" Target="http://commons.wikimedia.org/wiki/File:Node.js_logo.svg" TargetMode="External"/><Relationship Id="rId9" Type="http://schemas.openxmlformats.org/officeDocument/2006/relationships/hyperlink" Target="http://www.wpkube.com/" TargetMode="External"/><Relationship Id="rId14" Type="http://schemas.openxmlformats.org/officeDocument/2006/relationships/hyperlink" Target="https://www.google.pl/url?sa=i&amp;rct=j&amp;q=&amp;esrc=s&amp;source=images&amp;cd=&amp;ved=0CAYQjB0&amp;url=http%3A%2F%2Fwww.memegen.com%2Fmeme%2Fbvnpsq&amp;ei=Njh-VP_EHYKqPPPCgOAD&amp;psig=AFQjCNHG3KM7WXUFtba6lYdIJ0WFH7tRxA&amp;ust=1417644421412219" TargetMode="External"/><Relationship Id="rId22" Type="http://schemas.openxmlformats.org/officeDocument/2006/relationships/hyperlink" Target="http://www.crowcanyon.com/Pick-a-dem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todomvc.com/examples/typescript-angular/" TargetMode="External"/><Relationship Id="rId4" Type="http://schemas.openxmlformats.org/officeDocument/2006/relationships/hyperlink" Target="http://www.scottlogic.com/blog/2014/08/26/StrongTypingWithAngularJ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TypeScript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Przyjazny JavaScript na przykładzie AngularJS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mtClean="0"/>
              <a:t>Autorzy: </a:t>
            </a:r>
            <a:r>
              <a:rPr lang="pl-PL" dirty="0" smtClean="0"/>
              <a:t>Mateusz Turzyński &amp; Karol Marek</a:t>
            </a:r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l-PL" dirty="0" smtClean="0"/>
              <a:t>Grudzień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Mateusz Turzyński &amp; Karol Marek</a:t>
            </a:r>
            <a:endParaRPr lang="pl-PL" dirty="0" smtClean="0"/>
          </a:p>
          <a:p>
            <a:r>
              <a:rPr lang="pl-PL" dirty="0" smtClean="0"/>
              <a:t>Goyello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>
                <a:hlinkClick r:id="rId2"/>
              </a:rPr>
              <a:t>blog.sklambert.com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cse.msu.edu</a:t>
            </a:r>
            <a:endParaRPr lang="pl-PL" dirty="0" smtClean="0"/>
          </a:p>
          <a:p>
            <a:r>
              <a:rPr lang="pl-PL" dirty="0" smtClean="0">
                <a:hlinkClick r:id="rId4"/>
              </a:rPr>
              <a:t>commons.wikimedia.org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pixgood.com</a:t>
            </a:r>
            <a:endParaRPr lang="pl-PL" dirty="0" smtClean="0"/>
          </a:p>
          <a:p>
            <a:r>
              <a:rPr lang="pl-PL" dirty="0" smtClean="0">
                <a:hlinkClick r:id="rId6"/>
              </a:rPr>
              <a:t>brand.jquery.org</a:t>
            </a:r>
            <a:endParaRPr lang="pl-PL" dirty="0" smtClean="0"/>
          </a:p>
          <a:p>
            <a:r>
              <a:rPr lang="pl-PL" dirty="0" smtClean="0">
                <a:hlinkClick r:id="rId7"/>
              </a:rPr>
              <a:t>www.sitepoint.com</a:t>
            </a:r>
            <a:endParaRPr lang="pl-PL" dirty="0" smtClean="0"/>
          </a:p>
          <a:p>
            <a:r>
              <a:rPr lang="pl-PL" dirty="0" smtClean="0">
                <a:hlinkClick r:id="rId8"/>
              </a:rPr>
              <a:t>www.dartlang.org</a:t>
            </a:r>
            <a:endParaRPr lang="pl-PL" dirty="0" smtClean="0"/>
          </a:p>
          <a:p>
            <a:r>
              <a:rPr lang="pl-PL" dirty="0" smtClean="0">
                <a:hlinkClick r:id="rId9"/>
              </a:rPr>
              <a:t>www.wpkube.com</a:t>
            </a:r>
            <a:endParaRPr lang="pl-PL" dirty="0" smtClean="0"/>
          </a:p>
          <a:p>
            <a:r>
              <a:rPr lang="pl-PL" dirty="0" smtClean="0">
                <a:hlinkClick r:id="rId10"/>
              </a:rPr>
              <a:t>linsolas.github.io</a:t>
            </a:r>
            <a:endParaRPr lang="pl-PL" dirty="0" smtClean="0"/>
          </a:p>
          <a:p>
            <a:r>
              <a:rPr lang="pl-PL" dirty="0" smtClean="0">
                <a:hlinkClick r:id="rId11"/>
              </a:rPr>
              <a:t>www.achadwick.com</a:t>
            </a:r>
            <a:endParaRPr lang="pl-PL" dirty="0" smtClean="0"/>
          </a:p>
          <a:p>
            <a:r>
              <a:rPr lang="pl-PL" dirty="0" smtClean="0">
                <a:hlinkClick r:id="rId12"/>
              </a:rPr>
              <a:t>makeameme.org</a:t>
            </a:r>
            <a:endParaRPr lang="pl-PL" dirty="0" smtClean="0"/>
          </a:p>
          <a:p>
            <a:r>
              <a:rPr lang="pl-PL" dirty="0" smtClean="0">
                <a:hlinkClick r:id="rId13"/>
              </a:rPr>
              <a:t>www.memebucket.com</a:t>
            </a:r>
            <a:endParaRPr lang="pl-PL" dirty="0" smtClean="0"/>
          </a:p>
          <a:p>
            <a:r>
              <a:rPr lang="pl-PL" dirty="0">
                <a:hlinkClick r:id="rId14"/>
              </a:rPr>
              <a:t>www.memegen.com</a:t>
            </a:r>
            <a:endParaRPr lang="pl-PL" dirty="0" smtClean="0"/>
          </a:p>
          <a:p>
            <a:r>
              <a:rPr lang="pl-PL" dirty="0" smtClean="0">
                <a:hlinkClick r:id="rId15"/>
              </a:rPr>
              <a:t>highweb.blogspot.com</a:t>
            </a:r>
            <a:endParaRPr lang="pl-PL" dirty="0" smtClean="0"/>
          </a:p>
          <a:p>
            <a:r>
              <a:rPr lang="pl-PL" dirty="0" smtClean="0">
                <a:hlinkClick r:id="rId16"/>
              </a:rPr>
              <a:t>eskiz.ksahin.com</a:t>
            </a:r>
            <a:endParaRPr lang="pl-PL" dirty="0" smtClean="0"/>
          </a:p>
          <a:p>
            <a:r>
              <a:rPr lang="pl-PL" dirty="0" smtClean="0">
                <a:hlinkClick r:id="rId17"/>
              </a:rPr>
              <a:t>xavi.co</a:t>
            </a:r>
            <a:endParaRPr lang="pl-PL" dirty="0" smtClean="0"/>
          </a:p>
          <a:p>
            <a:r>
              <a:rPr lang="pl-PL" dirty="0" smtClean="0">
                <a:hlinkClick r:id="rId18"/>
              </a:rPr>
              <a:t>odetocode.com</a:t>
            </a:r>
            <a:endParaRPr lang="pl-PL" dirty="0" smtClean="0"/>
          </a:p>
          <a:p>
            <a:r>
              <a:rPr lang="pl-PL" dirty="0" smtClean="0">
                <a:hlinkClick r:id="rId19"/>
              </a:rPr>
              <a:t>james.padolsey.com</a:t>
            </a:r>
            <a:endParaRPr lang="pl-PL" dirty="0" smtClean="0"/>
          </a:p>
          <a:p>
            <a:r>
              <a:rPr lang="pl-PL" dirty="0">
                <a:hlinkClick r:id="rId20"/>
              </a:rPr>
              <a:t>jordankasper.com</a:t>
            </a:r>
            <a:endParaRPr lang="pl-PL" dirty="0" smtClean="0"/>
          </a:p>
          <a:p>
            <a:r>
              <a:rPr lang="pl-PL" dirty="0" smtClean="0">
                <a:hlinkClick r:id="rId21"/>
              </a:rPr>
              <a:t>norfipc.com</a:t>
            </a:r>
            <a:endParaRPr lang="pl-PL" dirty="0" smtClean="0"/>
          </a:p>
          <a:p>
            <a:r>
              <a:rPr lang="pl-PL" dirty="0">
                <a:hlinkClick r:id="rId22"/>
              </a:rPr>
              <a:t>www.crowcanyon.com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11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Źródła obrazków wykorzystanych w prezentacji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936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79550"/>
            <a:ext cx="3810000" cy="285750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2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JavaScript – najpopularniejszy język na świecie?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015092"/>
            <a:ext cx="3251200" cy="2889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89" y="4594225"/>
            <a:ext cx="1905000" cy="1762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4067074"/>
            <a:ext cx="3903211" cy="212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9" y="4953478"/>
            <a:ext cx="1043618" cy="10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0" y="1236128"/>
            <a:ext cx="6763657" cy="4665399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3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JavaScript – coś jest nie tak...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5" y="5622120"/>
            <a:ext cx="4505954" cy="5811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39" y="1998432"/>
            <a:ext cx="3810000" cy="35909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31" y="5098245"/>
            <a:ext cx="1143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14" y="3794023"/>
            <a:ext cx="2334986" cy="2334986"/>
          </a:xfrm>
          <a:prstGeom prst="rect">
            <a:avLst/>
          </a:prstGeom>
        </p:spPr>
      </p:pic>
      <p:sp>
        <p:nvSpPr>
          <p:cNvPr id="19" name="Tytuł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pl-PL" dirty="0" smtClean="0"/>
              <a:t>JavaScript – im większa aplikacja tym trudniej nad nią zapanować</a:t>
            </a:r>
            <a:endParaRPr lang="pl-PL" dirty="0"/>
          </a:p>
        </p:txBody>
      </p:sp>
      <p:sp>
        <p:nvSpPr>
          <p:cNvPr id="20" name="Symbol zastępczy zawartości 1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/>
              <a:t>Architektura – rozdzielenie warstw i odpowiedzialności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Brak statycznego typowania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Brak klas, interfejsów, modułów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Trudne nawigowanie po kodzie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4</a:t>
            </a:fld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28" y="1265874"/>
            <a:ext cx="2754086" cy="2300809"/>
          </a:xfrm>
          <a:prstGeom prst="rect">
            <a:avLst/>
          </a:prstGeom>
        </p:spPr>
      </p:pic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3566682"/>
            <a:ext cx="2258785" cy="22102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28" y="1680734"/>
            <a:ext cx="1905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85" y="3176757"/>
            <a:ext cx="3512030" cy="987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08" y="1923045"/>
            <a:ext cx="2792488" cy="956427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5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JavaScript frameworks and JS-like languages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7" y="1537139"/>
            <a:ext cx="3338442" cy="1062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15" y="4167812"/>
            <a:ext cx="2593435" cy="2593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62" y="1210273"/>
            <a:ext cx="2219488" cy="14361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027954"/>
            <a:ext cx="2493582" cy="13964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04" y="4576679"/>
            <a:ext cx="3414811" cy="177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9" y="5222509"/>
            <a:ext cx="2077717" cy="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4500" y="1104523"/>
            <a:ext cx="8255000" cy="513278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Wciąż JavaScript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Statyczne typowanie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Klasy, dziedziczenie i interfejsy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Wsparcie z </a:t>
            </a:r>
            <a:r>
              <a:rPr lang="pl-PL" i="1" dirty="0" smtClean="0"/>
              <a:t>VisualStudio</a:t>
            </a:r>
            <a:r>
              <a:rPr lang="pl-PL" dirty="0" smtClean="0"/>
              <a:t>, </a:t>
            </a:r>
            <a:r>
              <a:rPr lang="pl-PL" i="1" dirty="0" smtClean="0"/>
              <a:t>WebStorm</a:t>
            </a:r>
            <a:r>
              <a:rPr lang="pl-PL" dirty="0" smtClean="0"/>
              <a:t>, </a:t>
            </a:r>
            <a:r>
              <a:rPr lang="pl-PL" i="1" dirty="0" smtClean="0"/>
              <a:t>Eclipse</a:t>
            </a:r>
            <a:r>
              <a:rPr lang="pl-PL" dirty="0" smtClean="0"/>
              <a:t>, </a:t>
            </a:r>
            <a:r>
              <a:rPr lang="pl-PL" i="1" dirty="0" smtClean="0"/>
              <a:t>IntelliJ</a:t>
            </a:r>
            <a:r>
              <a:rPr lang="pl-PL" dirty="0" smtClean="0"/>
              <a:t>...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Prosta nawigacja w kodzie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Integracja z </a:t>
            </a:r>
            <a:r>
              <a:rPr lang="pl-PL" i="1" dirty="0" smtClean="0"/>
              <a:t>AngularJS</a:t>
            </a:r>
            <a:r>
              <a:rPr lang="pl-PL" dirty="0" smtClean="0"/>
              <a:t>, </a:t>
            </a:r>
            <a:r>
              <a:rPr lang="pl-PL" i="1" dirty="0" smtClean="0"/>
              <a:t>JQuery</a:t>
            </a:r>
            <a:r>
              <a:rPr lang="pl-PL" dirty="0" smtClean="0"/>
              <a:t>, </a:t>
            </a:r>
            <a:r>
              <a:rPr lang="pl-PL" i="1" dirty="0" smtClean="0"/>
              <a:t>RequireJS</a:t>
            </a:r>
            <a:r>
              <a:rPr lang="pl-PL" dirty="0" smtClean="0"/>
              <a:t> (via </a:t>
            </a:r>
            <a:r>
              <a:rPr lang="pl-PL" i="1" dirty="0" smtClean="0"/>
              <a:t>Definitely Typed </a:t>
            </a:r>
            <a:r>
              <a:rPr lang="pl-PL" dirty="0" smtClean="0"/>
              <a:t>project)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smtClean="0"/>
              <a:t>Stworzony m. </a:t>
            </a:r>
            <a:r>
              <a:rPr lang="pl-PL" dirty="0"/>
              <a:t>i</a:t>
            </a:r>
            <a:r>
              <a:rPr lang="pl-PL" dirty="0" smtClean="0"/>
              <a:t>n. </a:t>
            </a:r>
            <a:r>
              <a:rPr lang="pl-PL" dirty="0"/>
              <a:t>przez </a:t>
            </a:r>
            <a:r>
              <a:rPr lang="pl-PL" i="1" dirty="0" smtClean="0"/>
              <a:t>Andersa Hejlsberga</a:t>
            </a:r>
            <a:r>
              <a:rPr lang="pl-PL" dirty="0" smtClean="0"/>
              <a:t>, twórcę </a:t>
            </a:r>
            <a:r>
              <a:rPr lang="pl-PL" i="1" dirty="0" smtClean="0"/>
              <a:t>C#</a:t>
            </a:r>
            <a:r>
              <a:rPr lang="pl-PL" dirty="0" smtClean="0"/>
              <a:t>, </a:t>
            </a:r>
            <a:r>
              <a:rPr lang="pl-PL" i="1" dirty="0" smtClean="0"/>
              <a:t>Delphi</a:t>
            </a:r>
            <a:r>
              <a:rPr lang="pl-PL" dirty="0" smtClean="0"/>
              <a:t> czy </a:t>
            </a:r>
            <a:r>
              <a:rPr lang="pl-PL" i="1" dirty="0" smtClean="0"/>
              <a:t>Turbo Pascala</a:t>
            </a:r>
          </a:p>
          <a:p>
            <a:pPr>
              <a:lnSpc>
                <a:spcPct val="150000"/>
              </a:lnSpc>
            </a:pPr>
            <a:r>
              <a:rPr lang="pl-PL" i="1" dirty="0" smtClean="0"/>
              <a:t>Microsoft</a:t>
            </a:r>
            <a:r>
              <a:rPr lang="pl-PL" dirty="0" smtClean="0"/>
              <a:t>, ale </a:t>
            </a:r>
            <a:r>
              <a:rPr lang="pl-PL" i="1" dirty="0" smtClean="0"/>
              <a:t>OpenSource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Licencja </a:t>
            </a:r>
            <a:r>
              <a:rPr lang="pl-PL" i="1" dirty="0" smtClean="0"/>
              <a:t>Apache2</a:t>
            </a:r>
            <a:endParaRPr lang="pl-PL" i="1" dirty="0" smtClean="0"/>
          </a:p>
          <a:p>
            <a:pPr marL="0" indent="0">
              <a:lnSpc>
                <a:spcPct val="150000"/>
              </a:lnSpc>
              <a:buNone/>
            </a:pP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6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TypeScript?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52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Statyczne typowanie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Klasy, dziedziczenie i interfejsy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Kontrola błędów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Kontrolery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Serwisy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Moduły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Unit Tests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Mocks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...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7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TypeScript &amp; AngularJS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Prostszy development z zaawansowaną architekturą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71" y="2343951"/>
            <a:ext cx="2914650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3" y="3914788"/>
            <a:ext cx="3414811" cy="17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879928"/>
            <a:ext cx="2826657" cy="2826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na demo...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77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http://www.typescriptlang.org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github.com/Microsoft/TypeScript</a:t>
            </a:r>
            <a:endParaRPr lang="pl-PL" dirty="0" smtClean="0"/>
          </a:p>
          <a:p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www.scottlogic.com/blog/2014/08/26/StrongTypingWithAngularJS.html</a:t>
            </a:r>
            <a:endParaRPr lang="pl-PL" dirty="0" smtClean="0"/>
          </a:p>
          <a:p>
            <a:r>
              <a:rPr lang="pl-PL" dirty="0">
                <a:hlinkClick r:id="rId5"/>
              </a:rPr>
              <a:t>http://todomvc.com/examples/typescript-angular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endParaRPr lang="pl-PL" dirty="0" err="1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9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58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yello_symbol">
  <a:themeElements>
    <a:clrScheme name="Goyello3">
      <a:dk1>
        <a:srgbClr val="262626"/>
      </a:dk1>
      <a:lt1>
        <a:sysClr val="window" lastClr="FFFFFF"/>
      </a:lt1>
      <a:dk2>
        <a:srgbClr val="5C5C5C"/>
      </a:dk2>
      <a:lt2>
        <a:srgbClr val="D8D8D8"/>
      </a:lt2>
      <a:accent1>
        <a:srgbClr val="F47920"/>
      </a:accent1>
      <a:accent2>
        <a:srgbClr val="C40000"/>
      </a:accent2>
      <a:accent3>
        <a:srgbClr val="800080"/>
      </a:accent3>
      <a:accent4>
        <a:srgbClr val="009ED6"/>
      </a:accent4>
      <a:accent5>
        <a:srgbClr val="FFC000"/>
      </a:accent5>
      <a:accent6>
        <a:srgbClr val="92D050"/>
      </a:accent6>
      <a:hlink>
        <a:srgbClr val="F47920"/>
      </a:hlink>
      <a:folHlink>
        <a:srgbClr val="0070C0"/>
      </a:folHlink>
    </a:clrScheme>
    <a:fontScheme name="Goyello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noAutofit/>
      </a:bodyPr>
      <a:lstStyle>
        <a:defPPr marL="342900" indent="-342900">
          <a:spcBef>
            <a:spcPct val="20000"/>
          </a:spcBef>
          <a:buClr>
            <a:srgbClr val="E86016"/>
          </a:buCl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050E98EE83B43A440F0EAE784ECB8" ma:contentTypeVersion="3" ma:contentTypeDescription="Create a new document." ma:contentTypeScope="" ma:versionID="98845b1ea47693232b7f16cea02f25c5">
  <xsd:schema xmlns:xsd="http://www.w3.org/2001/XMLSchema" xmlns:xs="http://www.w3.org/2001/XMLSchema" xmlns:p="http://schemas.microsoft.com/office/2006/metadata/properties" xmlns:ns2="2e9ea72e-061d-4ed4-a4b5-0c3663fe2d73" targetNamespace="http://schemas.microsoft.com/office/2006/metadata/properties" ma:root="true" ma:fieldsID="0599919e64201b7c41fc64338295a39e" ns2:_="">
    <xsd:import namespace="2e9ea72e-061d-4ed4-a4b5-0c3663fe2d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ea72e-061d-4ed4-a4b5-0c3663fe2d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e9ea72e-061d-4ed4-a4b5-0c3663fe2d73">GYSO-12-11</_dlc_DocId>
    <_dlc_DocIdUrl xmlns="2e9ea72e-061d-4ed4-a4b5-0c3663fe2d73">
      <Url>https://goyello.sharepoint.com/_layouts/15/DocIdRedir.aspx?ID=GYSO-12-11</Url>
      <Description>GYSO-12-11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7FBBE-D7CE-4352-9A07-A7F1F1A6F3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9ea72e-061d-4ed4-a4b5-0c3663fe2d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1647C5-7B14-4B4F-909E-11AA7511990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787D590-8C0E-4C3F-B51A-90EE73B1E395}">
  <ds:schemaRefs>
    <ds:schemaRef ds:uri="http://schemas.microsoft.com/office/2006/metadata/properties"/>
    <ds:schemaRef ds:uri="http://schemas.microsoft.com/office/infopath/2007/PartnerControls"/>
    <ds:schemaRef ds:uri="2e9ea72e-061d-4ed4-a4b5-0c3663fe2d73"/>
  </ds:schemaRefs>
</ds:datastoreItem>
</file>

<file path=customXml/itemProps4.xml><?xml version="1.0" encoding="utf-8"?>
<ds:datastoreItem xmlns:ds="http://schemas.openxmlformats.org/officeDocument/2006/customXml" ds:itemID="{2CDBE6E7-FD27-4380-8C78-AA4711C40D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p2_goyello_template_PL_v5</Template>
  <TotalTime>2579</TotalTime>
  <Words>213</Words>
  <Application>Microsoft Office PowerPoint</Application>
  <PresentationFormat>On-screen Show (4:3)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Goyello_symbol</vt:lpstr>
      <vt:lpstr>TypeScript</vt:lpstr>
      <vt:lpstr>JavaScript – najpopularniejszy język na świecie?</vt:lpstr>
      <vt:lpstr>JavaScript – coś jest nie tak...</vt:lpstr>
      <vt:lpstr>JavaScript – im większa aplikacja tym trudniej nad nią zapanować</vt:lpstr>
      <vt:lpstr>JavaScript frameworks and JS-like languages</vt:lpstr>
      <vt:lpstr>Dlaczego TypeScript?</vt:lpstr>
      <vt:lpstr>TypeScript &amp; AngularJS</vt:lpstr>
      <vt:lpstr>Czas na demo...</vt:lpstr>
      <vt:lpstr>Przydatne linki</vt:lpstr>
      <vt:lpstr>Dziękujemy za uwagę</vt:lpstr>
      <vt:lpstr>Źródła obrazków wykorzystanych w prezentacji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Zaktualizowany szablon Goyello</dc:title>
  <dc:creator>Izabela Zvirinska, Prezentio.com</dc:creator>
  <dc:description>aktualizacja Prezentio.com</dc:description>
  <cp:lastModifiedBy>Karol Marek</cp:lastModifiedBy>
  <cp:revision>76</cp:revision>
  <cp:lastPrinted>2014-09-17T09:24:25Z</cp:lastPrinted>
  <dcterms:created xsi:type="dcterms:W3CDTF">2014-08-07T11:08:32Z</dcterms:created>
  <dcterms:modified xsi:type="dcterms:W3CDTF">2014-12-02T23:57:00Z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0x010100A89050E98EE83B43A440F0EAE784ECB8</vt:lpwstr>
  </property>
  <property fmtid="{D5CDD505-2E9C-101B-9397-08002B2CF9AE}" pid="3" name="DocVizPreviewMetadata_Count">
    <vt:i4>16</vt:i4>
  </property>
  <property fmtid="{D5CDD505-2E9C-101B-9397-08002B2CF9AE}" pid="4" name="DocVizPreviewMetadata_0">
    <vt:lpwstr>300x199x1</vt:lpwstr>
  </property>
  <property fmtid="{D5CDD505-2E9C-101B-9397-08002B2CF9AE}" pid="5" name="_dlc_DocIdItemGuid">
    <vt:lpwstr>86b3ba17-9cb6-4f32-a537-4f1e6e4a67f9</vt:lpwstr>
  </property>
</Properties>
</file>