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500" y="1948656"/>
            <a:ext cx="2864644" cy="287178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03648" y="537321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Ein Vortrag von René Kamer und Oliver Aeschbacher</a:t>
            </a:r>
          </a:p>
          <a:p>
            <a:pPr algn="ctr"/>
            <a:r>
              <a:rPr lang="de-CH" dirty="0" smtClean="0">
                <a:solidFill>
                  <a:schemeClr val="bg1"/>
                </a:solidFill>
              </a:rPr>
              <a:t>ZHAW 4. Semester 2012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Spielbaum Theorie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Beispiel: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Wird weitergespielt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Wieder nur </a:t>
            </a:r>
            <a:r>
              <a:rPr lang="de-CH" dirty="0">
                <a:solidFill>
                  <a:schemeClr val="bg1"/>
                </a:solidFill>
              </a:rPr>
              <a:t>links / rechts </a:t>
            </a:r>
            <a:r>
              <a:rPr lang="de-CH" dirty="0" smtClean="0">
                <a:solidFill>
                  <a:schemeClr val="bg1"/>
                </a:solidFill>
              </a:rPr>
              <a:t>möglich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Bei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ll</a:t>
            </a:r>
            <a:r>
              <a:rPr lang="de-CH" dirty="0" smtClean="0">
                <a:solidFill>
                  <a:schemeClr val="bg1"/>
                </a:solidFill>
              </a:rPr>
              <a:t>,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lr</a:t>
            </a:r>
            <a:r>
              <a:rPr lang="de-CH" dirty="0" smtClean="0">
                <a:solidFill>
                  <a:schemeClr val="bg1"/>
                </a:solidFill>
              </a:rPr>
              <a:t>,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rl</a:t>
            </a:r>
            <a:r>
              <a:rPr lang="de-CH" dirty="0" smtClean="0">
                <a:solidFill>
                  <a:schemeClr val="bg1"/>
                </a:solidFill>
              </a:rPr>
              <a:t>,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rr</a:t>
            </a:r>
            <a:r>
              <a:rPr lang="de-CH" dirty="0" smtClean="0">
                <a:solidFill>
                  <a:schemeClr val="bg1"/>
                </a:solidFill>
              </a:rPr>
              <a:t> ist Spieler A am Zug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Gleiche Spielsituation in unterschiedlichen Knoten möglich</a:t>
            </a:r>
            <a:endParaRPr lang="de-CH" dirty="0">
              <a:solidFill>
                <a:schemeClr val="bg1"/>
              </a:solidFill>
            </a:endParaRPr>
          </a:p>
          <a:p>
            <a:pPr lvl="1"/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7"/>
            <a:ext cx="3991848" cy="412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7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Spielbaum </a:t>
            </a:r>
            <a:r>
              <a:rPr lang="de-CH" dirty="0" err="1" smtClean="0">
                <a:solidFill>
                  <a:schemeClr val="bg1"/>
                </a:solidFill>
              </a:rPr>
              <a:t>Reversi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Exemplarisch: Erster Zug</a:t>
            </a:r>
            <a:endParaRPr lang="de-CH" dirty="0">
              <a:solidFill>
                <a:schemeClr val="bg1"/>
              </a:solidFill>
            </a:endParaRPr>
          </a:p>
          <a:p>
            <a:pPr lvl="1"/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045033" cy="29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Spielbaum </a:t>
            </a:r>
            <a:r>
              <a:rPr lang="de-CH" dirty="0" err="1" smtClean="0">
                <a:solidFill>
                  <a:schemeClr val="bg1"/>
                </a:solidFill>
              </a:rPr>
              <a:t>Reversi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Spielbäume können in </a:t>
            </a:r>
            <a:r>
              <a:rPr lang="de-CH" dirty="0" err="1" smtClean="0">
                <a:solidFill>
                  <a:schemeClr val="bg1"/>
                </a:solidFill>
              </a:rPr>
              <a:t>Reversi</a:t>
            </a:r>
            <a:r>
              <a:rPr lang="de-CH" dirty="0" smtClean="0">
                <a:solidFill>
                  <a:schemeClr val="bg1"/>
                </a:solidFill>
              </a:rPr>
              <a:t> sehr breit werden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12-13 mögliche Züge keine Seltenheit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Speicherintensiv</a:t>
            </a:r>
            <a:endParaRPr lang="de-CH" dirty="0">
              <a:solidFill>
                <a:schemeClr val="bg1"/>
              </a:solidFill>
            </a:endParaRPr>
          </a:p>
          <a:p>
            <a:pPr lvl="1"/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Theorie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Bewertungsfunktion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Ordnet einem Zustand p </a:t>
            </a:r>
            <a:r>
              <a:rPr lang="de-CH" dirty="0">
                <a:solidFill>
                  <a:schemeClr val="bg1"/>
                </a:solidFill>
              </a:rPr>
              <a:t>einen Wert x ∈ </a:t>
            </a:r>
            <a:r>
              <a:rPr lang="de-CH" dirty="0" smtClean="0">
                <a:solidFill>
                  <a:schemeClr val="bg1"/>
                </a:solidFill>
              </a:rPr>
              <a:t>ℝ zu mit x = f(p)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Auf Blättern angewendet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Kann sehr einfach, aber auch beliebig komplex sein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Theorie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Ideale Bewertungsfunktion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+1, wenn Spieler A gewinnt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-1, wenn Spieler B gewinnt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0 bei Unentschieden</a:t>
            </a:r>
          </a:p>
          <a:p>
            <a:pPr lvl="1"/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Generell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Positiv, wenn A eine gute Lage hat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Negativ, wenn a eine schlechte Lage hat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Mittelspiel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Drehe so wenige Steine wie möglich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Versuche in den «Sweet </a:t>
            </a:r>
            <a:r>
              <a:rPr lang="de-CH" dirty="0" err="1" smtClean="0">
                <a:solidFill>
                  <a:schemeClr val="bg1"/>
                </a:solidFill>
              </a:rPr>
              <a:t>Sixteen</a:t>
            </a:r>
            <a:r>
              <a:rPr lang="de-CH" dirty="0" smtClean="0">
                <a:solidFill>
                  <a:schemeClr val="bg1"/>
                </a:solidFill>
              </a:rPr>
              <a:t>» zu bleiben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81" y="2708920"/>
            <a:ext cx="3451687" cy="346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3491880" y="3573016"/>
            <a:ext cx="172819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Mittelspiel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Wenn Spielsteine am Rand platziert werden, ist es besser, auf A oder B zu spielen, als auf C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696294"/>
            <a:ext cx="38195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662237" y="275317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rgbClr val="FF0000"/>
                </a:solidFill>
              </a:rPr>
              <a:t>           C       A      B       </a:t>
            </a:r>
            <a:r>
              <a:rPr lang="de-CH" b="1" dirty="0" err="1" smtClean="0">
                <a:solidFill>
                  <a:srgbClr val="FF0000"/>
                </a:solidFill>
              </a:rPr>
              <a:t>B</a:t>
            </a:r>
            <a:r>
              <a:rPr lang="de-CH" b="1" dirty="0" smtClean="0">
                <a:solidFill>
                  <a:srgbClr val="FF0000"/>
                </a:solidFill>
              </a:rPr>
              <a:t>      A       C</a:t>
            </a:r>
            <a:endParaRPr lang="de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Mittelspiel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Keine «Wand» bilden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Wenn der Gegner eine Wand hat, möglichst lange nicht durchbrechen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Wenige Spielsteine quadratisch in der Mitte sind besser als Grenzsteine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5144"/>
            <a:ext cx="2664296" cy="106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Implementation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Unterscheidung «Leicht», «Mittel», «Schwer»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Unterscheidung Eröffnung, Mittelspiel, Endspiel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Kompliziert (</a:t>
            </a:r>
            <a:r>
              <a:rPr lang="de-CH" dirty="0" err="1" smtClean="0">
                <a:solidFill>
                  <a:schemeClr val="bg1"/>
                </a:solidFill>
              </a:rPr>
              <a:t>For</a:t>
            </a:r>
            <a:r>
              <a:rPr lang="de-CH" dirty="0" smtClean="0">
                <a:solidFill>
                  <a:schemeClr val="bg1"/>
                </a:solidFill>
              </a:rPr>
              <a:t> EVERY Field)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«Medium»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77281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0" y="1628800"/>
            <a:ext cx="82172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- Inhalt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Geschichte von </a:t>
            </a:r>
            <a:r>
              <a:rPr lang="de-CH" dirty="0" err="1" smtClean="0">
                <a:solidFill>
                  <a:schemeClr val="bg1"/>
                </a:solidFill>
              </a:rPr>
              <a:t>Reversi</a:t>
            </a:r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Regeln /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Demo Human </a:t>
            </a:r>
            <a:r>
              <a:rPr lang="de-CH" dirty="0" err="1" smtClean="0">
                <a:solidFill>
                  <a:schemeClr val="bg1"/>
                </a:solidFill>
              </a:rPr>
              <a:t>vs</a:t>
            </a:r>
            <a:r>
              <a:rPr lang="de-CH" dirty="0" smtClean="0">
                <a:solidFill>
                  <a:schemeClr val="bg1"/>
                </a:solidFill>
              </a:rPr>
              <a:t> Human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Spielbaum-Theorie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Heuristik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Alpha-Beta Algorithmus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Demo PC Player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Wettbewerb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endParaRPr lang="de-CH" dirty="0" smtClean="0">
              <a:solidFill>
                <a:schemeClr val="bg1"/>
              </a:solidFill>
            </a:endParaRPr>
          </a:p>
          <a:p>
            <a:endParaRPr lang="de-CH" dirty="0" smtClean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77281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00" y="1628800"/>
            <a:ext cx="51339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2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Eröffnung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77281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93285"/>
            <a:ext cx="8340577" cy="382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9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Endspiel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5" y="2276872"/>
            <a:ext cx="82172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3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Mittelspiel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31954"/>
            <a:ext cx="3816424" cy="526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3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Mittelspiel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Split </a:t>
            </a:r>
            <a:r>
              <a:rPr lang="de-CH" dirty="0" err="1" smtClean="0">
                <a:solidFill>
                  <a:schemeClr val="bg1"/>
                </a:solidFill>
              </a:rPr>
              <a:t>Up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8933584" cy="114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1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Heuristik Stufe «Hard»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Mittelspiel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bg1"/>
                </a:solidFill>
              </a:rPr>
              <a:t>Corner Field </a:t>
            </a:r>
            <a:r>
              <a:rPr lang="de-CH" dirty="0" err="1" smtClean="0">
                <a:solidFill>
                  <a:schemeClr val="bg1"/>
                </a:solidFill>
              </a:rPr>
              <a:t>Example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7023378" cy="16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Alpha-Beta Algorithmus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Vorbereitung: </a:t>
            </a:r>
            <a:r>
              <a:rPr lang="de-CH" dirty="0" err="1" smtClean="0">
                <a:solidFill>
                  <a:schemeClr val="bg1"/>
                </a:solidFill>
              </a:rPr>
              <a:t>MiniMax</a:t>
            </a:r>
            <a:endParaRPr lang="de-CH" dirty="0" smtClean="0">
              <a:solidFill>
                <a:schemeClr val="bg1"/>
              </a:solidFill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Maximieren 1. Ebene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Minimieren 2. Ebene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Etc.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3335866"/>
            <a:ext cx="5616624" cy="32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Alpha-Beta Algorithmus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Alpha Beta: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Nicht alle Äste sollen durchlaufen werden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Wenn Wert innerhalb des Fensters 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Wert übernehmen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Wenn a &gt; b:</a:t>
            </a:r>
            <a:br>
              <a:rPr lang="de-CH" dirty="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de-CH" dirty="0" err="1" smtClean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!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7483"/>
            <a:ext cx="424395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Alpha-Beta Algorithmus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Alpha Beta: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3150"/>
            <a:ext cx="5794003" cy="34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1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Alpha-Beta Algorithmus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Alpha Beta: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3150"/>
            <a:ext cx="5794003" cy="34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6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- Geschichte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2 Entstehungsversionen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Erfinder: Lewis Waterman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Jahr: 1888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Vermarktet von Ravensburger ab 1893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Unter den erfolgreichsten Spielen aller Zeiten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86" y="2132856"/>
            <a:ext cx="22193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1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Alpha-Beta Algorithmus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Alpha Beta: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3150"/>
            <a:ext cx="5794003" cy="34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CH" dirty="0" smtClean="0">
                <a:solidFill>
                  <a:schemeClr val="bg1"/>
                </a:solidFill>
              </a:rPr>
              <a:t>Demo Human </a:t>
            </a:r>
            <a:r>
              <a:rPr lang="de-CH" dirty="0" err="1" smtClean="0">
                <a:solidFill>
                  <a:schemeClr val="bg1"/>
                </a:solidFill>
              </a:rPr>
              <a:t>vs</a:t>
            </a:r>
            <a:r>
              <a:rPr lang="de-CH" dirty="0" smtClean="0">
                <a:solidFill>
                  <a:schemeClr val="bg1"/>
                </a:solidFill>
              </a:rPr>
              <a:t> Computer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49" y="2780928"/>
            <a:ext cx="381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Wettbewerb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Der erste, der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unser Programm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schlägt, gewinnt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eine Kiste Bier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Screenshot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einsenden an: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jreversi@gmail.com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97" y="1916832"/>
            <a:ext cx="4028653" cy="356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Ende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 smtClean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066183" cy="445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5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Grundaufstellung: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2 x 2 Steine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Züge werden abwechselnd gemacht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81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Der Zug muss so durchgeführt werden, dass mindestens ein gegnerischer Stein zwischen den eigenen eingeschlossen wird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7"/>
            <a:ext cx="7627488" cy="237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Spielende: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Kein Freies Feld mehr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Ein Spieler hat keine Steine mehr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Gewinner: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Wer mehr Steine hat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Ansonsten: Unentschieden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800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</a:t>
            </a:r>
            <a:r>
              <a:rPr lang="de-CH" dirty="0" err="1" smtClean="0">
                <a:solidFill>
                  <a:schemeClr val="bg1"/>
                </a:solidFill>
              </a:rPr>
              <a:t>How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Play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CH" dirty="0" smtClean="0">
                <a:solidFill>
                  <a:schemeClr val="bg1"/>
                </a:solidFill>
              </a:rPr>
              <a:t>Demo Human </a:t>
            </a:r>
            <a:r>
              <a:rPr lang="de-CH" dirty="0" err="1" smtClean="0">
                <a:solidFill>
                  <a:schemeClr val="bg1"/>
                </a:solidFill>
              </a:rPr>
              <a:t>vs</a:t>
            </a:r>
            <a:r>
              <a:rPr lang="de-CH" dirty="0" smtClean="0">
                <a:solidFill>
                  <a:schemeClr val="bg1"/>
                </a:solidFill>
              </a:rPr>
              <a:t> Human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49" y="2780928"/>
            <a:ext cx="381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4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Spielbaum Theorie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Lassen sich für fast jedes Spiel aufstellen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Knoten repräsentieren Spielsituationen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Kanten repräsentieren Züge</a:t>
            </a: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Gewichtung (Heuristik)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JReversi</a:t>
            </a:r>
            <a:r>
              <a:rPr lang="de-CH" dirty="0" smtClean="0">
                <a:solidFill>
                  <a:schemeClr val="bg1"/>
                </a:solidFill>
              </a:rPr>
              <a:t> – Spielbaum Theorie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Beispiel: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Nur links / rechts möglich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Bei S ist Spieler A am Zug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Bei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l</a:t>
            </a:r>
            <a:r>
              <a:rPr lang="de-CH" dirty="0" smtClean="0">
                <a:solidFill>
                  <a:schemeClr val="bg1"/>
                </a:solidFill>
              </a:rPr>
              <a:t> und </a:t>
            </a:r>
            <a:r>
              <a:rPr lang="de-CH" dirty="0" err="1" smtClean="0">
                <a:solidFill>
                  <a:schemeClr val="bg1"/>
                </a:solidFill>
              </a:rPr>
              <a:t>S</a:t>
            </a:r>
            <a:r>
              <a:rPr lang="de-CH" sz="1400" dirty="0" err="1" smtClean="0">
                <a:solidFill>
                  <a:schemeClr val="bg1"/>
                </a:solidFill>
              </a:rPr>
              <a:t>r</a:t>
            </a:r>
            <a:r>
              <a:rPr lang="de-CH" dirty="0" smtClean="0">
                <a:solidFill>
                  <a:schemeClr val="bg1"/>
                </a:solidFill>
              </a:rPr>
              <a:t> Spieler B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67442"/>
            <a:ext cx="3151924" cy="333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1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Bildschirmpräsentation (4:3)</PresentationFormat>
  <Paragraphs>145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JReversi</vt:lpstr>
      <vt:lpstr>JReversi - Inhalt</vt:lpstr>
      <vt:lpstr>JReversi - Geschichte</vt:lpstr>
      <vt:lpstr>JReversi – How to Play</vt:lpstr>
      <vt:lpstr>JReversi – How to Play</vt:lpstr>
      <vt:lpstr>JReversi – How to Play</vt:lpstr>
      <vt:lpstr>JReversi – How to Play</vt:lpstr>
      <vt:lpstr>JReversi – Spielbaum Theorie</vt:lpstr>
      <vt:lpstr>JReversi – Spielbaum Theorie</vt:lpstr>
      <vt:lpstr>JReversi – Spielbaum Theorie</vt:lpstr>
      <vt:lpstr>JReversi – Spielbaum Reversi</vt:lpstr>
      <vt:lpstr>JReversi – Spielbaum Reversi</vt:lpstr>
      <vt:lpstr>JReversi – Heuristik Theorie</vt:lpstr>
      <vt:lpstr>JReversi – Heuristik Theorie</vt:lpstr>
      <vt:lpstr>JReversi – Heuristik Mittelspiel</vt:lpstr>
      <vt:lpstr>JReversi – Heuristik Mittelspiel</vt:lpstr>
      <vt:lpstr>JReversi – Heuristik Mittelspiel</vt:lpstr>
      <vt:lpstr>JReversi – Heuristik Implementation</vt:lpstr>
      <vt:lpstr>JReversi – Heuristik Stufe «Medium»</vt:lpstr>
      <vt:lpstr>JReversi – Heuristik Stufe «Hard»</vt:lpstr>
      <vt:lpstr>JReversi – Heuristik Stufe «Hard»</vt:lpstr>
      <vt:lpstr>JReversi – Heuristik Stufe «Hard»</vt:lpstr>
      <vt:lpstr>JReversi – Heuristik Stufe «Hard»</vt:lpstr>
      <vt:lpstr>JReversi – Heuristik Stufe «Hard»</vt:lpstr>
      <vt:lpstr>JReversi – Heuristik Stufe «Hard»</vt:lpstr>
      <vt:lpstr>JReversi – Alpha-Beta Algorithmus</vt:lpstr>
      <vt:lpstr>JReversi – Alpha-Beta Algorithmus</vt:lpstr>
      <vt:lpstr>JReversi – Alpha-Beta Algorithmus</vt:lpstr>
      <vt:lpstr>JReversi – Alpha-Beta Algorithmus</vt:lpstr>
      <vt:lpstr>JReversi – Alpha-Beta Algorithmus</vt:lpstr>
      <vt:lpstr>JReversi – How to Play</vt:lpstr>
      <vt:lpstr>JReversi – Wettbewerb</vt:lpstr>
      <vt:lpstr>JReversi – 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JReversi</dc:title>
  <dc:creator>René Kamer</dc:creator>
  <cp:lastModifiedBy>René Kamer</cp:lastModifiedBy>
  <cp:revision>14</cp:revision>
  <dcterms:created xsi:type="dcterms:W3CDTF">2012-06-12T13:17:52Z</dcterms:created>
  <dcterms:modified xsi:type="dcterms:W3CDTF">2012-06-12T15:03:33Z</dcterms:modified>
</cp:coreProperties>
</file>