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02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2" r:id="rId15"/>
    <p:sldId id="273" r:id="rId16"/>
    <p:sldId id="283" r:id="rId17"/>
    <p:sldId id="284" r:id="rId18"/>
    <p:sldId id="274" r:id="rId19"/>
    <p:sldId id="285" r:id="rId20"/>
    <p:sldId id="286" r:id="rId21"/>
    <p:sldId id="275" r:id="rId22"/>
    <p:sldId id="287" r:id="rId23"/>
    <p:sldId id="288" r:id="rId24"/>
    <p:sldId id="276" r:id="rId25"/>
    <p:sldId id="289" r:id="rId26"/>
    <p:sldId id="290" r:id="rId27"/>
    <p:sldId id="291" r:id="rId28"/>
    <p:sldId id="277" r:id="rId29"/>
    <p:sldId id="292" r:id="rId30"/>
    <p:sldId id="293" r:id="rId31"/>
    <p:sldId id="294" r:id="rId32"/>
    <p:sldId id="295" r:id="rId33"/>
    <p:sldId id="296" r:id="rId34"/>
    <p:sldId id="297" r:id="rId35"/>
    <p:sldId id="278" r:id="rId36"/>
    <p:sldId id="279" r:id="rId37"/>
    <p:sldId id="280" r:id="rId38"/>
    <p:sldId id="298" r:id="rId39"/>
    <p:sldId id="299" r:id="rId40"/>
    <p:sldId id="300" r:id="rId41"/>
    <p:sldId id="301" r:id="rId42"/>
    <p:sldId id="281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532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76DB-D0D7-49CC-A746-59C36186F7D2}" type="datetimeFigureOut">
              <a:rPr lang="de-CH" smtClean="0"/>
              <a:t>07.01.2013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71ED-0134-410C-9AE3-EE654E517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9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Interpretiersprache: Die Files können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» auf das Gerät geladen werden. Dort werden die Files interpretiert, was eine kurze Verzögerung ergibt.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Einfachheit: keine Strukturierten Elemente wie bei HTML</a:t>
            </a:r>
          </a:p>
          <a:p>
            <a:r>
              <a:rPr lang="de-CH" dirty="0" smtClean="0"/>
              <a:t>Entwicklungsumgebung: </a:t>
            </a:r>
            <a:r>
              <a:rPr lang="de-CH" dirty="0" err="1" smtClean="0"/>
              <a:t>Titanium</a:t>
            </a:r>
            <a:r>
              <a:rPr lang="de-CH" baseline="0" dirty="0" smtClean="0"/>
              <a:t> API verschleiert viel Funktionalität</a:t>
            </a:r>
          </a:p>
          <a:p>
            <a:r>
              <a:rPr lang="de-CH" baseline="0" dirty="0" smtClean="0"/>
              <a:t>Tutorials: Sind mehr Feature-Präsentationen als Tutorials, man kann einfach ein bisschen ausprobieren</a:t>
            </a:r>
          </a:p>
          <a:p>
            <a:r>
              <a:rPr lang="de-CH" baseline="0" dirty="0" smtClean="0"/>
              <a:t>Spezielles: Eigene App </a:t>
            </a:r>
            <a:r>
              <a:rPr lang="de-CH" baseline="0" dirty="0" err="1" smtClean="0"/>
              <a:t>Cloud</a:t>
            </a:r>
            <a:r>
              <a:rPr lang="de-CH" baseline="0" dirty="0" smtClean="0"/>
              <a:t> für Push Nachrichten,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Look-</a:t>
            </a:r>
            <a:r>
              <a:rPr lang="de-CH" dirty="0" err="1" smtClean="0"/>
              <a:t>and</a:t>
            </a:r>
            <a:r>
              <a:rPr lang="de-CH" dirty="0" smtClean="0"/>
              <a:t>-</a:t>
            </a:r>
            <a:r>
              <a:rPr lang="de-CH" dirty="0" err="1" smtClean="0"/>
              <a:t>Feel</a:t>
            </a:r>
            <a:r>
              <a:rPr lang="de-CH" dirty="0" smtClean="0"/>
              <a:t>: </a:t>
            </a:r>
            <a:r>
              <a:rPr lang="de-CH" dirty="0" err="1" smtClean="0"/>
              <a:t>Rollovereffekte</a:t>
            </a:r>
            <a:r>
              <a:rPr lang="de-CH" dirty="0" smtClean="0"/>
              <a:t> a la </a:t>
            </a:r>
            <a:r>
              <a:rPr lang="de-CH" dirty="0" err="1" smtClean="0"/>
              <a:t>apple</a:t>
            </a:r>
            <a:r>
              <a:rPr lang="de-CH" dirty="0" smtClean="0"/>
              <a:t>, </a:t>
            </a:r>
            <a:r>
              <a:rPr lang="de-CH" dirty="0" err="1" smtClean="0"/>
              <a:t>menustrukturen</a:t>
            </a:r>
            <a:r>
              <a:rPr lang="de-CH" dirty="0" smtClean="0"/>
              <a:t>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Zum Building: Building für Web-Pages:</a:t>
            </a:r>
            <a:r>
              <a:rPr lang="de-CH" baseline="0" dirty="0" smtClean="0"/>
              <a:t> gesamter JS-Code in ein File (</a:t>
            </a:r>
            <a:r>
              <a:rPr lang="de-CH" baseline="0" dirty="0" err="1" smtClean="0"/>
              <a:t>speed</a:t>
            </a:r>
            <a:r>
              <a:rPr lang="de-CH" baseline="0" dirty="0" smtClean="0"/>
              <a:t>), </a:t>
            </a:r>
            <a:r>
              <a:rPr lang="de-CH" baseline="0" dirty="0" err="1" smtClean="0"/>
              <a:t>Sources</a:t>
            </a:r>
            <a:r>
              <a:rPr lang="de-CH" baseline="0" dirty="0" smtClean="0"/>
              <a:t> werden zusammengefasst, Bilder automatisch zugeschnitten,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MVC, gute Verständlichkeit, Schnittstellen</a:t>
            </a:r>
            <a:r>
              <a:rPr lang="de-CH" baseline="0" dirty="0" smtClean="0"/>
              <a:t> zu anderen Frameworks</a:t>
            </a:r>
          </a:p>
          <a:p>
            <a:r>
              <a:rPr lang="de-CH" baseline="0" dirty="0" smtClean="0"/>
              <a:t>Zu Verbreitung: Sproutcore Anwendungen sind schwer als solche zu erkennen. Keine genaue Anzahl von Apps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</a:t>
            </a:r>
            <a:r>
              <a:rPr lang="de-CH" baseline="0" dirty="0" smtClean="0"/>
              <a:t> die Einbettung in HTML mittels JSON ist eher ungewohnt, </a:t>
            </a:r>
            <a:r>
              <a:rPr lang="de-CH" baseline="0" dirty="0" err="1" smtClean="0"/>
              <a:t>Sencha</a:t>
            </a:r>
            <a:r>
              <a:rPr lang="de-CH" baseline="0" dirty="0" smtClean="0"/>
              <a:t> Style</a:t>
            </a:r>
          </a:p>
          <a:p>
            <a:r>
              <a:rPr lang="de-CH" baseline="0" dirty="0" smtClean="0"/>
              <a:t>Zu Tutorials: Die Tutorials finden sich in grosser Zahl in der Dokumentation, verschiedene Schwierigkeitsgrade werden angeboten: Easy, Medium, Hard.</a:t>
            </a:r>
          </a:p>
          <a:p>
            <a:r>
              <a:rPr lang="de-CH" dirty="0" smtClean="0"/>
              <a:t>Zu Building: Für jedes Gerät</a:t>
            </a:r>
            <a:r>
              <a:rPr lang="de-CH" baseline="0" dirty="0" smtClean="0"/>
              <a:t> muss lokal ein eigener </a:t>
            </a:r>
            <a:r>
              <a:rPr lang="de-CH" baseline="0" dirty="0" err="1" smtClean="0"/>
              <a:t>Build</a:t>
            </a:r>
            <a:r>
              <a:rPr lang="de-CH" baseline="0" dirty="0" smtClean="0"/>
              <a:t> gemacht werden.</a:t>
            </a:r>
          </a:p>
          <a:p>
            <a:r>
              <a:rPr lang="de-CH" dirty="0" smtClean="0"/>
              <a:t>Zu Testing: da keine Automatisierten Tests vorhanden relativ starker Abzug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Grundfunktionalitäten</a:t>
            </a:r>
            <a:r>
              <a:rPr lang="de-CH" baseline="0" dirty="0" smtClean="0"/>
              <a:t> sind ausschliesslich über HTML Tags und Attribute erreichbar. Keine Installation notwendig, einfach runterladen und loslegen.</a:t>
            </a:r>
          </a:p>
          <a:p>
            <a:r>
              <a:rPr lang="de-CH" baseline="0" dirty="0" smtClean="0"/>
              <a:t>Zu Support: Zwar keine Telefonhotline, jedoch ist das Forum sehr gut frequentiert, wie auch die Google Group. Via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viele Hilfestellungen abrufbar.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10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 / Struktur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5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jQPad</a:t>
            </a:r>
            <a:r>
              <a:rPr lang="de-CH" dirty="0" smtClean="0"/>
              <a:t>: 34P, +Einfachheit, -Tutorials, -Verbreitung</a:t>
            </a:r>
          </a:p>
          <a:p>
            <a:endParaRPr lang="de-CH" dirty="0" smtClean="0"/>
          </a:p>
          <a:p>
            <a:r>
              <a:rPr lang="de-CH" dirty="0" smtClean="0"/>
              <a:t>XUI: 42P, +Einfachheit, -Tutorials, -Testing</a:t>
            </a:r>
          </a:p>
          <a:p>
            <a:endParaRPr lang="de-CH" dirty="0" smtClean="0"/>
          </a:p>
          <a:p>
            <a:r>
              <a:rPr lang="de-CH" dirty="0" err="1" smtClean="0"/>
              <a:t>iWebKit</a:t>
            </a:r>
            <a:r>
              <a:rPr lang="de-CH" dirty="0" smtClean="0"/>
              <a:t>: 44P, +Support, +Dokumentation, -Tutorials</a:t>
            </a:r>
          </a:p>
          <a:p>
            <a:endParaRPr lang="de-CH" dirty="0" smtClean="0"/>
          </a:p>
          <a:p>
            <a:r>
              <a:rPr lang="de-CH" dirty="0" err="1" smtClean="0"/>
              <a:t>iUI</a:t>
            </a:r>
            <a:r>
              <a:rPr lang="de-CH" dirty="0" smtClean="0"/>
              <a:t>: 48P, +Einfachheit, +Dokumentation, -Building</a:t>
            </a:r>
          </a:p>
          <a:p>
            <a:endParaRPr lang="de-CH" dirty="0" smtClean="0"/>
          </a:p>
          <a:p>
            <a:r>
              <a:rPr lang="de-CH" dirty="0" smtClean="0"/>
              <a:t>Rhodes: 48P, +Building, +Testing, -Tutorials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Entwicklung von mobilen, </a:t>
            </a:r>
            <a:r>
              <a:rPr lang="de-CH" dirty="0" err="1" smtClean="0"/>
              <a:t>Tablet</a:t>
            </a:r>
            <a:r>
              <a:rPr lang="de-CH" dirty="0" smtClean="0"/>
              <a:t>-  und Desktop-Apps</a:t>
            </a:r>
          </a:p>
          <a:p>
            <a:endParaRPr lang="de-CH" dirty="0" smtClean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iPhone</a:t>
            </a:r>
            <a:r>
              <a:rPr lang="de-CH" dirty="0" smtClean="0"/>
              <a:t>, </a:t>
            </a:r>
            <a:r>
              <a:rPr lang="de-CH" dirty="0" err="1" smtClean="0"/>
              <a:t>iPad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</a:t>
            </a:r>
          </a:p>
          <a:p>
            <a:endParaRPr lang="de-CH" dirty="0"/>
          </a:p>
          <a:p>
            <a:r>
              <a:rPr lang="de-CH" dirty="0" smtClean="0"/>
              <a:t>&gt; 5000 Geräte-Schnittstellen unterstützt</a:t>
            </a:r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Appcelerator Titanium\Titaniu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1576322" cy="15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Technologien</a:t>
            </a:r>
            <a:r>
              <a:rPr lang="de-CH" dirty="0"/>
              <a:t>: JavaScript, </a:t>
            </a:r>
            <a:r>
              <a:rPr lang="de-CH" dirty="0" err="1"/>
              <a:t>Titanium</a:t>
            </a:r>
            <a:r>
              <a:rPr lang="de-CH" dirty="0"/>
              <a:t> API</a:t>
            </a:r>
          </a:p>
          <a:p>
            <a:endParaRPr lang="de-CH" dirty="0"/>
          </a:p>
          <a:p>
            <a:r>
              <a:rPr lang="de-CH" dirty="0"/>
              <a:t>Interpretiersprache / Laufzeitkompilierung</a:t>
            </a:r>
          </a:p>
          <a:p>
            <a:endParaRPr lang="de-CH" dirty="0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Schule\HSZ-T\3. Jahr\Handheld\Semesterarbeit\Handheld_Repo\Media\Appcelerator Titanium\banner-sd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61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3776"/>
              </p:ext>
            </p:extLst>
          </p:nvPr>
        </p:nvGraphicFramePr>
        <p:xfrm>
          <a:off x="395536" y="1870040"/>
          <a:ext cx="83632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93610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Kriterium</a:t>
                      </a:r>
                      <a:endParaRPr lang="de-CH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Punkte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Hohes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Level, keine strukturierten Elemente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Titanium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Studio, gute Hilfen, verschleiert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Business-Orientiert,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keine Preise, FAQ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Viele vorhanden, Buch, Wiki, Overhead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78K Hits, Feature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-Präsentationen,  ausprobieren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Gibt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es nicht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Testing-Erweiterungen, methodisch, standardisiert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621K Hits, 35’000 Apps, global Players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-Anbieter, eigener Marktplatz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Entwicklung von Web-Apps mit HW-Beschleunigung</a:t>
            </a:r>
          </a:p>
          <a:p>
            <a:endParaRPr lang="de-CH" dirty="0"/>
          </a:p>
          <a:p>
            <a:r>
              <a:rPr lang="de-CH" dirty="0" smtClean="0"/>
              <a:t>Hauptsächlich für Apple-Devices</a:t>
            </a:r>
          </a:p>
          <a:p>
            <a:endParaRPr lang="de-CH" dirty="0"/>
          </a:p>
          <a:p>
            <a:r>
              <a:rPr lang="de-CH" dirty="0" smtClean="0"/>
              <a:t>Apple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Sproutcore Touch\guide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4" y="5445224"/>
            <a:ext cx="971650" cy="10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JavaScript, Ruby</a:t>
            </a:r>
          </a:p>
          <a:p>
            <a:endParaRPr lang="de-CH" dirty="0"/>
          </a:p>
          <a:p>
            <a:r>
              <a:rPr lang="de-CH" dirty="0" smtClean="0"/>
              <a:t>Funktioniert mit MVC (Model View Controller)</a:t>
            </a:r>
          </a:p>
          <a:p>
            <a:endParaRPr lang="de-CH" dirty="0"/>
          </a:p>
          <a:p>
            <a:r>
              <a:rPr lang="de-CH" dirty="0" smtClean="0"/>
              <a:t>Building erzeugt Web-Dateien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Schule\HSZ-T\3. Jahr\Handheld\Semesterarbeit\Handheld_Repo\Media\Sproutcore Touch\w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6753" r="13087" b="15035"/>
          <a:stretch/>
        </p:blipFill>
        <p:spPr bwMode="auto">
          <a:xfrm>
            <a:off x="5947412" y="3896990"/>
            <a:ext cx="531494" cy="5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Schule\HSZ-T\3. Jahr\Handheld\Semesterarbeit\Handheld_Repo\Media\Sproutcore Touch\the fu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00" y="4506019"/>
            <a:ext cx="2984712" cy="20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Evaluation 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Short 5 Evaluation: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Rhodes</a:t>
            </a:r>
          </a:p>
          <a:p>
            <a:pPr lvl="1"/>
            <a:r>
              <a:rPr lang="de-CH" dirty="0" smtClean="0"/>
              <a:t>Evaluation: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PhoneGap</a:t>
            </a:r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37525"/>
              </p:ext>
            </p:extLst>
          </p:nvPr>
        </p:nvGraphicFramePr>
        <p:xfrm>
          <a:off x="457200" y="179803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936104"/>
                <a:gridCol w="49068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Erklärung</a:t>
                      </a:r>
                      <a:endParaRPr lang="de-CH" sz="1800" dirty="0"/>
                    </a:p>
                  </a:txBody>
                  <a:tcPr>
                    <a:solidFill>
                      <a:srgbClr val="69A1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MVC, hohe Lernkurve, API Schnittstellen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Greenhouse</a:t>
                      </a:r>
                      <a:r>
                        <a:rPr lang="de-CH" sz="1800" dirty="0" smtClean="0"/>
                        <a:t> IDE, freie Wahl, gute Möglichkeiten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Mailing List, Blog,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err="1" smtClean="0"/>
                        <a:t>Twitter</a:t>
                      </a:r>
                      <a:r>
                        <a:rPr lang="de-CH" sz="1800" baseline="0" dirty="0" smtClean="0"/>
                        <a:t>, Facebook. Kein Support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Step-by-step</a:t>
                      </a:r>
                      <a:r>
                        <a:rPr lang="de-CH" sz="1800" dirty="0" smtClean="0"/>
                        <a:t>, sauber, übersichtlich, Gliederung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257K Hits, gute Tutorials, gute Qualität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Nicht Klassisch, Re-</a:t>
                      </a:r>
                      <a:r>
                        <a:rPr lang="de-CH" sz="1800" dirty="0" err="1" smtClean="0"/>
                        <a:t>Packing</a:t>
                      </a:r>
                      <a:r>
                        <a:rPr lang="de-CH" sz="1800" dirty="0" smtClean="0"/>
                        <a:t>, Output: Web-Files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Unit-Test</a:t>
                      </a:r>
                      <a:r>
                        <a:rPr lang="de-CH" sz="1800" baseline="0" dirty="0" smtClean="0"/>
                        <a:t> Framework, sauber, methodisch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481K Hits, schwer zu erkennen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Schlanke Page-Strukturen, kein</a:t>
                      </a:r>
                      <a:r>
                        <a:rPr lang="de-CH" sz="1800" baseline="0" dirty="0" smtClean="0"/>
                        <a:t> klassischer </a:t>
                      </a:r>
                      <a:r>
                        <a:rPr lang="de-CH" sz="1800" baseline="0" dirty="0" err="1" smtClean="0"/>
                        <a:t>Build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Apps</a:t>
            </a:r>
          </a:p>
          <a:p>
            <a:endParaRPr lang="de-CH" dirty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Kindle</a:t>
            </a:r>
            <a:r>
              <a:rPr lang="de-CH" dirty="0" smtClean="0"/>
              <a:t> </a:t>
            </a:r>
            <a:r>
              <a:rPr lang="de-CH" dirty="0" err="1" smtClean="0"/>
              <a:t>Fire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Open Source, kostenpflichtige OEM Version erhältlich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Schule\HSZ-T\3. Jahr\Handheld\Semesterarbeit\Handheld_Repo\Media\Sencha Touch\Guid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5618163"/>
            <a:ext cx="1333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Technologien: </a:t>
            </a:r>
            <a:r>
              <a:rPr lang="de-CH" dirty="0" smtClean="0"/>
              <a:t>HTML, JavaScript (JSON)</a:t>
            </a:r>
            <a:endParaRPr lang="de-CH" dirty="0"/>
          </a:p>
          <a:p>
            <a:endParaRPr lang="de-CH" dirty="0"/>
          </a:p>
          <a:p>
            <a:r>
              <a:rPr lang="de-CH" dirty="0"/>
              <a:t>Funktioniert mit </a:t>
            </a:r>
            <a:r>
              <a:rPr lang="de-CH" dirty="0" smtClean="0"/>
              <a:t>MVC </a:t>
            </a:r>
          </a:p>
          <a:p>
            <a:endParaRPr lang="de-CH" dirty="0"/>
          </a:p>
          <a:p>
            <a:r>
              <a:rPr lang="de-CH" dirty="0" smtClean="0"/>
              <a:t>Building erzeugt native Apps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Sencha Touch\MVC_Architec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7440" r="7003" b="8261"/>
          <a:stretch/>
        </p:blipFill>
        <p:spPr bwMode="auto">
          <a:xfrm>
            <a:off x="4737100" y="2564904"/>
            <a:ext cx="9567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Schule\HSZ-T\3. Jahr\Handheld\Semesterarbeit\Handheld_Repo\Media\Sencha Touch\sencha_b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28" y="5083174"/>
            <a:ext cx="4782743" cy="10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95082"/>
              </p:ext>
            </p:extLst>
          </p:nvPr>
        </p:nvGraphicFramePr>
        <p:xfrm>
          <a:off x="457200" y="1798032"/>
          <a:ext cx="85072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864096"/>
                <a:gridCol w="525658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>
                    <a:solidFill>
                      <a:srgbClr val="1B95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Simpel,</a:t>
                      </a:r>
                      <a:r>
                        <a:rPr lang="de-CH" baseline="0" dirty="0" smtClean="0"/>
                        <a:t> nicht intuitiv, Vorkenntnisse helfen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Generierung</a:t>
                      </a:r>
                      <a:r>
                        <a:rPr lang="de-CH" baseline="0" dirty="0" smtClean="0"/>
                        <a:t> von Strukturen, Texteditor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Eher Teuer, Forum, Telefon, </a:t>
                      </a:r>
                      <a:r>
                        <a:rPr lang="de-CH" dirty="0" err="1" smtClean="0"/>
                        <a:t>Bugfixes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Zweckmässig,</a:t>
                      </a:r>
                      <a:r>
                        <a:rPr lang="de-CH" baseline="0" dirty="0" smtClean="0"/>
                        <a:t> In-Browser-Beispiele, etwas kompliziert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387K Hits, Schwierigkeitsgrade, Video-Tutorials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Lokal, Geräteabhängig, automatisierbar (</a:t>
                      </a:r>
                      <a:r>
                        <a:rPr lang="de-CH" dirty="0" err="1" smtClean="0"/>
                        <a:t>Ant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Manuell, Jasmine-Framework (extern)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1.49Mio Hits, 500K Entwickler, zehntausende</a:t>
                      </a:r>
                      <a:r>
                        <a:rPr lang="de-CH" baseline="0" dirty="0" smtClean="0"/>
                        <a:t> Apps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Live Demos</a:t>
                      </a:r>
                      <a:r>
                        <a:rPr lang="de-CH" baseline="0" dirty="0" smtClean="0"/>
                        <a:t> im Browser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</a:t>
            </a:r>
            <a:r>
              <a:rPr lang="de-CH" dirty="0" smtClean="0"/>
              <a:t>WEB-Apps</a:t>
            </a:r>
          </a:p>
          <a:p>
            <a:endParaRPr lang="de-CH" dirty="0"/>
          </a:p>
          <a:p>
            <a:r>
              <a:rPr lang="de-CH" dirty="0" smtClean="0"/>
              <a:t>App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r>
              <a:rPr lang="de-CH" dirty="0" smtClean="0"/>
              <a:t> für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Blackberry, </a:t>
            </a:r>
            <a:r>
              <a:rPr lang="de-CH" dirty="0" err="1" smtClean="0"/>
              <a:t>Bada</a:t>
            </a:r>
            <a:r>
              <a:rPr lang="de-CH" dirty="0" smtClean="0"/>
              <a:t>, Windows Phone, Palm </a:t>
            </a:r>
            <a:r>
              <a:rPr lang="de-CH" dirty="0" err="1" smtClean="0"/>
              <a:t>WebOS</a:t>
            </a:r>
            <a:r>
              <a:rPr lang="de-CH" dirty="0" smtClean="0"/>
              <a:t>, Symbian, </a:t>
            </a:r>
            <a:r>
              <a:rPr lang="de-CH" dirty="0" err="1" smtClean="0"/>
              <a:t>MeeGo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MIT-Lizenz (frei verfügbar)</a:t>
            </a:r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jquery Mobile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4686300"/>
            <a:ext cx="16954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Schule\HSZ-T\3. Jahr\Handheld\Semesterarbeit\Handheld_Repo\Media\jquery Mobile\Ba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4688946"/>
            <a:ext cx="10287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chule\HSZ-T\3. Jahr\Handheld\Semesterarbeit\Handheld_Repo\Media\jquery Mobile\BlackBer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231871"/>
            <a:ext cx="15811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Schule\HSZ-T\3. Jahr\Handheld\Semesterarbeit\Handheld_Repo\Media\jquery Mobile\iO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69"/>
          <a:stretch/>
        </p:blipFill>
        <p:spPr bwMode="auto">
          <a:xfrm>
            <a:off x="7558087" y="5218113"/>
            <a:ext cx="1143001" cy="5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Schule\HSZ-T\3. Jahr\Handheld\Semesterarbeit\Handheld_Repo\Media\jquery Mobile\Mee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650971"/>
            <a:ext cx="1238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Schule\HSZ-T\3. Jahr\Handheld\Semesterarbeit\Handheld_Repo\Media\jquery Mobile\PalmWebOS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" b="2197"/>
          <a:stretch/>
        </p:blipFill>
        <p:spPr bwMode="auto">
          <a:xfrm>
            <a:off x="7164288" y="5650971"/>
            <a:ext cx="1518179" cy="4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Schule\HSZ-T\3. Jahr\Handheld\Semesterarbeit\Handheld_Repo\Media\jquery Mobile\symbia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6060546"/>
            <a:ext cx="13239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Schule\HSZ-T\3. Jahr\Handheld\Semesterarbeit\Handheld_Repo\Media\jquery Mobile\Windows Phone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4"/>
          <a:stretch/>
        </p:blipFill>
        <p:spPr bwMode="auto">
          <a:xfrm>
            <a:off x="7236297" y="6051550"/>
            <a:ext cx="146479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</a:t>
            </a:r>
            <a:r>
              <a:rPr lang="de-CH" dirty="0" smtClean="0"/>
              <a:t>: HTML, CSS, JavaScript</a:t>
            </a:r>
          </a:p>
          <a:p>
            <a:endParaRPr lang="de-CH" dirty="0"/>
          </a:p>
          <a:p>
            <a:r>
              <a:rPr lang="de-CH" dirty="0" smtClean="0"/>
              <a:t>Grafischer Editor für Design</a:t>
            </a:r>
          </a:p>
          <a:p>
            <a:endParaRPr lang="de-CH" dirty="0" smtClean="0"/>
          </a:p>
          <a:p>
            <a:r>
              <a:rPr lang="de-CH" dirty="0" smtClean="0"/>
              <a:t>Für nativen </a:t>
            </a:r>
            <a:r>
              <a:rPr lang="de-CH" dirty="0" err="1" smtClean="0"/>
              <a:t>Build</a:t>
            </a:r>
            <a:r>
              <a:rPr lang="de-CH" dirty="0" smtClean="0"/>
              <a:t> wird PhoneGap empfohlen</a:t>
            </a:r>
            <a:endParaRPr lang="de-CH" dirty="0"/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30525"/>
            <a:ext cx="3528392" cy="195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716494"/>
              </p:ext>
            </p:extLst>
          </p:nvPr>
        </p:nvGraphicFramePr>
        <p:xfrm>
          <a:off x="385192" y="1798032"/>
          <a:ext cx="8435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57"/>
                <a:gridCol w="871536"/>
                <a:gridCol w="515658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Einfach, intuitiv, simpel </a:t>
                      </a:r>
                      <a:r>
                        <a:rPr lang="de-CH" dirty="0" err="1" smtClean="0"/>
                        <a:t>attributiert</a:t>
                      </a:r>
                      <a:r>
                        <a:rPr lang="de-CH" dirty="0" smtClean="0"/>
                        <a:t>, Installation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</a:t>
                      </a:r>
                      <a:r>
                        <a:rPr lang="de-CH" dirty="0" err="1" smtClean="0"/>
                        <a:t>Aptana</a:t>
                      </a:r>
                      <a:r>
                        <a:rPr lang="de-CH" dirty="0" smtClean="0"/>
                        <a:t>, Dreamweaver,</a:t>
                      </a:r>
                      <a:r>
                        <a:rPr lang="de-CH" baseline="0" dirty="0" smtClean="0"/>
                        <a:t> Entscheidungsfreiheit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Forum, Blog, Google-Group, </a:t>
                      </a:r>
                      <a:r>
                        <a:rPr lang="de-CH" dirty="0" err="1" smtClean="0"/>
                        <a:t>Github</a:t>
                      </a:r>
                      <a:r>
                        <a:rPr lang="de-CH" dirty="0" smtClean="0"/>
                        <a:t>, kein Tel + Email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Online, hierarchisch,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bottom</a:t>
                      </a:r>
                      <a:r>
                        <a:rPr lang="de-CH" baseline="0" dirty="0" smtClean="0"/>
                        <a:t>-</a:t>
                      </a:r>
                      <a:r>
                        <a:rPr lang="de-CH" baseline="0" dirty="0" err="1" smtClean="0"/>
                        <a:t>to</a:t>
                      </a:r>
                      <a:r>
                        <a:rPr lang="de-CH" baseline="0" dirty="0" smtClean="0"/>
                        <a:t>-top Ansatz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1.68Mio</a:t>
                      </a:r>
                      <a:r>
                        <a:rPr lang="de-CH" baseline="0" dirty="0" smtClean="0"/>
                        <a:t> Hits, hohe Verbreitung, gute Komplexität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Keiner, PhoneGap wird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Nur per externem</a:t>
                      </a:r>
                      <a:r>
                        <a:rPr lang="de-CH" baseline="0" dirty="0" smtClean="0"/>
                        <a:t> Skript möglich (</a:t>
                      </a:r>
                      <a:r>
                        <a:rPr lang="de-CH" baseline="0" dirty="0" err="1" smtClean="0"/>
                        <a:t>QUnit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4.52Mio Hits, sehr bekannt, von Dozenten</a:t>
                      </a:r>
                      <a:r>
                        <a:rPr lang="de-CH" baseline="0" dirty="0" smtClean="0"/>
                        <a:t>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Erreichbarkeit, Konformität</a:t>
                      </a:r>
                      <a:r>
                        <a:rPr lang="de-CH" smtClean="0"/>
                        <a:t>,</a:t>
                      </a:r>
                      <a:r>
                        <a:rPr lang="de-CH" baseline="0" smtClean="0"/>
                        <a:t> Sehbehinderte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winner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endParaRPr lang="de-CH" dirty="0"/>
          </a:p>
        </p:txBody>
      </p:sp>
      <p:pic>
        <p:nvPicPr>
          <p:cNvPr id="1028" name="Picture 4" descr="F:\Schule\HSZ-T\3. Jahr\Handheld\Semesterarbeit\Handheld_Repo\Media\PhoneGap\Phoneg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0452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Entwicklung von Cross-</a:t>
            </a:r>
            <a:r>
              <a:rPr lang="de-CH" dirty="0" err="1" smtClean="0"/>
              <a:t>Platform</a:t>
            </a:r>
            <a:r>
              <a:rPr lang="de-CH" dirty="0" smtClean="0"/>
              <a:t> Mobile Apps</a:t>
            </a:r>
          </a:p>
          <a:p>
            <a:endParaRPr lang="de-CH" dirty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Windows Mobile, Blackberry, </a:t>
            </a:r>
            <a:r>
              <a:rPr lang="de-CH" dirty="0" err="1" smtClean="0"/>
              <a:t>WebOS</a:t>
            </a:r>
            <a:r>
              <a:rPr lang="de-CH" dirty="0" smtClean="0"/>
              <a:t>, Symbian, </a:t>
            </a:r>
            <a:r>
              <a:rPr lang="de-CH" dirty="0" err="1" smtClean="0"/>
              <a:t>Tizen</a:t>
            </a:r>
            <a:r>
              <a:rPr lang="de-CH" dirty="0" smtClean="0"/>
              <a:t>, </a:t>
            </a:r>
            <a:r>
              <a:rPr lang="de-CH" dirty="0" err="1" smtClean="0"/>
              <a:t>Bada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Open Source: Apache 2.0 </a:t>
            </a:r>
            <a:r>
              <a:rPr lang="de-CH" dirty="0" err="1" smtClean="0"/>
              <a:t>License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HTML5, JavaScript, CSS</a:t>
            </a:r>
          </a:p>
          <a:p>
            <a:endParaRPr lang="de-CH" dirty="0"/>
          </a:p>
          <a:p>
            <a:r>
              <a:rPr lang="de-CH" dirty="0" smtClean="0"/>
              <a:t>Building erzeugt Dateien für alle OS auf Einmal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F:\Schule\HSZ-T\3. Jahr\Handheld\Semesterarbeit\Handheld_Repo\Media\PhoneGap\deplo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0061"/>
            <a:ext cx="6696744" cy="164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Lupen-App</a:t>
            </a:r>
          </a:p>
          <a:p>
            <a:pPr lvl="1"/>
            <a:r>
              <a:rPr lang="de-CH" dirty="0" smtClean="0"/>
              <a:t>Facts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r>
              <a:rPr lang="de-CH" dirty="0" smtClean="0"/>
              <a:t>Aufbau</a:t>
            </a:r>
          </a:p>
          <a:p>
            <a:pPr lvl="1"/>
            <a:r>
              <a:rPr lang="de-CH" dirty="0" smtClean="0"/>
              <a:t>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Einfachheit</a:t>
            </a:r>
          </a:p>
          <a:p>
            <a:pPr lvl="1"/>
            <a:r>
              <a:rPr lang="de-CH" dirty="0" smtClean="0"/>
              <a:t>Sehr gute und ausführliche Beispiele</a:t>
            </a:r>
          </a:p>
          <a:p>
            <a:pPr lvl="1"/>
            <a:r>
              <a:rPr lang="de-CH" dirty="0" smtClean="0"/>
              <a:t>Hohe Funktionsdichte</a:t>
            </a:r>
          </a:p>
          <a:p>
            <a:pPr lvl="1"/>
            <a:r>
              <a:rPr lang="de-CH" dirty="0" smtClean="0"/>
              <a:t>Intuitiv mit HTML, CSS und JavaScript</a:t>
            </a:r>
          </a:p>
          <a:p>
            <a:r>
              <a:rPr lang="de-CH" dirty="0" smtClean="0"/>
              <a:t>Entwicklungsumgebung</a:t>
            </a:r>
          </a:p>
          <a:p>
            <a:pPr lvl="1"/>
            <a:r>
              <a:rPr lang="de-CH" dirty="0" err="1" smtClean="0"/>
              <a:t>Eclipse</a:t>
            </a:r>
            <a:r>
              <a:rPr lang="de-CH" dirty="0" smtClean="0"/>
              <a:t> mit PhoneGap </a:t>
            </a:r>
            <a:r>
              <a:rPr lang="de-CH" dirty="0" err="1" smtClean="0"/>
              <a:t>Cordova</a:t>
            </a:r>
            <a:r>
              <a:rPr lang="de-CH" dirty="0" smtClean="0"/>
              <a:t> Erweiterung</a:t>
            </a:r>
          </a:p>
          <a:p>
            <a:pPr lvl="1"/>
            <a:r>
              <a:rPr lang="de-CH" dirty="0" smtClean="0"/>
              <a:t>Dreamweaver mit PhoneGap </a:t>
            </a:r>
            <a:r>
              <a:rPr lang="de-CH" dirty="0" err="1" smtClean="0"/>
              <a:t>Cordova</a:t>
            </a:r>
            <a:r>
              <a:rPr lang="de-CH" dirty="0" smtClean="0"/>
              <a:t> Erweiterung</a:t>
            </a:r>
          </a:p>
          <a:p>
            <a:pPr lvl="1"/>
            <a:r>
              <a:rPr lang="de-CH" dirty="0" smtClean="0"/>
              <a:t>Text-</a:t>
            </a:r>
            <a:r>
              <a:rPr lang="de-CH" dirty="0" err="1" smtClean="0"/>
              <a:t>Completion</a:t>
            </a:r>
            <a:r>
              <a:rPr lang="de-CH" dirty="0" smtClean="0"/>
              <a:t>, Variable-Lookup, </a:t>
            </a:r>
            <a:r>
              <a:rPr lang="de-CH" dirty="0" err="1" smtClean="0"/>
              <a:t>Highlighting</a:t>
            </a:r>
            <a:endParaRPr lang="de-CH" dirty="0" smtClean="0"/>
          </a:p>
          <a:p>
            <a:pPr lvl="1"/>
            <a:r>
              <a:rPr lang="de-CH" dirty="0" err="1" smtClean="0"/>
              <a:t>appMobi</a:t>
            </a:r>
            <a:r>
              <a:rPr lang="de-CH" dirty="0" smtClean="0"/>
              <a:t> PhoneGap XDK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Support</a:t>
            </a:r>
          </a:p>
          <a:p>
            <a:pPr lvl="1"/>
            <a:r>
              <a:rPr lang="de-CH" dirty="0" smtClean="0"/>
              <a:t>Support-</a:t>
            </a:r>
            <a:r>
              <a:rPr lang="de-CH" dirty="0" err="1" smtClean="0"/>
              <a:t>Packets</a:t>
            </a:r>
            <a:r>
              <a:rPr lang="de-CH" dirty="0" smtClean="0"/>
              <a:t> (verschiedene Stufen)</a:t>
            </a:r>
          </a:p>
          <a:p>
            <a:pPr lvl="1"/>
            <a:r>
              <a:rPr lang="de-CH" dirty="0" smtClean="0"/>
              <a:t>Adobe Support, teilweise kostenlos</a:t>
            </a:r>
          </a:p>
          <a:p>
            <a:pPr lvl="1"/>
            <a:r>
              <a:rPr lang="de-CH" dirty="0" smtClean="0"/>
              <a:t>KB, Chats, Forum, Telefon, Bug-Fixes, Google Group</a:t>
            </a:r>
          </a:p>
          <a:p>
            <a:pPr lvl="1"/>
            <a:r>
              <a:rPr lang="de-CH" dirty="0" smtClean="0"/>
              <a:t>In Landessprache verfügbar</a:t>
            </a:r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Einfach navigierbar, sauber, gut gepflegt</a:t>
            </a:r>
          </a:p>
          <a:p>
            <a:pPr lvl="1"/>
            <a:r>
              <a:rPr lang="de-CH" dirty="0" smtClean="0"/>
              <a:t>Online, Bücher, Filedownload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Tutorials</a:t>
            </a:r>
          </a:p>
          <a:p>
            <a:pPr lvl="1"/>
            <a:r>
              <a:rPr lang="de-CH" dirty="0" smtClean="0"/>
              <a:t>1.09Mio Google Hits mit «PhoneGap </a:t>
            </a:r>
            <a:r>
              <a:rPr lang="de-CH" dirty="0" err="1" smtClean="0"/>
              <a:t>Tutorial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Developer Portal, Video Tutorials</a:t>
            </a:r>
          </a:p>
          <a:p>
            <a:pPr lvl="1"/>
            <a:r>
              <a:rPr lang="de-CH" dirty="0" smtClean="0"/>
              <a:t>Sehr gute Qualität</a:t>
            </a:r>
          </a:p>
          <a:p>
            <a:r>
              <a:rPr lang="de-CH" dirty="0" err="1" smtClean="0"/>
              <a:t>Buildings</a:t>
            </a:r>
            <a:endParaRPr lang="de-CH" dirty="0" smtClean="0"/>
          </a:p>
          <a:p>
            <a:pPr lvl="1"/>
            <a:r>
              <a:rPr lang="de-CH" dirty="0" smtClean="0"/>
              <a:t>Lokal oder online</a:t>
            </a:r>
          </a:p>
          <a:p>
            <a:pPr lvl="1"/>
            <a:r>
              <a:rPr lang="de-CH" dirty="0" smtClean="0"/>
              <a:t>Direkter </a:t>
            </a:r>
            <a:r>
              <a:rPr lang="de-CH" dirty="0" err="1" smtClean="0"/>
              <a:t>Build</a:t>
            </a:r>
            <a:r>
              <a:rPr lang="de-CH" dirty="0" smtClean="0"/>
              <a:t> für alle OS</a:t>
            </a:r>
          </a:p>
          <a:p>
            <a:pPr lvl="1"/>
            <a:r>
              <a:rPr lang="de-CH" dirty="0" smtClean="0"/>
              <a:t>Automatische Signierung, Remote </a:t>
            </a:r>
            <a:r>
              <a:rPr lang="de-CH" dirty="0" err="1" smtClean="0"/>
              <a:t>Deployment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de-CH" dirty="0" smtClean="0"/>
              <a:t>Testing</a:t>
            </a:r>
          </a:p>
          <a:p>
            <a:pPr lvl="1"/>
            <a:r>
              <a:rPr lang="de-CH" dirty="0" smtClean="0"/>
              <a:t>Test Tools von Community</a:t>
            </a:r>
          </a:p>
          <a:p>
            <a:pPr lvl="1"/>
            <a:r>
              <a:rPr lang="de-CH" dirty="0" smtClean="0"/>
              <a:t>Debugging Portal</a:t>
            </a:r>
          </a:p>
          <a:p>
            <a:pPr lvl="1"/>
            <a:r>
              <a:rPr lang="de-CH" dirty="0" smtClean="0"/>
              <a:t>Direkt im IDE einzubinden</a:t>
            </a:r>
          </a:p>
          <a:p>
            <a:r>
              <a:rPr lang="de-CH" dirty="0" smtClean="0"/>
              <a:t>Verbreitung</a:t>
            </a:r>
          </a:p>
          <a:p>
            <a:pPr lvl="1"/>
            <a:r>
              <a:rPr lang="de-CH" dirty="0" smtClean="0"/>
              <a:t>4.4 </a:t>
            </a:r>
            <a:r>
              <a:rPr lang="de-CH" dirty="0" err="1" smtClean="0"/>
              <a:t>Mio</a:t>
            </a:r>
            <a:r>
              <a:rPr lang="de-CH" dirty="0" smtClean="0"/>
              <a:t> Google Hits</a:t>
            </a:r>
          </a:p>
          <a:p>
            <a:pPr lvl="1"/>
            <a:r>
              <a:rPr lang="de-CH" dirty="0" smtClean="0"/>
              <a:t>Über 30’000 Apps online</a:t>
            </a:r>
          </a:p>
          <a:p>
            <a:pPr lvl="1"/>
            <a:r>
              <a:rPr lang="de-CH" dirty="0" smtClean="0"/>
              <a:t>Logitech </a:t>
            </a:r>
            <a:r>
              <a:rPr lang="de-CH" dirty="0" err="1" smtClean="0"/>
              <a:t>Squeezebox</a:t>
            </a:r>
            <a:r>
              <a:rPr lang="de-CH" dirty="0" smtClean="0"/>
              <a:t>, BBC </a:t>
            </a:r>
            <a:r>
              <a:rPr lang="de-CH" dirty="0" err="1" smtClean="0"/>
              <a:t>Olympics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de-CH" dirty="0" smtClean="0"/>
              <a:t>PhoneGap - Kriterien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621030"/>
              </p:ext>
            </p:extLst>
          </p:nvPr>
        </p:nvGraphicFramePr>
        <p:xfrm>
          <a:off x="2699792" y="1772816"/>
          <a:ext cx="327869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57"/>
                <a:gridCol w="87153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Facts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Demo</a:t>
            </a:r>
            <a:endParaRPr lang="de-CH" dirty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PhoneGap</a:t>
            </a:r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– Kamera-Ansteuerung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49309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capturePhoto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Take picture using device camera and retrieve image as base64-encoded string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navigator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camera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getPicture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onPhotoDataSuccess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onFail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quality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50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destinationType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destinationType</a:t>
            </a:r>
            <a:r>
              <a:rPr lang="de-CH" sz="2400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DATA_URL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correctOrientation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b="1" i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de-CH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});</a:t>
            </a:r>
            <a:endParaRPr lang="de-CH" sz="2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CH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5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– Bild auslesen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i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onPhotoDataSuccess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imageData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Get image handle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b="1" i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getElementById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Unhide image elements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style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'block'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Show the captured photo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The inline CSS rules are used to resize the image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smallImage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data:image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/jpeg;base64,"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imageData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de-CH" sz="4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de-CH" sz="4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0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Unvorhergesehenes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– 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"page"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data-role=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"page"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data-content-theme=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"a"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&lt;div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data-role=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"header"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data-theme=</a:t>
            </a:r>
            <a:r>
              <a:rPr lang="en-US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"b"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…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&lt;/div&gt;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&lt;div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photoWrapper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data-role</a:t>
            </a:r>
            <a:r>
              <a:rPr lang="de-CH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content</a:t>
            </a:r>
            <a:r>
              <a:rPr lang="de-CH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…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&lt;/div&gt;</a:t>
            </a:r>
            <a:endParaRPr lang="de-CH" sz="4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&lt;/div&gt;</a:t>
            </a:r>
            <a:endParaRPr lang="de-CH" sz="4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5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Lupen-App – Verwendung von Loupe.js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564905"/>
            <a:ext cx="8363272" cy="20162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de-CH" sz="2000" dirty="0">
              <a:solidFill>
                <a:srgbClr val="0000FF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photoWrapper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data-role</a:t>
            </a:r>
            <a:r>
              <a:rPr lang="de-CH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content</a:t>
            </a:r>
            <a:r>
              <a:rPr lang="de-CH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CH" sz="20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2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onload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loupe.add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(this);"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de-CH" sz="2000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0000FF"/>
                </a:solidFill>
                <a:latin typeface="Courier New"/>
                <a:ea typeface="Times New Roman"/>
              </a:rPr>
              <a:t>&lt;/div&gt;</a:t>
            </a:r>
            <a:endParaRPr lang="de-CH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– F&amp;A</a:t>
            </a:r>
            <a:endParaRPr lang="de-C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90118" cy="38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On-screen Show (4:3)</PresentationFormat>
  <Paragraphs>419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Larissa-Design</vt:lpstr>
      <vt:lpstr>Evaluation von 10 Frameworks + Lupen App</vt:lpstr>
      <vt:lpstr>Inhalt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Short 5 Evaluation</vt:lpstr>
      <vt:lpstr>Appcelerator</vt:lpstr>
      <vt:lpstr>Appcelerator</vt:lpstr>
      <vt:lpstr>Appcelerator</vt:lpstr>
      <vt:lpstr>Sproutcore Touch</vt:lpstr>
      <vt:lpstr>Sproutcore Touch</vt:lpstr>
      <vt:lpstr>Sproutcore Touch</vt:lpstr>
      <vt:lpstr>Sencha Touch</vt:lpstr>
      <vt:lpstr>Sencha Touch</vt:lpstr>
      <vt:lpstr>Sencha Touch</vt:lpstr>
      <vt:lpstr>jQuery Mobile</vt:lpstr>
      <vt:lpstr>jQuery Mobile</vt:lpstr>
      <vt:lpstr>jQuery Mobile</vt:lpstr>
      <vt:lpstr>And the winner is</vt:lpstr>
      <vt:lpstr>PhoneGap</vt:lpstr>
      <vt:lpstr>PhoneGap</vt:lpstr>
      <vt:lpstr>PhoneGap - Kriterien</vt:lpstr>
      <vt:lpstr>PhoneGap - Kriterien</vt:lpstr>
      <vt:lpstr>PhoneGap - Kriterien</vt:lpstr>
      <vt:lpstr>PhoneGap - Kriterien</vt:lpstr>
      <vt:lpstr>PhoneGap - Kriterien</vt:lpstr>
      <vt:lpstr>Lupen-Applikation - Facts</vt:lpstr>
      <vt:lpstr>Lupen-Applikation - Demo</vt:lpstr>
      <vt:lpstr>Lupen-App - Aufbau</vt:lpstr>
      <vt:lpstr>Lupen-App – Kamera-Ansteuerung</vt:lpstr>
      <vt:lpstr>Lupen-App – Bild auslesen</vt:lpstr>
      <vt:lpstr>Lupen-App – Layout</vt:lpstr>
      <vt:lpstr>Lupen-App – Verwendung von Loupe.js</vt:lpstr>
      <vt:lpstr>Ende – F&amp;A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Windows User</cp:lastModifiedBy>
  <cp:revision>34</cp:revision>
  <dcterms:created xsi:type="dcterms:W3CDTF">2013-01-02T15:03:28Z</dcterms:created>
  <dcterms:modified xsi:type="dcterms:W3CDTF">2013-01-07T17:06:08Z</dcterms:modified>
</cp:coreProperties>
</file>