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2" r:id="rId14"/>
    <p:sldId id="273" r:id="rId15"/>
    <p:sldId id="283" r:id="rId16"/>
    <p:sldId id="284" r:id="rId17"/>
    <p:sldId id="274" r:id="rId18"/>
    <p:sldId id="285" r:id="rId19"/>
    <p:sldId id="286" r:id="rId20"/>
    <p:sldId id="275" r:id="rId21"/>
    <p:sldId id="287" r:id="rId22"/>
    <p:sldId id="288" r:id="rId23"/>
    <p:sldId id="276" r:id="rId24"/>
    <p:sldId id="289" r:id="rId25"/>
    <p:sldId id="290" r:id="rId26"/>
    <p:sldId id="277" r:id="rId27"/>
    <p:sldId id="278" r:id="rId28"/>
    <p:sldId id="279" r:id="rId29"/>
    <p:sldId id="280" r:id="rId30"/>
    <p:sldId id="281" r:id="rId3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532"/>
    <a:srgbClr val="69A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96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776DB-D0D7-49CC-A746-59C36186F7D2}" type="datetimeFigureOut">
              <a:rPr lang="de-CH" smtClean="0"/>
              <a:t>03.01.2013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D71ED-0134-410C-9AE3-EE654E5179D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396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Zu Interpretiersprache: Die Files können</a:t>
            </a:r>
            <a:r>
              <a:rPr lang="de-CH" baseline="0" dirty="0" smtClean="0"/>
              <a:t> «</a:t>
            </a:r>
            <a:r>
              <a:rPr lang="de-CH" baseline="0" dirty="0" err="1" smtClean="0"/>
              <a:t>as</a:t>
            </a:r>
            <a:r>
              <a:rPr lang="de-CH" baseline="0" dirty="0" smtClean="0"/>
              <a:t> </a:t>
            </a:r>
            <a:r>
              <a:rPr lang="de-CH" baseline="0" dirty="0" err="1" smtClean="0"/>
              <a:t>is</a:t>
            </a:r>
            <a:r>
              <a:rPr lang="de-CH" baseline="0" dirty="0" smtClean="0"/>
              <a:t>» auf das Gerät geladen werden. Dort werden die Files interpretiert, was eine kurze Verzögerung ergibt.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71ED-0134-410C-9AE3-EE654E5179DA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6446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Einfachheit: keine Strukturierten Elemente wie bei HTML</a:t>
            </a:r>
          </a:p>
          <a:p>
            <a:r>
              <a:rPr lang="de-CH" dirty="0" smtClean="0"/>
              <a:t>Entwicklungsumgebung: </a:t>
            </a:r>
            <a:r>
              <a:rPr lang="de-CH" dirty="0" err="1" smtClean="0"/>
              <a:t>Titanium</a:t>
            </a:r>
            <a:r>
              <a:rPr lang="de-CH" baseline="0" dirty="0" smtClean="0"/>
              <a:t> API verschleiert viel Funktionalität</a:t>
            </a:r>
          </a:p>
          <a:p>
            <a:r>
              <a:rPr lang="de-CH" baseline="0" dirty="0" smtClean="0"/>
              <a:t>Tutorials: Sind mehr Feature-Präsentationen als Tutorials, man kann einfach ein bisschen ausprobieren</a:t>
            </a:r>
          </a:p>
          <a:p>
            <a:r>
              <a:rPr lang="de-CH" baseline="0" dirty="0" smtClean="0"/>
              <a:t>Spezielles: Eigene App </a:t>
            </a:r>
            <a:r>
              <a:rPr lang="de-CH" baseline="0" dirty="0" err="1" smtClean="0"/>
              <a:t>Cloud</a:t>
            </a:r>
            <a:r>
              <a:rPr lang="de-CH" baseline="0" dirty="0" smtClean="0"/>
              <a:t> für Push Nachrichten, etc.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71ED-0134-410C-9AE3-EE654E5179DA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644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Zu Look-</a:t>
            </a:r>
            <a:r>
              <a:rPr lang="de-CH" dirty="0" err="1" smtClean="0"/>
              <a:t>and</a:t>
            </a:r>
            <a:r>
              <a:rPr lang="de-CH" dirty="0" smtClean="0"/>
              <a:t>-</a:t>
            </a:r>
            <a:r>
              <a:rPr lang="de-CH" dirty="0" err="1" smtClean="0"/>
              <a:t>Feel</a:t>
            </a:r>
            <a:r>
              <a:rPr lang="de-CH" dirty="0" smtClean="0"/>
              <a:t>: </a:t>
            </a:r>
            <a:r>
              <a:rPr lang="de-CH" dirty="0" err="1" smtClean="0"/>
              <a:t>Rollovereffekte</a:t>
            </a:r>
            <a:r>
              <a:rPr lang="de-CH" dirty="0" smtClean="0"/>
              <a:t> a la </a:t>
            </a:r>
            <a:r>
              <a:rPr lang="de-CH" dirty="0" err="1" smtClean="0"/>
              <a:t>apple</a:t>
            </a:r>
            <a:r>
              <a:rPr lang="de-CH" dirty="0" smtClean="0"/>
              <a:t>, </a:t>
            </a:r>
            <a:r>
              <a:rPr lang="de-CH" dirty="0" err="1" smtClean="0"/>
              <a:t>menustrukturen</a:t>
            </a:r>
            <a:r>
              <a:rPr lang="de-CH" dirty="0" smtClean="0"/>
              <a:t>, etc.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71ED-0134-410C-9AE3-EE654E5179DA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3405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Zum Building: Building für Web-Pages:</a:t>
            </a:r>
            <a:r>
              <a:rPr lang="de-CH" baseline="0" dirty="0" smtClean="0"/>
              <a:t> gesamter JS-Code in ein File (</a:t>
            </a:r>
            <a:r>
              <a:rPr lang="de-CH" baseline="0" dirty="0" err="1" smtClean="0"/>
              <a:t>speed</a:t>
            </a:r>
            <a:r>
              <a:rPr lang="de-CH" baseline="0" dirty="0" smtClean="0"/>
              <a:t>), </a:t>
            </a:r>
            <a:r>
              <a:rPr lang="de-CH" baseline="0" dirty="0" err="1" smtClean="0"/>
              <a:t>Sources</a:t>
            </a:r>
            <a:r>
              <a:rPr lang="de-CH" baseline="0" dirty="0" smtClean="0"/>
              <a:t> werden zusammengefasst, Bilder automatisch zugeschnitten, etc.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71ED-0134-410C-9AE3-EE654E5179DA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3405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Zu Einfachheit: MVC, gute Verständlichkeit, Schnittstellen</a:t>
            </a:r>
            <a:r>
              <a:rPr lang="de-CH" baseline="0" dirty="0" smtClean="0"/>
              <a:t> zu anderen Frameworks</a:t>
            </a:r>
          </a:p>
          <a:p>
            <a:r>
              <a:rPr lang="de-CH" baseline="0" dirty="0" smtClean="0"/>
              <a:t>Zu Verbreitung: Sproutcore Anwendungen sind schwer als solche zu erkennen. Keine genaue Anzahl von Apps</a:t>
            </a:r>
          </a:p>
          <a:p>
            <a:endParaRPr lang="de-CH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71ED-0134-410C-9AE3-EE654E5179DA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3405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Zu Einfachheit:</a:t>
            </a:r>
            <a:r>
              <a:rPr lang="de-CH" baseline="0" dirty="0" smtClean="0"/>
              <a:t> die Einbettung in HTML mittels JSON ist eher ungewohnt, </a:t>
            </a:r>
            <a:r>
              <a:rPr lang="de-CH" baseline="0" dirty="0" err="1" smtClean="0"/>
              <a:t>Sencha</a:t>
            </a:r>
            <a:r>
              <a:rPr lang="de-CH" baseline="0" dirty="0" smtClean="0"/>
              <a:t> Style</a:t>
            </a:r>
          </a:p>
          <a:p>
            <a:r>
              <a:rPr lang="de-CH" baseline="0" dirty="0" smtClean="0"/>
              <a:t>Zu Tutorials: Die Tutorials finden sich in grosser Zahl in der Dokumentation, verschiedene Schwierigkeitsgrade werden angeboten: Easy, Medium, Hard.</a:t>
            </a:r>
          </a:p>
          <a:p>
            <a:r>
              <a:rPr lang="de-CH" dirty="0" smtClean="0"/>
              <a:t>Zu Building: Für jedes Gerät</a:t>
            </a:r>
            <a:r>
              <a:rPr lang="de-CH" baseline="0" dirty="0" smtClean="0"/>
              <a:t> muss lokal ein eigener </a:t>
            </a:r>
            <a:r>
              <a:rPr lang="de-CH" baseline="0" dirty="0" err="1" smtClean="0"/>
              <a:t>Build</a:t>
            </a:r>
            <a:r>
              <a:rPr lang="de-CH" baseline="0" dirty="0" smtClean="0"/>
              <a:t> gemacht werden.</a:t>
            </a:r>
          </a:p>
          <a:p>
            <a:r>
              <a:rPr lang="de-CH" dirty="0" smtClean="0"/>
              <a:t>Zu Testing: da keine Automatisierten Tests vorhanden relativ starker Abzug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71ED-0134-410C-9AE3-EE654E5179DA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4092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Zu Einfachheit: Grundfunktionalitäten</a:t>
            </a:r>
            <a:r>
              <a:rPr lang="de-CH" baseline="0" dirty="0" smtClean="0"/>
              <a:t> sind ausschliesslich über HTML Tags und Attribute erreichbar. Keine Installation notwendig, einfach runterladen und loslegen.</a:t>
            </a:r>
          </a:p>
          <a:p>
            <a:r>
              <a:rPr lang="de-CH" baseline="0" dirty="0" smtClean="0"/>
              <a:t>Zu Support: Zwar keine Telefonhotline, jedoch ist das Forum sehr gut frequentiert, wie auch die Google Group. Via </a:t>
            </a:r>
            <a:r>
              <a:rPr lang="de-CH" baseline="0" dirty="0" err="1" smtClean="0"/>
              <a:t>Github</a:t>
            </a:r>
            <a:r>
              <a:rPr lang="de-CH" baseline="0" dirty="0" smtClean="0"/>
              <a:t> viele Hilfestellungen abrufbar.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D71ED-0134-410C-9AE3-EE654E5179DA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101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03.01.2013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03.01.2013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tzgesta.de/loup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/>
          <a:lstStyle/>
          <a:p>
            <a:r>
              <a:rPr lang="de-CH" dirty="0" smtClean="0"/>
              <a:t>Evaluation von 10 Frameworks</a:t>
            </a:r>
            <a:br>
              <a:rPr lang="de-CH" dirty="0" smtClean="0"/>
            </a:br>
            <a:r>
              <a:rPr lang="de-CH" dirty="0" smtClean="0"/>
              <a:t>+ Lupen App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58" y="2276872"/>
            <a:ext cx="5218430" cy="375729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128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7 - Testing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Test?</a:t>
            </a:r>
          </a:p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Methodik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3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8 - Verbreitung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Google-Suche</a:t>
            </a:r>
          </a:p>
          <a:p>
            <a:endParaRPr lang="de-CH" dirty="0"/>
          </a:p>
          <a:p>
            <a:r>
              <a:rPr lang="de-CH" dirty="0" smtClean="0"/>
              <a:t>Anzahl Apps</a:t>
            </a:r>
          </a:p>
          <a:p>
            <a:endParaRPr lang="de-CH" dirty="0"/>
          </a:p>
          <a:p>
            <a:r>
              <a:rPr lang="de-CH" dirty="0" smtClean="0"/>
              <a:t>Persönliche Erfahrung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224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9 - Spezielles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Features</a:t>
            </a:r>
          </a:p>
          <a:p>
            <a:endParaRPr lang="de-CH" dirty="0" smtClean="0"/>
          </a:p>
          <a:p>
            <a:r>
              <a:rPr lang="de-CH" dirty="0" smtClean="0"/>
              <a:t>Vorteile</a:t>
            </a:r>
          </a:p>
          <a:p>
            <a:endParaRPr lang="de-CH" dirty="0" smtClean="0"/>
          </a:p>
          <a:p>
            <a:r>
              <a:rPr lang="de-CH" dirty="0" smtClean="0"/>
              <a:t>Nicht bedachtes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6953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Short 5 Evaluation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20000"/>
          </a:bodyPr>
          <a:lstStyle/>
          <a:p>
            <a:r>
              <a:rPr lang="de-CH" dirty="0" err="1" smtClean="0"/>
              <a:t>jQPad</a:t>
            </a:r>
            <a:r>
              <a:rPr lang="de-CH" dirty="0" smtClean="0"/>
              <a:t>: 34P, +Einfachheit, -Tutorials, -Verbreitung</a:t>
            </a:r>
          </a:p>
          <a:p>
            <a:endParaRPr lang="de-CH" dirty="0" smtClean="0"/>
          </a:p>
          <a:p>
            <a:r>
              <a:rPr lang="de-CH" dirty="0" smtClean="0"/>
              <a:t>XUI: 42P, +Einfachheit, -Tutorials, -Testing</a:t>
            </a:r>
          </a:p>
          <a:p>
            <a:endParaRPr lang="de-CH" dirty="0" smtClean="0"/>
          </a:p>
          <a:p>
            <a:r>
              <a:rPr lang="de-CH" dirty="0" err="1" smtClean="0"/>
              <a:t>iWebKit</a:t>
            </a:r>
            <a:r>
              <a:rPr lang="de-CH" dirty="0" smtClean="0"/>
              <a:t>: 44P, +Support, +Dokumentation, -Tutorials</a:t>
            </a:r>
          </a:p>
          <a:p>
            <a:endParaRPr lang="de-CH" dirty="0" smtClean="0"/>
          </a:p>
          <a:p>
            <a:r>
              <a:rPr lang="de-CH" dirty="0" err="1" smtClean="0"/>
              <a:t>iUI</a:t>
            </a:r>
            <a:r>
              <a:rPr lang="de-CH" dirty="0" smtClean="0"/>
              <a:t>: 48P, +Einfachheit, +Dokumentation, -Building</a:t>
            </a:r>
          </a:p>
          <a:p>
            <a:endParaRPr lang="de-CH" dirty="0" smtClean="0"/>
          </a:p>
          <a:p>
            <a:r>
              <a:rPr lang="de-CH" dirty="0" smtClean="0"/>
              <a:t>Rhodes: 48P, +Building, +Testing, -Tutorials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307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/>
          <a:lstStyle/>
          <a:p>
            <a:r>
              <a:rPr lang="de-CH" dirty="0" err="1" smtClean="0"/>
              <a:t>Appcelerator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Entwicklung von mobilen, </a:t>
            </a:r>
            <a:r>
              <a:rPr lang="de-CH" dirty="0" err="1" smtClean="0"/>
              <a:t>Tablet</a:t>
            </a:r>
            <a:r>
              <a:rPr lang="de-CH" dirty="0" smtClean="0"/>
              <a:t>-  und Desktop Apps</a:t>
            </a:r>
          </a:p>
          <a:p>
            <a:endParaRPr lang="de-CH" dirty="0" smtClean="0"/>
          </a:p>
          <a:p>
            <a:r>
              <a:rPr lang="de-CH" dirty="0" smtClean="0"/>
              <a:t>Unterstützt: </a:t>
            </a:r>
            <a:r>
              <a:rPr lang="de-CH" dirty="0" err="1" smtClean="0"/>
              <a:t>iPhone</a:t>
            </a:r>
            <a:r>
              <a:rPr lang="de-CH" dirty="0" smtClean="0"/>
              <a:t>, </a:t>
            </a:r>
            <a:r>
              <a:rPr lang="de-CH" dirty="0" err="1" smtClean="0"/>
              <a:t>iPad</a:t>
            </a:r>
            <a:r>
              <a:rPr lang="de-CH" dirty="0" smtClean="0"/>
              <a:t>, </a:t>
            </a:r>
            <a:r>
              <a:rPr lang="de-CH" dirty="0" err="1" smtClean="0"/>
              <a:t>Android</a:t>
            </a:r>
            <a:r>
              <a:rPr lang="de-CH" dirty="0" smtClean="0"/>
              <a:t>, Blackberry</a:t>
            </a:r>
          </a:p>
          <a:p>
            <a:endParaRPr lang="de-CH" dirty="0"/>
          </a:p>
          <a:p>
            <a:r>
              <a:rPr lang="de-CH" dirty="0" smtClean="0"/>
              <a:t>&gt; 5000 Geräte-Schnittstellen unterstützt</a:t>
            </a:r>
          </a:p>
        </p:txBody>
      </p:sp>
      <p:pic>
        <p:nvPicPr>
          <p:cNvPr id="6146" name="Picture 2" descr="F:\Schule\HSZ-T\3. Jahr\Handheld\Semesterarbeit\Handheld_Repo\Media\Appcelerator Titanium\Appcelerator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34842"/>
            <a:ext cx="3448541" cy="74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:\Schule\HSZ-T\3. Jahr\Handheld\Semesterarbeit\Handheld_Repo\Media\Appcelerator Titanium\Titanium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941168"/>
            <a:ext cx="1576322" cy="150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54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/>
          <a:lstStyle/>
          <a:p>
            <a:r>
              <a:rPr lang="de-CH" dirty="0" err="1" smtClean="0"/>
              <a:t>Appcelerator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Technologien</a:t>
            </a:r>
            <a:r>
              <a:rPr lang="de-CH" dirty="0"/>
              <a:t>: JavaScript, </a:t>
            </a:r>
            <a:r>
              <a:rPr lang="de-CH" dirty="0" err="1"/>
              <a:t>Titanium</a:t>
            </a:r>
            <a:r>
              <a:rPr lang="de-CH" dirty="0"/>
              <a:t> API</a:t>
            </a:r>
          </a:p>
          <a:p>
            <a:endParaRPr lang="de-CH" dirty="0"/>
          </a:p>
          <a:p>
            <a:r>
              <a:rPr lang="de-CH" dirty="0"/>
              <a:t>Interpretiersprache / Laufzeitkompilierung</a:t>
            </a:r>
          </a:p>
          <a:p>
            <a:endParaRPr lang="de-CH" dirty="0"/>
          </a:p>
        </p:txBody>
      </p:sp>
      <p:pic>
        <p:nvPicPr>
          <p:cNvPr id="6146" name="Picture 2" descr="F:\Schule\HSZ-T\3. Jahr\Handheld\Semesterarbeit\Handheld_Repo\Media\Appcelerator Titanium\Appcelerator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34842"/>
            <a:ext cx="3448541" cy="74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Schule\HSZ-T\3. Jahr\Handheld\Semesterarbeit\Handheld_Repo\Media\Appcelerator Titanium\banner-sd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293096"/>
            <a:ext cx="5613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0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720" y="274638"/>
            <a:ext cx="6635080" cy="1143000"/>
          </a:xfrm>
        </p:spPr>
        <p:txBody>
          <a:bodyPr/>
          <a:lstStyle/>
          <a:p>
            <a:r>
              <a:rPr lang="de-CH" dirty="0" err="1" smtClean="0"/>
              <a:t>Appcelerator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862041"/>
              </p:ext>
            </p:extLst>
          </p:nvPr>
        </p:nvGraphicFramePr>
        <p:xfrm>
          <a:off x="395536" y="1870040"/>
          <a:ext cx="836327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24"/>
                <a:gridCol w="936104"/>
                <a:gridCol w="4896544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Kriterium</a:t>
                      </a:r>
                      <a:endParaRPr lang="de-CH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Punkte</a:t>
                      </a:r>
                      <a:endParaRPr lang="de-CH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Erklärung</a:t>
                      </a:r>
                      <a:endParaRPr lang="de-CH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Einfachheit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Hohes</a:t>
                      </a:r>
                      <a:r>
                        <a:rPr lang="de-CH" sz="18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Level, keine strukturierten Elemente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Entwicklungsumgebung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Titanium</a:t>
                      </a: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Studio, gute Hilfen, verschleiert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Support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Business-Orientiert,</a:t>
                      </a:r>
                      <a:r>
                        <a:rPr lang="de-CH" sz="18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keine Preise, FAQ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Dokumentation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Viele Vorhanden, Buch, Wiki, Overhead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Tutorials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78K Hits, Feature</a:t>
                      </a:r>
                      <a:r>
                        <a:rPr lang="de-CH" sz="18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-Präsentationen,  ausprobieren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Building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Gibt</a:t>
                      </a:r>
                      <a:r>
                        <a:rPr lang="de-CH" sz="18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es nicht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Testing-Erweiterungen, methodisch, standardisiert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Verbreitung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621K Hits, 35’000 Apps, global Players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Spezielles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Cloud</a:t>
                      </a:r>
                      <a:r>
                        <a:rPr lang="de-CH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-Anbieter, eigener Marktplatz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48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146" name="Picture 2" descr="F:\Schule\HSZ-T\3. Jahr\Handheld\Semesterarbeit\Handheld_Repo\Media\Appcelerator Titanium\Appcelerator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34842"/>
            <a:ext cx="3448541" cy="74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82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9A12B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35896" y="274638"/>
            <a:ext cx="5050903" cy="1143000"/>
          </a:xfrm>
        </p:spPr>
        <p:txBody>
          <a:bodyPr/>
          <a:lstStyle/>
          <a:p>
            <a:r>
              <a:rPr lang="de-CH" dirty="0" smtClean="0"/>
              <a:t>Sproutcore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r>
              <a:rPr lang="de-CH" dirty="0" smtClean="0"/>
              <a:t>Entwicklung von Web-Apps mit HW-Beschleunigung</a:t>
            </a:r>
          </a:p>
          <a:p>
            <a:endParaRPr lang="de-CH" dirty="0"/>
          </a:p>
          <a:p>
            <a:r>
              <a:rPr lang="de-CH" dirty="0" smtClean="0"/>
              <a:t>Hauptsächlich für Apple-Devices</a:t>
            </a:r>
          </a:p>
          <a:p>
            <a:endParaRPr lang="de-CH" dirty="0"/>
          </a:p>
          <a:p>
            <a:r>
              <a:rPr lang="de-CH" dirty="0" smtClean="0"/>
              <a:t>Apple Look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Feel</a:t>
            </a:r>
            <a:endParaRPr lang="de-CH" dirty="0"/>
          </a:p>
        </p:txBody>
      </p:sp>
      <p:pic>
        <p:nvPicPr>
          <p:cNvPr id="7170" name="Picture 2" descr="F:\Schule\HSZ-T\3. Jahr\Handheld\Semesterarbeit\Handheld_Repo\Media\Sproutcore Touch\Sproutcore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3916994" cy="75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:\Schule\HSZ-T\3. Jahr\Handheld\Semesterarbeit\Handheld_Repo\Media\Sproutcore Touch\guides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14" y="5445224"/>
            <a:ext cx="971650" cy="109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0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9A12B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35896" y="274638"/>
            <a:ext cx="5050903" cy="1143000"/>
          </a:xfrm>
        </p:spPr>
        <p:txBody>
          <a:bodyPr/>
          <a:lstStyle/>
          <a:p>
            <a:r>
              <a:rPr lang="de-CH" dirty="0" smtClean="0"/>
              <a:t>Sproutcore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Technologien: JavaScript, Ruby</a:t>
            </a:r>
          </a:p>
          <a:p>
            <a:endParaRPr lang="de-CH" dirty="0"/>
          </a:p>
          <a:p>
            <a:r>
              <a:rPr lang="de-CH" dirty="0" smtClean="0"/>
              <a:t>Funktioniert mit MVC (Model View Controller)</a:t>
            </a:r>
          </a:p>
          <a:p>
            <a:endParaRPr lang="de-CH" dirty="0"/>
          </a:p>
          <a:p>
            <a:r>
              <a:rPr lang="de-CH" dirty="0" smtClean="0"/>
              <a:t>Building erzeugt Web-Dateien</a:t>
            </a:r>
            <a:endParaRPr lang="de-CH" dirty="0"/>
          </a:p>
        </p:txBody>
      </p:sp>
      <p:pic>
        <p:nvPicPr>
          <p:cNvPr id="7170" name="Picture 2" descr="F:\Schule\HSZ-T\3. Jahr\Handheld\Semesterarbeit\Handheld_Repo\Media\Sproutcore Touch\Sproutcore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3916994" cy="75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Schule\HSZ-T\3. Jahr\Handheld\Semesterarbeit\Handheld_Repo\Media\Sproutcore Touch\warning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3" t="6753" r="13087" b="15035"/>
          <a:stretch/>
        </p:blipFill>
        <p:spPr bwMode="auto">
          <a:xfrm>
            <a:off x="5947412" y="3896990"/>
            <a:ext cx="531494" cy="51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:\Schule\HSZ-T\3. Jahr\Handheld\Semesterarbeit\Handheld_Repo\Media\Sproutcore Touch\the futu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700" y="4506019"/>
            <a:ext cx="2984712" cy="207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7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9A12B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35896" y="274638"/>
            <a:ext cx="5050903" cy="1143000"/>
          </a:xfrm>
        </p:spPr>
        <p:txBody>
          <a:bodyPr/>
          <a:lstStyle/>
          <a:p>
            <a:r>
              <a:rPr lang="de-CH" dirty="0" smtClean="0"/>
              <a:t>Sproutcore Touch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937525"/>
              </p:ext>
            </p:extLst>
          </p:nvPr>
        </p:nvGraphicFramePr>
        <p:xfrm>
          <a:off x="457200" y="1798032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608"/>
                <a:gridCol w="936104"/>
                <a:gridCol w="4906888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Kriterium</a:t>
                      </a:r>
                    </a:p>
                  </a:txBody>
                  <a:tcPr marL="68580" marR="68580" marT="0" marB="0">
                    <a:solidFill>
                      <a:srgbClr val="69A1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Punkte</a:t>
                      </a:r>
                    </a:p>
                  </a:txBody>
                  <a:tcPr marL="68580" marR="68580" marT="0" marB="0">
                    <a:solidFill>
                      <a:srgbClr val="69A1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Erklärung</a:t>
                      </a:r>
                      <a:endParaRPr lang="de-CH" sz="1800" dirty="0"/>
                    </a:p>
                  </a:txBody>
                  <a:tcPr>
                    <a:solidFill>
                      <a:srgbClr val="69A12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Einfachheit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MVC, hohe Lernkurve, API Schnittstellen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Entwicklungsumgebung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err="1" smtClean="0"/>
                        <a:t>Greenhouse</a:t>
                      </a:r>
                      <a:r>
                        <a:rPr lang="de-CH" sz="1800" dirty="0" smtClean="0"/>
                        <a:t> IDE, freie Wahl, gute Möglichkeiten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Support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Mailing List, Blog,</a:t>
                      </a:r>
                      <a:r>
                        <a:rPr lang="de-CH" sz="1800" baseline="0" dirty="0" smtClean="0"/>
                        <a:t> </a:t>
                      </a:r>
                      <a:r>
                        <a:rPr lang="de-CH" sz="1800" baseline="0" dirty="0" err="1" smtClean="0"/>
                        <a:t>Twitter</a:t>
                      </a:r>
                      <a:r>
                        <a:rPr lang="de-CH" sz="1800" baseline="0" dirty="0" smtClean="0"/>
                        <a:t>, Facebook. Kein Support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Dokumentation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err="1" smtClean="0"/>
                        <a:t>Step-by-step</a:t>
                      </a:r>
                      <a:r>
                        <a:rPr lang="de-CH" sz="1800" dirty="0" smtClean="0"/>
                        <a:t>, sauber, übersichtlich, Gliederung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Tutorials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257K Hits, gute Tutorials, gute Qualität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Building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Nicht Klassisch, Re-</a:t>
                      </a:r>
                      <a:r>
                        <a:rPr lang="de-CH" sz="1800" dirty="0" err="1" smtClean="0"/>
                        <a:t>Packing</a:t>
                      </a:r>
                      <a:r>
                        <a:rPr lang="de-CH" sz="1800" dirty="0" smtClean="0"/>
                        <a:t>, Output: Web-Files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Unit-Test</a:t>
                      </a:r>
                      <a:r>
                        <a:rPr lang="de-CH" sz="1800" baseline="0" dirty="0" smtClean="0"/>
                        <a:t> Framework, sauber, methodisch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Verbreitung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481K Hits, schwer zu erkennen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Spezielles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sz="1800" dirty="0" smtClean="0"/>
                        <a:t>Schlanke Page-Strukturen, kein</a:t>
                      </a:r>
                      <a:r>
                        <a:rPr lang="de-CH" sz="1800" baseline="0" dirty="0" smtClean="0"/>
                        <a:t> klassischer </a:t>
                      </a:r>
                      <a:r>
                        <a:rPr lang="de-CH" sz="1800" baseline="0" dirty="0" err="1" smtClean="0"/>
                        <a:t>Build</a:t>
                      </a:r>
                      <a:endParaRPr lang="de-C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CH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 descr="F:\Schule\HSZ-T\3. Jahr\Handheld\Semesterarbeit\Handheld_Repo\Media\Sproutcore Touch\Sproutcore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3916994" cy="75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91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Evaluation der Frameworks</a:t>
            </a:r>
          </a:p>
          <a:p>
            <a:pPr lvl="1"/>
            <a:r>
              <a:rPr lang="de-CH" dirty="0" smtClean="0"/>
              <a:t>Kriterien</a:t>
            </a:r>
          </a:p>
          <a:p>
            <a:pPr lvl="1"/>
            <a:r>
              <a:rPr lang="de-CH" dirty="0" smtClean="0"/>
              <a:t>Short 5 Evaluation: </a:t>
            </a:r>
            <a:r>
              <a:rPr lang="de-CH" dirty="0" err="1" smtClean="0"/>
              <a:t>jQPad</a:t>
            </a:r>
            <a:r>
              <a:rPr lang="de-CH" dirty="0" smtClean="0"/>
              <a:t>, XUI, </a:t>
            </a:r>
            <a:r>
              <a:rPr lang="de-CH" dirty="0" err="1" smtClean="0"/>
              <a:t>iWebKit</a:t>
            </a:r>
            <a:r>
              <a:rPr lang="de-CH" dirty="0" smtClean="0"/>
              <a:t>, </a:t>
            </a:r>
            <a:r>
              <a:rPr lang="de-CH" dirty="0" err="1" smtClean="0"/>
              <a:t>iUI</a:t>
            </a:r>
            <a:r>
              <a:rPr lang="de-CH" dirty="0" smtClean="0"/>
              <a:t>, Rhodes</a:t>
            </a:r>
          </a:p>
          <a:p>
            <a:pPr lvl="1"/>
            <a:r>
              <a:rPr lang="de-CH" dirty="0" smtClean="0"/>
              <a:t>Evaluation: </a:t>
            </a:r>
            <a:r>
              <a:rPr lang="de-CH" dirty="0" err="1" smtClean="0"/>
              <a:t>Appcelerator</a:t>
            </a:r>
            <a:r>
              <a:rPr lang="de-CH" dirty="0" smtClean="0"/>
              <a:t> </a:t>
            </a:r>
            <a:r>
              <a:rPr lang="de-CH" dirty="0" err="1" smtClean="0"/>
              <a:t>Titanium</a:t>
            </a:r>
            <a:r>
              <a:rPr lang="de-CH" dirty="0" smtClean="0"/>
              <a:t>, Sproutcore Touch, </a:t>
            </a:r>
            <a:r>
              <a:rPr lang="de-CH" dirty="0" err="1" smtClean="0"/>
              <a:t>Sencha</a:t>
            </a:r>
            <a:r>
              <a:rPr lang="de-CH" dirty="0" smtClean="0"/>
              <a:t> Touch, </a:t>
            </a:r>
            <a:r>
              <a:rPr lang="de-CH" dirty="0" err="1" smtClean="0"/>
              <a:t>jQuery</a:t>
            </a:r>
            <a:r>
              <a:rPr lang="de-CH" dirty="0" smtClean="0"/>
              <a:t> Mobile, </a:t>
            </a:r>
            <a:r>
              <a:rPr lang="de-CH" dirty="0" err="1" smtClean="0"/>
              <a:t>Phonegap</a:t>
            </a:r>
            <a:endParaRPr lang="de-CH" dirty="0" smtClean="0"/>
          </a:p>
          <a:p>
            <a:r>
              <a:rPr lang="de-CH" dirty="0" smtClean="0"/>
              <a:t>Lupen-App</a:t>
            </a:r>
          </a:p>
          <a:p>
            <a:pPr lvl="1"/>
            <a:r>
              <a:rPr lang="de-CH" dirty="0" smtClean="0"/>
              <a:t>???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41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9872" y="274638"/>
            <a:ext cx="5266928" cy="1143000"/>
          </a:xfrm>
        </p:spPr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Entwicklung von mobilen, </a:t>
            </a:r>
            <a:r>
              <a:rPr lang="de-CH" dirty="0" err="1"/>
              <a:t>Tablet</a:t>
            </a:r>
            <a:r>
              <a:rPr lang="de-CH" dirty="0"/>
              <a:t>-  und Desktop Apps</a:t>
            </a:r>
          </a:p>
          <a:p>
            <a:endParaRPr lang="de-CH" dirty="0"/>
          </a:p>
          <a:p>
            <a:r>
              <a:rPr lang="de-CH" dirty="0" smtClean="0"/>
              <a:t>Unterstützt: </a:t>
            </a:r>
            <a:r>
              <a:rPr lang="de-CH" dirty="0" err="1" smtClean="0"/>
              <a:t>iOS</a:t>
            </a:r>
            <a:r>
              <a:rPr lang="de-CH" dirty="0" smtClean="0"/>
              <a:t>, </a:t>
            </a:r>
            <a:r>
              <a:rPr lang="de-CH" dirty="0" err="1" smtClean="0"/>
              <a:t>Android</a:t>
            </a:r>
            <a:r>
              <a:rPr lang="de-CH" dirty="0" smtClean="0"/>
              <a:t>, </a:t>
            </a:r>
            <a:r>
              <a:rPr lang="de-CH" dirty="0" err="1" smtClean="0"/>
              <a:t>BlackBerry</a:t>
            </a:r>
            <a:r>
              <a:rPr lang="de-CH" dirty="0" smtClean="0"/>
              <a:t>, </a:t>
            </a:r>
            <a:r>
              <a:rPr lang="de-CH" dirty="0" err="1" smtClean="0"/>
              <a:t>Kindle</a:t>
            </a:r>
            <a:r>
              <a:rPr lang="de-CH" dirty="0" smtClean="0"/>
              <a:t> </a:t>
            </a:r>
            <a:r>
              <a:rPr lang="de-CH" dirty="0" err="1" smtClean="0"/>
              <a:t>Fire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Open Source, kostenpflichtige OEM Version erhältlich</a:t>
            </a:r>
            <a:endParaRPr lang="de-CH" dirty="0"/>
          </a:p>
        </p:txBody>
      </p:sp>
      <p:pic>
        <p:nvPicPr>
          <p:cNvPr id="8194" name="Picture 2" descr="F:\Schule\HSZ-T\3. Jahr\Handheld\Semesterarbeit\Handheld_Repo\Media\Sencha Touch\sencha_touch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483005"/>
            <a:ext cx="4092149" cy="71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Schule\HSZ-T\3. Jahr\Handheld\Semesterarbeit\Handheld_Repo\Media\Sencha Touch\Guide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988" y="5618163"/>
            <a:ext cx="13335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45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9872" y="274638"/>
            <a:ext cx="5266928" cy="1143000"/>
          </a:xfrm>
        </p:spPr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Technologien: </a:t>
            </a:r>
            <a:r>
              <a:rPr lang="de-CH" dirty="0" smtClean="0"/>
              <a:t>HTML, JavaScript (JSON)</a:t>
            </a:r>
            <a:endParaRPr lang="de-CH" dirty="0"/>
          </a:p>
          <a:p>
            <a:endParaRPr lang="de-CH" dirty="0"/>
          </a:p>
          <a:p>
            <a:r>
              <a:rPr lang="de-CH" dirty="0"/>
              <a:t>Funktioniert mit </a:t>
            </a:r>
            <a:r>
              <a:rPr lang="de-CH" dirty="0" smtClean="0"/>
              <a:t>MVC </a:t>
            </a:r>
          </a:p>
          <a:p>
            <a:endParaRPr lang="de-CH" dirty="0"/>
          </a:p>
          <a:p>
            <a:r>
              <a:rPr lang="de-CH" dirty="0" smtClean="0"/>
              <a:t>Building erzeugt native Apps</a:t>
            </a:r>
            <a:endParaRPr lang="de-CH" dirty="0"/>
          </a:p>
        </p:txBody>
      </p:sp>
      <p:pic>
        <p:nvPicPr>
          <p:cNvPr id="8194" name="Picture 2" descr="F:\Schule\HSZ-T\3. Jahr\Handheld\Semesterarbeit\Handheld_Repo\Media\Sencha Touch\sencha_touch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483005"/>
            <a:ext cx="4092149" cy="71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:\Schule\HSZ-T\3. Jahr\Handheld\Semesterarbeit\Handheld_Repo\Media\Sencha Touch\MVC_Architectu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6" t="7440" r="7003" b="8261"/>
          <a:stretch/>
        </p:blipFill>
        <p:spPr bwMode="auto">
          <a:xfrm>
            <a:off x="4737100" y="2564904"/>
            <a:ext cx="95673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Schule\HSZ-T\3. Jahr\Handheld\Semesterarbeit\Handheld_Repo\Media\Sencha Touch\sencha_ba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728" y="5083174"/>
            <a:ext cx="4782743" cy="108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99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9872" y="274638"/>
            <a:ext cx="5266928" cy="1143000"/>
          </a:xfrm>
        </p:spPr>
        <p:txBody>
          <a:bodyPr/>
          <a:lstStyle/>
          <a:p>
            <a:r>
              <a:rPr lang="de-CH" dirty="0" err="1" smtClean="0"/>
              <a:t>Sencha</a:t>
            </a:r>
            <a:r>
              <a:rPr lang="de-CH" dirty="0" smtClean="0"/>
              <a:t> Touch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465443"/>
              </p:ext>
            </p:extLst>
          </p:nvPr>
        </p:nvGraphicFramePr>
        <p:xfrm>
          <a:off x="457200" y="1798032"/>
          <a:ext cx="850728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608"/>
                <a:gridCol w="864096"/>
                <a:gridCol w="5256584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Kriterium</a:t>
                      </a:r>
                    </a:p>
                  </a:txBody>
                  <a:tcPr marL="68580" marR="68580" marT="0" marB="0">
                    <a:solidFill>
                      <a:srgbClr val="1B953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Punkte</a:t>
                      </a:r>
                    </a:p>
                  </a:txBody>
                  <a:tcPr marL="68580" marR="68580" marT="0" marB="0">
                    <a:solidFill>
                      <a:srgbClr val="1B95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Erklärung</a:t>
                      </a:r>
                      <a:endParaRPr lang="de-CH" dirty="0"/>
                    </a:p>
                  </a:txBody>
                  <a:tcPr>
                    <a:solidFill>
                      <a:srgbClr val="1B953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Einfachheit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Simpel,</a:t>
                      </a:r>
                      <a:r>
                        <a:rPr lang="de-CH" baseline="0" dirty="0" smtClean="0"/>
                        <a:t> nicht intuitiv, Vorkenntnisse helfen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Entwicklungsumgebung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Offen, Generierung</a:t>
                      </a:r>
                      <a:r>
                        <a:rPr lang="de-CH" baseline="0" dirty="0" smtClean="0"/>
                        <a:t> von Strukturen, Texteditor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Support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Eher Teuer, Forum, Telefon, </a:t>
                      </a:r>
                      <a:r>
                        <a:rPr lang="de-CH" dirty="0" err="1" smtClean="0"/>
                        <a:t>Bugfixes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Dokumentation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Zweckmässig,</a:t>
                      </a:r>
                      <a:r>
                        <a:rPr lang="de-CH" baseline="0" dirty="0" smtClean="0"/>
                        <a:t> In-Browser-Beispiele, etwas kompliziert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Tutorials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387K Hits, Schwierigkeitsgrade, Video-Tutorials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Building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Lokal, Geräteabhängig, automatisierbar (</a:t>
                      </a:r>
                      <a:r>
                        <a:rPr lang="de-CH" dirty="0" err="1" smtClean="0"/>
                        <a:t>Ant</a:t>
                      </a:r>
                      <a:r>
                        <a:rPr lang="de-CH" dirty="0" smtClean="0"/>
                        <a:t>)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Manuell, Jasmine-Framework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Verbreitung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1.49Mio Hits, 500K Entwickler, zehntausende</a:t>
                      </a:r>
                      <a:r>
                        <a:rPr lang="de-CH" baseline="0" dirty="0" smtClean="0"/>
                        <a:t> Apps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Spezielles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Live Demos</a:t>
                      </a:r>
                      <a:r>
                        <a:rPr lang="de-CH" baseline="0" dirty="0" smtClean="0"/>
                        <a:t> im Browser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58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 descr="F:\Schule\HSZ-T\3. Jahr\Handheld\Semesterarbeit\Handheld_Repo\Media\Sencha Touch\sencha_touch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483005"/>
            <a:ext cx="4092149" cy="71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46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r>
              <a:rPr lang="de-CH" dirty="0" err="1" smtClean="0"/>
              <a:t>jQuery</a:t>
            </a:r>
            <a:r>
              <a:rPr lang="de-CH" dirty="0" smtClean="0"/>
              <a:t> Mobile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Entwicklung von mobilen, </a:t>
            </a:r>
            <a:r>
              <a:rPr lang="de-CH" dirty="0" err="1"/>
              <a:t>Tablet</a:t>
            </a:r>
            <a:r>
              <a:rPr lang="de-CH" dirty="0"/>
              <a:t>-  und Desktop </a:t>
            </a:r>
            <a:r>
              <a:rPr lang="de-CH" dirty="0" smtClean="0"/>
              <a:t>WEB-Apps</a:t>
            </a:r>
          </a:p>
          <a:p>
            <a:endParaRPr lang="de-CH" dirty="0"/>
          </a:p>
          <a:p>
            <a:r>
              <a:rPr lang="de-CH" dirty="0" smtClean="0"/>
              <a:t>App Look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Feel</a:t>
            </a:r>
            <a:r>
              <a:rPr lang="de-CH" dirty="0" smtClean="0"/>
              <a:t> für </a:t>
            </a:r>
            <a:r>
              <a:rPr lang="de-CH" dirty="0" err="1" smtClean="0"/>
              <a:t>iOS</a:t>
            </a:r>
            <a:r>
              <a:rPr lang="de-CH" dirty="0" smtClean="0"/>
              <a:t>, </a:t>
            </a:r>
            <a:r>
              <a:rPr lang="de-CH" dirty="0" err="1" smtClean="0"/>
              <a:t>Android</a:t>
            </a:r>
            <a:r>
              <a:rPr lang="de-CH" dirty="0" smtClean="0"/>
              <a:t>, Blackberry, </a:t>
            </a:r>
            <a:r>
              <a:rPr lang="de-CH" dirty="0" err="1" smtClean="0"/>
              <a:t>Bada</a:t>
            </a:r>
            <a:r>
              <a:rPr lang="de-CH" dirty="0" smtClean="0"/>
              <a:t>, Windows Phone, Palm </a:t>
            </a:r>
            <a:r>
              <a:rPr lang="de-CH" dirty="0" err="1" smtClean="0"/>
              <a:t>WebOS</a:t>
            </a:r>
            <a:r>
              <a:rPr lang="de-CH" dirty="0" smtClean="0"/>
              <a:t>, Symbian, </a:t>
            </a:r>
            <a:r>
              <a:rPr lang="de-CH" dirty="0" err="1" smtClean="0"/>
              <a:t>MeeGo</a:t>
            </a:r>
            <a:endParaRPr lang="de-CH" dirty="0"/>
          </a:p>
          <a:p>
            <a:endParaRPr lang="de-CH" dirty="0" smtClean="0"/>
          </a:p>
          <a:p>
            <a:r>
              <a:rPr lang="de-CH" dirty="0" smtClean="0"/>
              <a:t>MIT-Lizenz (frei verfügbar)</a:t>
            </a:r>
            <a:endParaRPr lang="de-CH" dirty="0" smtClean="0"/>
          </a:p>
          <a:p>
            <a:endParaRPr lang="de-CH" dirty="0"/>
          </a:p>
        </p:txBody>
      </p:sp>
      <p:pic>
        <p:nvPicPr>
          <p:cNvPr id="9218" name="Picture 2" descr="F:\Schule\HSZ-T\3. Jahr\Handheld\Semesterarbeit\Handheld_Repo\Media\jquery Mobile\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3550"/>
            <a:ext cx="3043421" cy="80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F:\Schule\HSZ-T\3. Jahr\Handheld\Semesterarbeit\Handheld_Repo\Media\jquery Mobile\Androi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38" y="4686300"/>
            <a:ext cx="16954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Schule\HSZ-T\3. Jahr\Handheld\Semesterarbeit\Handheld_Repo\Media\jquery Mobile\Ba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8" y="4688946"/>
            <a:ext cx="10287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Schule\HSZ-T\3. Jahr\Handheld\Semesterarbeit\Handheld_Repo\Media\jquery Mobile\BlackBerry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38" y="5231871"/>
            <a:ext cx="15811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F:\Schule\HSZ-T\3. Jahr\Handheld\Semesterarbeit\Handheld_Repo\Media\jquery Mobile\iOS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369"/>
          <a:stretch/>
        </p:blipFill>
        <p:spPr bwMode="auto">
          <a:xfrm>
            <a:off x="7558087" y="5218113"/>
            <a:ext cx="1143001" cy="50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:\Schule\HSZ-T\3. Jahr\Handheld\Semesterarbeit\Handheld_Repo\Media\jquery Mobile\MeeGo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38" y="5650971"/>
            <a:ext cx="12382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F:\Schule\HSZ-T\3. Jahr\Handheld\Semesterarbeit\Handheld_Repo\Media\jquery Mobile\PalmWebOS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7" b="2197"/>
          <a:stretch/>
        </p:blipFill>
        <p:spPr bwMode="auto">
          <a:xfrm>
            <a:off x="7164288" y="5650971"/>
            <a:ext cx="1518179" cy="40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:\Schule\HSZ-T\3. Jahr\Handheld\Semesterarbeit\Handheld_Repo\Media\jquery Mobile\symbia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38" y="6060546"/>
            <a:ext cx="132397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F:\Schule\HSZ-T\3. Jahr\Handheld\Semesterarbeit\Handheld_Repo\Media\jquery Mobile\Windows Phone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4"/>
          <a:stretch/>
        </p:blipFill>
        <p:spPr bwMode="auto">
          <a:xfrm>
            <a:off x="7236297" y="6051550"/>
            <a:ext cx="1464792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24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r>
              <a:rPr lang="de-CH" dirty="0" err="1" smtClean="0"/>
              <a:t>jQuery</a:t>
            </a:r>
            <a:r>
              <a:rPr lang="de-CH" dirty="0" smtClean="0"/>
              <a:t> Mobile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Technologien</a:t>
            </a:r>
            <a:r>
              <a:rPr lang="de-CH" dirty="0" smtClean="0"/>
              <a:t>: HTML, CSS, JavaScript</a:t>
            </a:r>
          </a:p>
          <a:p>
            <a:endParaRPr lang="de-CH" dirty="0"/>
          </a:p>
          <a:p>
            <a:r>
              <a:rPr lang="de-CH" dirty="0" smtClean="0"/>
              <a:t>Grafischer Editor für Design</a:t>
            </a:r>
          </a:p>
          <a:p>
            <a:endParaRPr lang="de-CH" dirty="0" smtClean="0"/>
          </a:p>
          <a:p>
            <a:r>
              <a:rPr lang="de-CH" dirty="0" smtClean="0"/>
              <a:t>Für nativen </a:t>
            </a:r>
            <a:r>
              <a:rPr lang="de-CH" dirty="0" err="1" smtClean="0"/>
              <a:t>Build</a:t>
            </a:r>
            <a:r>
              <a:rPr lang="de-CH" dirty="0" smtClean="0"/>
              <a:t> wird PhoneGap empfohlen</a:t>
            </a:r>
            <a:endParaRPr lang="de-CH" dirty="0"/>
          </a:p>
          <a:p>
            <a:endParaRPr lang="de-CH" dirty="0"/>
          </a:p>
        </p:txBody>
      </p:sp>
      <p:pic>
        <p:nvPicPr>
          <p:cNvPr id="9218" name="Picture 2" descr="F:\Schule\HSZ-T\3. Jahr\Handheld\Semesterarbeit\Handheld_Repo\Media\jquery Mobile\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3550"/>
            <a:ext cx="3043421" cy="80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30525"/>
            <a:ext cx="3528392" cy="1954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90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283152" cy="1143000"/>
          </a:xfrm>
        </p:spPr>
        <p:txBody>
          <a:bodyPr/>
          <a:lstStyle/>
          <a:p>
            <a:r>
              <a:rPr lang="de-CH" dirty="0" err="1" smtClean="0"/>
              <a:t>jQuery</a:t>
            </a:r>
            <a:r>
              <a:rPr lang="de-CH" dirty="0" smtClean="0"/>
              <a:t> Mobile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824819"/>
              </p:ext>
            </p:extLst>
          </p:nvPr>
        </p:nvGraphicFramePr>
        <p:xfrm>
          <a:off x="385192" y="1798032"/>
          <a:ext cx="843528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157"/>
                <a:gridCol w="871536"/>
                <a:gridCol w="5156587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Kriterium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Punkte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Erklärung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Einfachheit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Einfach, intuitiv, simpel </a:t>
                      </a:r>
                      <a:r>
                        <a:rPr lang="de-CH" dirty="0" err="1" smtClean="0"/>
                        <a:t>Attributiert</a:t>
                      </a:r>
                      <a:r>
                        <a:rPr lang="de-CH" dirty="0" smtClean="0"/>
                        <a:t>, Installation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Entwicklungsumgebung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Offen, </a:t>
                      </a:r>
                      <a:r>
                        <a:rPr lang="de-CH" dirty="0" err="1" smtClean="0"/>
                        <a:t>Aptana</a:t>
                      </a:r>
                      <a:r>
                        <a:rPr lang="de-CH" dirty="0" smtClean="0"/>
                        <a:t>, Dreamweaver,</a:t>
                      </a:r>
                      <a:r>
                        <a:rPr lang="de-CH" baseline="0" dirty="0" smtClean="0"/>
                        <a:t> Entscheidungsfreiheit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Support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Forum, Blog, Google-Group, </a:t>
                      </a:r>
                      <a:r>
                        <a:rPr lang="de-CH" dirty="0" err="1" smtClean="0"/>
                        <a:t>Github</a:t>
                      </a:r>
                      <a:r>
                        <a:rPr lang="de-CH" dirty="0" smtClean="0"/>
                        <a:t>, kein Tel + Email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Dokumentation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Online, hierarchisch,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dirty="0" err="1" smtClean="0"/>
                        <a:t>bottom</a:t>
                      </a:r>
                      <a:r>
                        <a:rPr lang="de-CH" baseline="0" dirty="0" smtClean="0"/>
                        <a:t>-</a:t>
                      </a:r>
                      <a:r>
                        <a:rPr lang="de-CH" baseline="0" dirty="0" err="1" smtClean="0"/>
                        <a:t>to</a:t>
                      </a:r>
                      <a:r>
                        <a:rPr lang="de-CH" baseline="0" dirty="0" smtClean="0"/>
                        <a:t>-top Ansatz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Tutorials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1.68Mio</a:t>
                      </a:r>
                      <a:r>
                        <a:rPr lang="de-CH" baseline="0" dirty="0" smtClean="0"/>
                        <a:t> Hits, hohe Verbreitung, gute Komplexität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Building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Keiner, PhoneGap wird empfohlen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Nur per externem</a:t>
                      </a:r>
                      <a:r>
                        <a:rPr lang="de-CH" baseline="0" dirty="0" smtClean="0"/>
                        <a:t> Skript möglich (</a:t>
                      </a:r>
                      <a:r>
                        <a:rPr lang="de-CH" baseline="0" dirty="0" err="1" smtClean="0"/>
                        <a:t>Qunit</a:t>
                      </a:r>
                      <a:r>
                        <a:rPr lang="de-CH" baseline="0" dirty="0" smtClean="0"/>
                        <a:t>)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Verbreitung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4.52Mio Hits, sehr bekannt, von Dozenten</a:t>
                      </a:r>
                      <a:r>
                        <a:rPr lang="de-CH" baseline="0" dirty="0" smtClean="0"/>
                        <a:t> empfohlen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Spezielles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Erreichbarkeit, Konformität</a:t>
                      </a:r>
                      <a:r>
                        <a:rPr lang="de-CH" smtClean="0"/>
                        <a:t>,</a:t>
                      </a:r>
                      <a:r>
                        <a:rPr lang="de-CH" baseline="0" smtClean="0"/>
                        <a:t> Sehbehinderte</a:t>
                      </a:r>
                      <a:endParaRPr lang="de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Total</a:t>
                      </a:r>
                      <a:endParaRPr lang="de-CH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CH" sz="18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64</a:t>
                      </a:r>
                      <a:endParaRPr lang="de-CH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218" name="Picture 2" descr="F:\Schule\HSZ-T\3. Jahr\Handheld\Semesterarbeit\Handheld_Repo\Media\jquery Mobile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3550"/>
            <a:ext cx="3043421" cy="80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2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Phonegap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42" name="Picture 2" descr="F:\Schule\HSZ-T\3. Jahr\Handheld\Semesterarbeit\Handheld_Repo\Media\PhoneGap\PhoneGap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404664"/>
            <a:ext cx="2749831" cy="87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1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Lupen-Applikation - Facts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Vergrössern abfotografierter Bilder</a:t>
            </a:r>
          </a:p>
          <a:p>
            <a:endParaRPr lang="de-CH" dirty="0"/>
          </a:p>
          <a:p>
            <a:r>
              <a:rPr lang="de-CH" dirty="0" smtClean="0"/>
              <a:t>Native App</a:t>
            </a:r>
          </a:p>
          <a:p>
            <a:endParaRPr lang="de-CH" dirty="0"/>
          </a:p>
          <a:p>
            <a:r>
              <a:rPr lang="de-CH" dirty="0" smtClean="0"/>
              <a:t>Programmiert mit: </a:t>
            </a:r>
          </a:p>
          <a:p>
            <a:pPr lvl="1"/>
            <a:r>
              <a:rPr lang="de-CH" dirty="0" smtClean="0"/>
              <a:t>PhoneGap</a:t>
            </a:r>
          </a:p>
          <a:p>
            <a:pPr lvl="1"/>
            <a:r>
              <a:rPr lang="de-CH" dirty="0" err="1" smtClean="0"/>
              <a:t>jQuery</a:t>
            </a:r>
            <a:r>
              <a:rPr lang="de-CH" dirty="0" smtClean="0"/>
              <a:t> Mobile</a:t>
            </a:r>
          </a:p>
        </p:txBody>
      </p:sp>
    </p:spTree>
    <p:extLst>
      <p:ext uri="{BB962C8B-B14F-4D97-AF65-F5344CB8AC3E}">
        <p14:creationId xmlns:p14="http://schemas.microsoft.com/office/powerpoint/2010/main" val="1514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Lupen-Applikation - 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</p:txBody>
      </p:sp>
      <p:pic>
        <p:nvPicPr>
          <p:cNvPr id="11266" name="Picture 2" descr="F:\Schule\HSZ-T\3. Jahr\Handheld\Semesterarbeit\Handheld_Repo\Media\SC20130102-1719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43" y="1412776"/>
            <a:ext cx="7419765" cy="434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8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Lupen-App - Aufbau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Inhalt: HTML</a:t>
            </a:r>
          </a:p>
          <a:p>
            <a:endParaRPr lang="de-CH" dirty="0"/>
          </a:p>
          <a:p>
            <a:r>
              <a:rPr lang="de-CH" dirty="0" smtClean="0"/>
              <a:t>Native Kamera-Ansteuerung: </a:t>
            </a:r>
            <a:r>
              <a:rPr lang="de-CH" dirty="0" err="1" smtClean="0"/>
              <a:t>Phonegap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Darstellung: </a:t>
            </a:r>
            <a:r>
              <a:rPr lang="de-CH" dirty="0" err="1" smtClean="0"/>
              <a:t>JQuery</a:t>
            </a:r>
            <a:r>
              <a:rPr lang="de-CH" dirty="0" smtClean="0"/>
              <a:t> Mobile</a:t>
            </a:r>
          </a:p>
          <a:p>
            <a:endParaRPr lang="de-CH" dirty="0"/>
          </a:p>
          <a:p>
            <a:r>
              <a:rPr lang="de-CH" dirty="0" smtClean="0"/>
              <a:t>Funktionalität: </a:t>
            </a:r>
            <a:r>
              <a:rPr lang="de-CH" u="sng" dirty="0">
                <a:hlinkClick r:id="rId2"/>
              </a:rPr>
              <a:t>http://www.netzgesta.de/loupe/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95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Kriterien - Punktevergabe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Pro Kriterium 1 – 10 Punkte</a:t>
            </a:r>
          </a:p>
          <a:p>
            <a:endParaRPr lang="de-CH" dirty="0" smtClean="0"/>
          </a:p>
          <a:p>
            <a:r>
              <a:rPr lang="de-CH" dirty="0" smtClean="0"/>
              <a:t>Summe der Punkte bestimmt Evaluationssieger</a:t>
            </a:r>
          </a:p>
          <a:p>
            <a:endParaRPr lang="de-CH" dirty="0"/>
          </a:p>
          <a:p>
            <a:r>
              <a:rPr lang="de-CH" dirty="0" smtClean="0"/>
              <a:t>Kriterium «spezielles» für Unvorhergesehenes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335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Ende – F&amp;A</a:t>
            </a:r>
            <a:endParaRPr lang="de-CH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40768"/>
            <a:ext cx="3490118" cy="3826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2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1 - Einfachheit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Subjektives Empfinden</a:t>
            </a:r>
          </a:p>
          <a:p>
            <a:endParaRPr lang="de-CH" dirty="0"/>
          </a:p>
          <a:p>
            <a:r>
              <a:rPr lang="de-CH" dirty="0" smtClean="0"/>
              <a:t>Anzahl benötigter Technologien</a:t>
            </a:r>
          </a:p>
          <a:p>
            <a:endParaRPr lang="de-CH" dirty="0"/>
          </a:p>
          <a:p>
            <a:r>
              <a:rPr lang="de-CH" dirty="0" smtClean="0"/>
              <a:t>Intuitive Benutzbarkeit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553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 smtClean="0"/>
              <a:t>Kriterium 2 - Entwicklungsumgebung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Aufzählung / Flexibilität</a:t>
            </a:r>
          </a:p>
          <a:p>
            <a:endParaRPr lang="de-CH" dirty="0"/>
          </a:p>
          <a:p>
            <a:r>
              <a:rPr lang="de-CH" dirty="0" smtClean="0"/>
              <a:t>Alternativen / Erweiterungen</a:t>
            </a:r>
          </a:p>
          <a:p>
            <a:endParaRPr lang="de-CH" dirty="0"/>
          </a:p>
          <a:p>
            <a:r>
              <a:rPr lang="de-CH" dirty="0" smtClean="0"/>
              <a:t>Hilfestellungen durch Framework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207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3 - Support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Supporthotline</a:t>
            </a:r>
          </a:p>
          <a:p>
            <a:endParaRPr lang="de-CH" dirty="0"/>
          </a:p>
          <a:p>
            <a:r>
              <a:rPr lang="de-CH" dirty="0" smtClean="0"/>
              <a:t>Online-Möglichkeiten</a:t>
            </a:r>
          </a:p>
          <a:p>
            <a:endParaRPr lang="de-CH" dirty="0"/>
          </a:p>
          <a:p>
            <a:r>
              <a:rPr lang="de-CH" dirty="0" smtClean="0"/>
              <a:t>Preis</a:t>
            </a:r>
          </a:p>
          <a:p>
            <a:endParaRPr lang="de-CH" dirty="0"/>
          </a:p>
          <a:p>
            <a:r>
              <a:rPr lang="de-CH" dirty="0" smtClean="0"/>
              <a:t>Anleitungen im Netz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21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4 - Dokumentation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Verfügbarkeit</a:t>
            </a:r>
          </a:p>
          <a:p>
            <a:endParaRPr lang="de-CH" dirty="0"/>
          </a:p>
          <a:p>
            <a:r>
              <a:rPr lang="de-CH" dirty="0" smtClean="0"/>
              <a:t>Struktur</a:t>
            </a:r>
          </a:p>
          <a:p>
            <a:endParaRPr lang="de-CH" dirty="0"/>
          </a:p>
          <a:p>
            <a:r>
              <a:rPr lang="de-CH" dirty="0" smtClean="0"/>
              <a:t>Ausführlichkeit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202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5 - Tutorials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Google </a:t>
            </a:r>
            <a:r>
              <a:rPr lang="de-CH" dirty="0" err="1" smtClean="0"/>
              <a:t>Tutorial</a:t>
            </a:r>
            <a:r>
              <a:rPr lang="de-CH" dirty="0" smtClean="0"/>
              <a:t> Suche</a:t>
            </a:r>
          </a:p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Qualität der ersten 5 Such-Hits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811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Kriterium 6 - Building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Einfachheit / </a:t>
            </a:r>
            <a:r>
              <a:rPr lang="de-CH" dirty="0" err="1" smtClean="0"/>
              <a:t>Aufwändigkeit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Verschiedene Möglichkeiten?</a:t>
            </a:r>
          </a:p>
          <a:p>
            <a:endParaRPr lang="de-CH" dirty="0"/>
          </a:p>
          <a:p>
            <a:r>
              <a:rPr lang="de-CH" dirty="0" err="1" smtClean="0"/>
              <a:t>Build</a:t>
            </a:r>
            <a:r>
              <a:rPr lang="de-CH" dirty="0" smtClean="0"/>
              <a:t>-Tool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794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1016</Words>
  <Application>Microsoft Office PowerPoint</Application>
  <PresentationFormat>Bildschirmpräsentation (4:3)</PresentationFormat>
  <Paragraphs>300</Paragraphs>
  <Slides>30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1" baseType="lpstr">
      <vt:lpstr>Larissa-Design</vt:lpstr>
      <vt:lpstr>Evaluation von 10 Frameworks + Lupen App</vt:lpstr>
      <vt:lpstr>Inhalt</vt:lpstr>
      <vt:lpstr>Kriterien - Punktevergabe</vt:lpstr>
      <vt:lpstr>Kriterium 1 - Einfachheit</vt:lpstr>
      <vt:lpstr>Kriterium 2 - Entwicklungsumgebung</vt:lpstr>
      <vt:lpstr>Kriterium 3 - Support</vt:lpstr>
      <vt:lpstr>Kriterium 4 - Dokumentation</vt:lpstr>
      <vt:lpstr>Kriterium 5 - Tutorials</vt:lpstr>
      <vt:lpstr>Kriterium 6 - Building</vt:lpstr>
      <vt:lpstr>Kriterium 7 - Testing</vt:lpstr>
      <vt:lpstr>Kriterium 8 - Verbreitung</vt:lpstr>
      <vt:lpstr>Kriterium 9 - Spezielles</vt:lpstr>
      <vt:lpstr>Short 5 Evaluation</vt:lpstr>
      <vt:lpstr>Appcelerator</vt:lpstr>
      <vt:lpstr>Appcelerator</vt:lpstr>
      <vt:lpstr>Appcelerator</vt:lpstr>
      <vt:lpstr>Sproutcore Touch</vt:lpstr>
      <vt:lpstr>Sproutcore Touch</vt:lpstr>
      <vt:lpstr>Sproutcore Touch</vt:lpstr>
      <vt:lpstr>Sencha Touch</vt:lpstr>
      <vt:lpstr>Sencha Touch</vt:lpstr>
      <vt:lpstr>Sencha Touch</vt:lpstr>
      <vt:lpstr>jQuery Mobile</vt:lpstr>
      <vt:lpstr>jQuery Mobile</vt:lpstr>
      <vt:lpstr>jQuery Mobile</vt:lpstr>
      <vt:lpstr>Phonegap</vt:lpstr>
      <vt:lpstr>Lupen-Applikation - Facts</vt:lpstr>
      <vt:lpstr>Lupen-Applikation - Demo</vt:lpstr>
      <vt:lpstr>Lupen-App - Aufbau</vt:lpstr>
      <vt:lpstr>Ende – F&amp;A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René Kamer</dc:creator>
  <cp:lastModifiedBy>René Kamer</cp:lastModifiedBy>
  <cp:revision>24</cp:revision>
  <dcterms:created xsi:type="dcterms:W3CDTF">2013-01-02T15:03:28Z</dcterms:created>
  <dcterms:modified xsi:type="dcterms:W3CDTF">2013-01-03T18:01:46Z</dcterms:modified>
</cp:coreProperties>
</file>