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8" r:id="rId4"/>
    <p:sldId id="258" r:id="rId5"/>
    <p:sldId id="269" r:id="rId6"/>
    <p:sldId id="279" r:id="rId7"/>
    <p:sldId id="259" r:id="rId8"/>
    <p:sldId id="260" r:id="rId9"/>
    <p:sldId id="261" r:id="rId10"/>
    <p:sldId id="268" r:id="rId11"/>
    <p:sldId id="282" r:id="rId12"/>
    <p:sldId id="283" r:id="rId13"/>
    <p:sldId id="284" r:id="rId14"/>
    <p:sldId id="285" r:id="rId15"/>
    <p:sldId id="263" r:id="rId16"/>
    <p:sldId id="264" r:id="rId17"/>
    <p:sldId id="281" r:id="rId18"/>
    <p:sldId id="275" r:id="rId19"/>
    <p:sldId id="274" r:id="rId20"/>
    <p:sldId id="265" r:id="rId21"/>
    <p:sldId id="280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A37C-7B39-4563-B244-BD084E24C23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E17E-8787-42DE-8690-060C89BF1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底纹左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8005"/>
            <a:ext cx="4406900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底纹右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37" y="2556865"/>
            <a:ext cx="6438057" cy="405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大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23" y="650006"/>
            <a:ext cx="5177613" cy="513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0" y="2552874"/>
            <a:ext cx="4013200" cy="1157559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10000"/>
              </a:lnSpc>
              <a:defRPr sz="3200" b="1" i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7915" y="3798985"/>
            <a:ext cx="3659515" cy="42336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8" name="圈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2" y="1638300"/>
            <a:ext cx="4006849" cy="186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 xmlns="">
        <p15:guide id="4294967295" orient="horz" pos="1620">
          <p15:clr>
            <a:srgbClr val="FBAE40"/>
          </p15:clr>
        </p15:guide>
        <p15:guide id="4294967295" pos="4967">
          <p15:clr>
            <a:srgbClr val="FBAE40"/>
          </p15:clr>
        </p15:guide>
        <p15:guide id="4294967295" orient="horz" pos="2160">
          <p15:clr>
            <a:srgbClr val="FBAE40"/>
          </p15:clr>
        </p15:guide>
        <p15:guide id="4294967295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3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251" indent="-363530">
              <a:defRPr/>
            </a:lvl1pPr>
            <a:lvl2pPr marL="449251" indent="-449251"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123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1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5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8" y="1193800"/>
            <a:ext cx="10680337" cy="516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DBDF9D1-2AC3-4164-900D-B5985E5801BF}" type="datetimeFigureOut">
              <a:rPr lang="zh-CN" altLang="en-US" smtClean="0"/>
              <a:t>2015/3/2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707478D-5F83-468C-8680-1B699362AA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8" y="368208"/>
            <a:ext cx="1068033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85"/>
          <a:stretch>
            <a:fillRect/>
          </a:stretch>
        </p:blipFill>
        <p:spPr bwMode="auto">
          <a:xfrm flipH="1">
            <a:off x="88898" y="1841501"/>
            <a:ext cx="12103097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66299" y="4221088"/>
            <a:ext cx="2425700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72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82588" indent="-482588" algn="l" defTabSz="91437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" panose="05000000000000000000" pitchFamily="2" charset="2"/>
        <a:buChar char="m"/>
        <a:defRPr sz="2667" kern="1200">
          <a:solidFill>
            <a:schemeClr val="accent1"/>
          </a:solidFill>
          <a:latin typeface="+mn-lt"/>
          <a:ea typeface="+mn-ea"/>
          <a:cs typeface="+mn-cs"/>
        </a:defRPr>
      </a:lvl1pPr>
      <a:lvl2pPr marL="482588" indent="-482588" algn="l" defTabSz="914377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800" dirty="0" smtClean="0"/>
              <a:t>上海高职教育服务平台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07915" y="3998486"/>
            <a:ext cx="3659515" cy="8228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项目管理应用培训讲义</a:t>
            </a:r>
            <a:endParaRPr lang="en-US" altLang="zh-CN" dirty="0" smtClean="0"/>
          </a:p>
          <a:p>
            <a:r>
              <a:rPr lang="en-US" altLang="zh-CN" dirty="0" smtClean="0"/>
              <a:t>2015-3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462" y="1529540"/>
            <a:ext cx="1321723" cy="3179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1185" y="1529542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）可先通过项目申报平台，下载项目申报模板和其他相关资料；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11185" y="2061556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）查看申报用户提交的项目申报书；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11185" y="2593570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）下载、打印填写好的申报书；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1185" y="3125584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）退回申报书，申报用户可对退回的申报书进行编辑和删除的操作；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1185" y="3645129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提交</a:t>
            </a:r>
            <a:r>
              <a:rPr lang="zh-CN" altLang="en-US" dirty="0" smtClean="0"/>
              <a:t>申报书到市教委，提交成功后申报书将不能再编辑和删除；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11185" y="4177143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）查看项目申报书的进展状态；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88966"/>
            <a:ext cx="1321723" cy="532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88967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）可先通过项目申报，下载项目申报模板和其他相关资料；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1738225"/>
            <a:ext cx="81534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462" y="1122217"/>
            <a:ext cx="1321723" cy="532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11185" y="1122216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）查看申报用户提交的项目申报书；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2" y="1894548"/>
            <a:ext cx="9702004" cy="650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2" y="2707381"/>
            <a:ext cx="5693614" cy="36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462" y="1122217"/>
            <a:ext cx="1321723" cy="532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1185" y="1122217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）下载、打印填写好的申报书；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2" y="1905827"/>
            <a:ext cx="3640974" cy="25784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905827"/>
            <a:ext cx="4006735" cy="29775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2836" y="3964637"/>
            <a:ext cx="424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下载文件格式为</a:t>
            </a:r>
            <a:r>
              <a:rPr lang="en-US" altLang="zh-CN" dirty="0" smtClean="0">
                <a:solidFill>
                  <a:schemeClr val="accent1"/>
                </a:solidFill>
              </a:rPr>
              <a:t>pdf</a:t>
            </a:r>
            <a:r>
              <a:rPr lang="zh-CN" altLang="en-US" dirty="0" smtClean="0">
                <a:solidFill>
                  <a:schemeClr val="accent1"/>
                </a:solidFill>
              </a:rPr>
              <a:t>，可在</a:t>
            </a:r>
            <a:r>
              <a:rPr lang="en-US" altLang="zh-CN" dirty="0" smtClean="0">
                <a:solidFill>
                  <a:schemeClr val="accent1"/>
                </a:solidFill>
              </a:rPr>
              <a:t>pdf</a:t>
            </a:r>
            <a:r>
              <a:rPr lang="zh-CN" altLang="en-US" dirty="0" smtClean="0">
                <a:solidFill>
                  <a:schemeClr val="accent1"/>
                </a:solidFill>
              </a:rPr>
              <a:t>中打印文档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462" y="1113904"/>
            <a:ext cx="1321723" cy="15960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项目申报管理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1185" y="1126370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）退回申报书，申报用户可对退回的申报书进行编辑和删除的操作；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1185" y="1645915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提交</a:t>
            </a:r>
            <a:r>
              <a:rPr lang="zh-CN" altLang="en-US" dirty="0" smtClean="0"/>
              <a:t>申报书到市教委，提交成功后申报书将不能再编辑和删除；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11185" y="2177929"/>
            <a:ext cx="7406640" cy="532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）查看项目申报书的进展状态；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2" y="2875308"/>
            <a:ext cx="10559904" cy="7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1"/>
            <a:ext cx="1321723" cy="1398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2"/>
            <a:ext cx="7406640" cy="1398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）登录地址：</a:t>
            </a:r>
            <a:r>
              <a:rPr lang="en-US" altLang="zh-CN" dirty="0" smtClean="0"/>
              <a:t>http://202.120.199.67/login_yx.aspx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填写</a:t>
            </a:r>
            <a:r>
              <a:rPr lang="zh-CN" altLang="en-US" dirty="0" smtClean="0"/>
              <a:t>院校代码，用户名，密码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）首次登录后请及时修改密码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）用户点击左侧系统管理菜单下的用户信息管理，点击修改进行密码重置。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6" y="2437422"/>
            <a:ext cx="5962041" cy="26368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36" y="4391025"/>
            <a:ext cx="7229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1"/>
            <a:ext cx="1321723" cy="9990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申报书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2"/>
            <a:ext cx="7406640" cy="999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）在项目管理首页的“申报情况”中选择要申报项目进行申请；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）在在线填报前也可下载模板进行预填报；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107535"/>
            <a:ext cx="8181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0"/>
            <a:ext cx="1321723" cy="18121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申报书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1"/>
            <a:ext cx="7406640" cy="18121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）在线填报的申报书采取分步式填写方式；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）基础数据采自历年状态数据采集平台；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）基础数据只显示，不能修改，如果数据有出入则需提交书面变更材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料到市教委，由市教委管理用户统一修改；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）保存填写完成的申报书，可到首页的“申报书情况”中查看填写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情况及使用相关的管理操作；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3277380"/>
            <a:ext cx="4602785" cy="2691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91" y="3277379"/>
            <a:ext cx="6080437" cy="23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1"/>
            <a:ext cx="1321723" cy="9990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申报书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2"/>
            <a:ext cx="7406640" cy="999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）回到首页的“申报书情况”中查看填写情况；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）选择查看项目申报书，在线查看申报书填写情况；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）如需打印，可参考前面相关内容。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235527"/>
            <a:ext cx="8728363" cy="7567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5" y="3106392"/>
            <a:ext cx="5693614" cy="36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0"/>
            <a:ext cx="1321723" cy="13715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申报书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1"/>
            <a:ext cx="7406640" cy="1371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）回到首页的“申报书情况”中查看填写情况，在未提交状态下可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进行修改、删除的操作；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）选择修改按钮，进入项目申报书修改模式；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）选择删除按钮，删除填报项目，删除项目不可恢复。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480046"/>
            <a:ext cx="8728363" cy="7567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3236780"/>
            <a:ext cx="8728363" cy="37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282817" y="1803603"/>
            <a:ext cx="479425" cy="487362"/>
          </a:xfrm>
          <a:custGeom>
            <a:avLst/>
            <a:gdLst>
              <a:gd name="connsiteX0" fmla="*/ 0 w 478971"/>
              <a:gd name="connsiteY0" fmla="*/ 0 h 488627"/>
              <a:gd name="connsiteX1" fmla="*/ 478971 w 478971"/>
              <a:gd name="connsiteY1" fmla="*/ 47991 h 488627"/>
              <a:gd name="connsiteX2" fmla="*/ 478971 w 478971"/>
              <a:gd name="connsiteY2" fmla="*/ 410627 h 488627"/>
              <a:gd name="connsiteX3" fmla="*/ 7620 w 478971"/>
              <a:gd name="connsiteY3" fmla="*/ 488627 h 488627"/>
              <a:gd name="connsiteX4" fmla="*/ 0 w 478971"/>
              <a:gd name="connsiteY4" fmla="*/ 0 h 4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ea typeface="微软雅黑" panose="020B0503020204020204" pitchFamily="34" charset="-122"/>
              </a:rPr>
              <a:t>#1</a:t>
            </a: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282817" y="2794203"/>
            <a:ext cx="479425" cy="487362"/>
          </a:xfrm>
          <a:custGeom>
            <a:avLst/>
            <a:gdLst>
              <a:gd name="connsiteX0" fmla="*/ 0 w 478971"/>
              <a:gd name="connsiteY0" fmla="*/ 0 h 488627"/>
              <a:gd name="connsiteX1" fmla="*/ 478971 w 478971"/>
              <a:gd name="connsiteY1" fmla="*/ 47991 h 488627"/>
              <a:gd name="connsiteX2" fmla="*/ 478971 w 478971"/>
              <a:gd name="connsiteY2" fmla="*/ 410627 h 488627"/>
              <a:gd name="connsiteX3" fmla="*/ 7620 w 478971"/>
              <a:gd name="connsiteY3" fmla="*/ 488627 h 488627"/>
              <a:gd name="connsiteX4" fmla="*/ 0 w 478971"/>
              <a:gd name="connsiteY4" fmla="*/ 0 h 4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ea typeface="微软雅黑" panose="020B0503020204020204" pitchFamily="34" charset="-122"/>
              </a:rPr>
              <a:t>#2</a:t>
            </a: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282817" y="3784803"/>
            <a:ext cx="479425" cy="487362"/>
          </a:xfrm>
          <a:custGeom>
            <a:avLst/>
            <a:gdLst>
              <a:gd name="connsiteX0" fmla="*/ 0 w 478971"/>
              <a:gd name="connsiteY0" fmla="*/ 0 h 488627"/>
              <a:gd name="connsiteX1" fmla="*/ 478971 w 478971"/>
              <a:gd name="connsiteY1" fmla="*/ 47991 h 488627"/>
              <a:gd name="connsiteX2" fmla="*/ 478971 w 478971"/>
              <a:gd name="connsiteY2" fmla="*/ 410627 h 488627"/>
              <a:gd name="connsiteX3" fmla="*/ 7620 w 478971"/>
              <a:gd name="connsiteY3" fmla="*/ 488627 h 488627"/>
              <a:gd name="connsiteX4" fmla="*/ 0 w 478971"/>
              <a:gd name="connsiteY4" fmla="*/ 0 h 4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ea typeface="微软雅黑" panose="020B0503020204020204" pitchFamily="34" charset="-122"/>
              </a:rPr>
              <a:t>#3</a:t>
            </a: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82817" y="4775403"/>
            <a:ext cx="479425" cy="487362"/>
          </a:xfrm>
          <a:custGeom>
            <a:avLst/>
            <a:gdLst>
              <a:gd name="connsiteX0" fmla="*/ 0 w 478971"/>
              <a:gd name="connsiteY0" fmla="*/ 0 h 488627"/>
              <a:gd name="connsiteX1" fmla="*/ 478971 w 478971"/>
              <a:gd name="connsiteY1" fmla="*/ 47991 h 488627"/>
              <a:gd name="connsiteX2" fmla="*/ 478971 w 478971"/>
              <a:gd name="connsiteY2" fmla="*/ 410627 h 488627"/>
              <a:gd name="connsiteX3" fmla="*/ 7620 w 478971"/>
              <a:gd name="connsiteY3" fmla="*/ 488627 h 488627"/>
              <a:gd name="connsiteX4" fmla="*/ 0 w 478971"/>
              <a:gd name="connsiteY4" fmla="*/ 0 h 4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71" h="488627">
                <a:moveTo>
                  <a:pt x="0" y="0"/>
                </a:moveTo>
                <a:lnTo>
                  <a:pt x="478971" y="47991"/>
                </a:lnTo>
                <a:lnTo>
                  <a:pt x="478971" y="410627"/>
                </a:lnTo>
                <a:lnTo>
                  <a:pt x="7620" y="4886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ea typeface="微软雅黑" panose="020B0503020204020204" pitchFamily="34" charset="-122"/>
              </a:rPr>
              <a:t>#4</a:t>
            </a: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1817627" y="1391949"/>
            <a:ext cx="615553" cy="271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8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10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863841" y="1744866"/>
            <a:ext cx="3008312" cy="576263"/>
          </a:xfrm>
          <a:custGeom>
            <a:avLst/>
            <a:gdLst>
              <a:gd name="connsiteX0" fmla="*/ 3008811 w 3008811"/>
              <a:gd name="connsiteY0" fmla="*/ 0 h 576580"/>
              <a:gd name="connsiteX1" fmla="*/ 3008811 w 3008811"/>
              <a:gd name="connsiteY1" fmla="*/ 576580 h 576580"/>
              <a:gd name="connsiteX2" fmla="*/ 0 w 3008811"/>
              <a:gd name="connsiteY2" fmla="*/ 469121 h 576580"/>
              <a:gd name="connsiteX3" fmla="*/ 0 w 3008811"/>
              <a:gd name="connsiteY3" fmla="*/ 107188 h 576580"/>
              <a:gd name="connsiteX4" fmla="*/ 3008811 w 3008811"/>
              <a:gd name="connsiteY4" fmla="*/ 0 h 57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36000" bIns="0" anchor="ctr"/>
          <a:lstStyle/>
          <a:p>
            <a:pPr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基本情况介绍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863841" y="2735466"/>
            <a:ext cx="3008312" cy="576263"/>
          </a:xfrm>
          <a:custGeom>
            <a:avLst/>
            <a:gdLst>
              <a:gd name="connsiteX0" fmla="*/ 3008811 w 3008811"/>
              <a:gd name="connsiteY0" fmla="*/ 0 h 576580"/>
              <a:gd name="connsiteX1" fmla="*/ 3008811 w 3008811"/>
              <a:gd name="connsiteY1" fmla="*/ 576580 h 576580"/>
              <a:gd name="connsiteX2" fmla="*/ 0 w 3008811"/>
              <a:gd name="connsiteY2" fmla="*/ 469121 h 576580"/>
              <a:gd name="connsiteX3" fmla="*/ 0 w 3008811"/>
              <a:gd name="connsiteY3" fmla="*/ 107188 h 576580"/>
              <a:gd name="connsiteX4" fmla="*/ 3008811 w 3008811"/>
              <a:gd name="connsiteY4" fmla="*/ 0 h 57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36000" bIns="0" anchor="ctr"/>
          <a:lstStyle/>
          <a:p>
            <a:pPr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院校项目申报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863841" y="3726066"/>
            <a:ext cx="3008312" cy="576263"/>
          </a:xfrm>
          <a:custGeom>
            <a:avLst/>
            <a:gdLst>
              <a:gd name="connsiteX0" fmla="*/ 3008811 w 3008811"/>
              <a:gd name="connsiteY0" fmla="*/ 0 h 576580"/>
              <a:gd name="connsiteX1" fmla="*/ 3008811 w 3008811"/>
              <a:gd name="connsiteY1" fmla="*/ 576580 h 576580"/>
              <a:gd name="connsiteX2" fmla="*/ 0 w 3008811"/>
              <a:gd name="connsiteY2" fmla="*/ 469121 h 576580"/>
              <a:gd name="connsiteX3" fmla="*/ 0 w 3008811"/>
              <a:gd name="connsiteY3" fmla="*/ 107188 h 576580"/>
              <a:gd name="connsiteX4" fmla="*/ 3008811 w 3008811"/>
              <a:gd name="connsiteY4" fmla="*/ 0 h 57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36000" bIns="0" anchor="ctr"/>
          <a:lstStyle/>
          <a:p>
            <a:pPr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注意事项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863841" y="4716666"/>
            <a:ext cx="3008312" cy="576263"/>
          </a:xfrm>
          <a:custGeom>
            <a:avLst/>
            <a:gdLst>
              <a:gd name="connsiteX0" fmla="*/ 3008811 w 3008811"/>
              <a:gd name="connsiteY0" fmla="*/ 0 h 576580"/>
              <a:gd name="connsiteX1" fmla="*/ 3008811 w 3008811"/>
              <a:gd name="connsiteY1" fmla="*/ 576580 h 576580"/>
              <a:gd name="connsiteX2" fmla="*/ 0 w 3008811"/>
              <a:gd name="connsiteY2" fmla="*/ 469121 h 576580"/>
              <a:gd name="connsiteX3" fmla="*/ 0 w 3008811"/>
              <a:gd name="connsiteY3" fmla="*/ 107188 h 576580"/>
              <a:gd name="connsiteX4" fmla="*/ 3008811 w 3008811"/>
              <a:gd name="connsiteY4" fmla="*/ 0 h 57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11" h="576580">
                <a:moveTo>
                  <a:pt x="3008811" y="0"/>
                </a:moveTo>
                <a:lnTo>
                  <a:pt x="3008811" y="576580"/>
                </a:lnTo>
                <a:lnTo>
                  <a:pt x="0" y="469121"/>
                </a:lnTo>
                <a:lnTo>
                  <a:pt x="0" y="107188"/>
                </a:lnTo>
                <a:lnTo>
                  <a:pt x="30088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36000" bIns="0" anchor="ctr"/>
          <a:lstStyle/>
          <a:p>
            <a:pPr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ea"/>
              </a:rPr>
              <a:t>联系方式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14191" y="616153"/>
            <a:ext cx="779462" cy="800100"/>
          </a:xfrm>
          <a:custGeom>
            <a:avLst/>
            <a:gdLst>
              <a:gd name="connsiteX0" fmla="*/ 0 w 779499"/>
              <a:gd name="connsiteY0" fmla="*/ 0 h 800100"/>
              <a:gd name="connsiteX1" fmla="*/ 779499 w 779499"/>
              <a:gd name="connsiteY1" fmla="*/ 78101 h 800100"/>
              <a:gd name="connsiteX2" fmla="*/ 779499 w 779499"/>
              <a:gd name="connsiteY2" fmla="*/ 673172 h 800100"/>
              <a:gd name="connsiteX3" fmla="*/ 12477 w 779499"/>
              <a:gd name="connsiteY3" fmla="*/ 800100 h 800100"/>
              <a:gd name="connsiteX4" fmla="*/ 0 w 779499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99" h="800100">
                <a:moveTo>
                  <a:pt x="0" y="0"/>
                </a:moveTo>
                <a:lnTo>
                  <a:pt x="779499" y="78101"/>
                </a:lnTo>
                <a:lnTo>
                  <a:pt x="779499" y="673172"/>
                </a:lnTo>
                <a:lnTo>
                  <a:pt x="12477" y="800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algn="ctr">
              <a:defRPr/>
            </a:pPr>
            <a:r>
              <a:rPr lang="zh-CN" altLang="en-US" sz="54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153979" y="616153"/>
            <a:ext cx="779463" cy="800100"/>
          </a:xfrm>
          <a:custGeom>
            <a:avLst/>
            <a:gdLst>
              <a:gd name="connsiteX0" fmla="*/ 779433 w 779433"/>
              <a:gd name="connsiteY0" fmla="*/ 0 h 800100"/>
              <a:gd name="connsiteX1" fmla="*/ 766956 w 779433"/>
              <a:gd name="connsiteY1" fmla="*/ 800100 h 800100"/>
              <a:gd name="connsiteX2" fmla="*/ 0 w 779433"/>
              <a:gd name="connsiteY2" fmla="*/ 673183 h 800100"/>
              <a:gd name="connsiteX3" fmla="*/ 0 w 779433"/>
              <a:gd name="connsiteY3" fmla="*/ 78095 h 800100"/>
              <a:gd name="connsiteX4" fmla="*/ 779433 w 77943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33" h="800100">
                <a:moveTo>
                  <a:pt x="779433" y="0"/>
                </a:moveTo>
                <a:lnTo>
                  <a:pt x="766956" y="800100"/>
                </a:lnTo>
                <a:lnTo>
                  <a:pt x="0" y="673183"/>
                </a:lnTo>
                <a:lnTo>
                  <a:pt x="0" y="78095"/>
                </a:lnTo>
                <a:lnTo>
                  <a:pt x="7794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/>
          <a:lstStyle/>
          <a:p>
            <a:pPr algn="ctr">
              <a:defRPr/>
            </a:pPr>
            <a:r>
              <a:rPr lang="zh-CN" altLang="en-US" sz="54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4044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院校申报用户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0"/>
            <a:ext cx="1321723" cy="13715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申报书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1"/>
            <a:ext cx="7406640" cy="13715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）回到首页的“申报书情况”中查看填写情况；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）选择提交按钮，提交项目申报书到校级管理员用户；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）完成提交的项目将不能再进行修改、删除的操作，如果需要进行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修改、删除的操作需要管理用户退回项目申报书。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576349"/>
            <a:ext cx="8728363" cy="7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3689471" flipV="1">
            <a:off x="3797719" y="2201878"/>
            <a:ext cx="228600" cy="17938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华文中宋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087" y="2264583"/>
            <a:ext cx="6934200" cy="844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>
              <a:defRPr/>
            </a:pPr>
            <a:r>
              <a:rPr lang="zh-CN" altLang="en-US" sz="3600" b="1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院校项目申报注意事项</a:t>
            </a:r>
            <a:endParaRPr lang="zh-CN" altLang="en-US" sz="3600" b="1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57138" y="2155047"/>
            <a:ext cx="993775" cy="1011237"/>
          </a:xfrm>
          <a:custGeom>
            <a:avLst/>
            <a:gdLst>
              <a:gd name="connsiteX0" fmla="*/ 0 w 993531"/>
              <a:gd name="connsiteY0" fmla="*/ 0 h 1011115"/>
              <a:gd name="connsiteX1" fmla="*/ 993531 w 993531"/>
              <a:gd name="connsiteY1" fmla="*/ 0 h 1011115"/>
              <a:gd name="connsiteX2" fmla="*/ 496766 w 993531"/>
              <a:gd name="connsiteY2" fmla="*/ 1011115 h 101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bIns="360000" anchor="ctr"/>
          <a:lstStyle/>
          <a:p>
            <a:pPr algn="ctr">
              <a:spcBef>
                <a:spcPts val="24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4400" b="1" dirty="0" smtClean="0">
                <a:solidFill>
                  <a:srgbClr val="FFFFFF"/>
                </a:solidFill>
                <a:latin typeface="Vijaya" panose="020B0604020202020204" pitchFamily="34" charset="0"/>
                <a:ea typeface="华文中宋" panose="02010600040101010101" pitchFamily="2" charset="-122"/>
                <a:cs typeface="Vijaya" panose="020B0604020202020204" pitchFamily="34" charset="0"/>
              </a:rPr>
              <a:t>03</a:t>
            </a:r>
            <a:endParaRPr lang="zh-CN" altLang="en-US" sz="4400" b="1" dirty="0">
              <a:solidFill>
                <a:srgbClr val="FFFFFF"/>
              </a:solidFill>
              <a:latin typeface="Vijaya" panose="020B0604020202020204" pitchFamily="34" charset="0"/>
              <a:ea typeface="华文中宋" panose="02010600040101010101" pitchFamily="2" charset="-122"/>
              <a:cs typeface="Vijaya" panose="020B0604020202020204" pitchFamily="34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4223963" y="3209146"/>
            <a:ext cx="5521325" cy="34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申报过程中的注意事项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基础数据采自历年状态数据采集平台</a:t>
            </a:r>
            <a:r>
              <a:rPr lang="zh-CN" altLang="en-US" dirty="0" smtClean="0"/>
              <a:t>；基础</a:t>
            </a:r>
            <a:r>
              <a:rPr lang="zh-CN" altLang="en-US" dirty="0"/>
              <a:t>数据只显示，不能修改，如果数据有出入则需提交书面变更</a:t>
            </a:r>
            <a:r>
              <a:rPr lang="zh-CN" altLang="en-US" dirty="0" smtClean="0"/>
              <a:t>材料到</a:t>
            </a:r>
            <a:r>
              <a:rPr lang="zh-CN" altLang="en-US" dirty="0"/>
              <a:t>市教委，由市教委管理用户统一修改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建议在正式在线填报前，先下载模板材料，在模板文档上进行预填报；本次“一流专业”项目的附件需先下载附件模板，根据模板要求填写文档并在在线填报时上传提交；</a:t>
            </a:r>
            <a:endParaRPr lang="en-US" altLang="zh-CN" dirty="0" smtClean="0"/>
          </a:p>
          <a:p>
            <a:r>
              <a:rPr lang="zh-CN" altLang="en-US" dirty="0" smtClean="0"/>
              <a:t>院校管理员一旦提交项目申报书，院校将不再能修改和删除项目申报书了；</a:t>
            </a:r>
            <a:endParaRPr lang="en-US" altLang="zh-CN" dirty="0" smtClean="0"/>
          </a:p>
          <a:p>
            <a:r>
              <a:rPr lang="zh-CN" altLang="en-US" dirty="0" smtClean="0"/>
              <a:t>在线提交好项目申报书后，需要打印项目申报书和附件，并加盖学校公章送交市教委；注意纸质申报书打印码要和在线提交申报书的打印码保持一致；</a:t>
            </a:r>
            <a:endParaRPr lang="en-US" altLang="zh-CN" dirty="0" smtClean="0"/>
          </a:p>
          <a:p>
            <a:r>
              <a:rPr lang="zh-CN" altLang="en-US" dirty="0" smtClean="0"/>
              <a:t>为了达到最佳填报体验，务必使用推荐的操作环境；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3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3689471" flipV="1">
            <a:off x="3797719" y="2201878"/>
            <a:ext cx="228600" cy="17938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华文中宋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087" y="2264583"/>
            <a:ext cx="6934200" cy="844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>
              <a:defRPr/>
            </a:pPr>
            <a:r>
              <a:rPr lang="zh-CN" altLang="en-US" sz="3600" b="1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联系方式</a:t>
            </a:r>
            <a:endParaRPr lang="zh-CN" altLang="en-US" sz="3600" b="1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57138" y="2155047"/>
            <a:ext cx="993775" cy="1011237"/>
          </a:xfrm>
          <a:custGeom>
            <a:avLst/>
            <a:gdLst>
              <a:gd name="connsiteX0" fmla="*/ 0 w 993531"/>
              <a:gd name="connsiteY0" fmla="*/ 0 h 1011115"/>
              <a:gd name="connsiteX1" fmla="*/ 993531 w 993531"/>
              <a:gd name="connsiteY1" fmla="*/ 0 h 1011115"/>
              <a:gd name="connsiteX2" fmla="*/ 496766 w 993531"/>
              <a:gd name="connsiteY2" fmla="*/ 1011115 h 101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bIns="360000" anchor="ctr"/>
          <a:lstStyle/>
          <a:p>
            <a:pPr algn="ctr">
              <a:spcBef>
                <a:spcPts val="24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4400" b="1" dirty="0" smtClean="0">
                <a:solidFill>
                  <a:srgbClr val="FFFFFF"/>
                </a:solidFill>
                <a:latin typeface="Vijaya" panose="020B0604020202020204" pitchFamily="34" charset="0"/>
                <a:ea typeface="华文中宋" panose="02010600040101010101" pitchFamily="2" charset="-122"/>
                <a:cs typeface="Vijaya" panose="020B0604020202020204" pitchFamily="34" charset="0"/>
              </a:rPr>
              <a:t>04</a:t>
            </a:r>
            <a:endParaRPr lang="zh-CN" altLang="en-US" sz="4400" b="1" dirty="0">
              <a:solidFill>
                <a:srgbClr val="FFFFFF"/>
              </a:solidFill>
              <a:latin typeface="Vijaya" panose="020B0604020202020204" pitchFamily="34" charset="0"/>
              <a:ea typeface="华文中宋" panose="02010600040101010101" pitchFamily="2" charset="-122"/>
              <a:cs typeface="Vijaya" panose="020B0604020202020204" pitchFamily="34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4223963" y="3209146"/>
            <a:ext cx="5521325" cy="34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技术和业务支持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4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市教委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联系人：应吴硕、周琳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联系电话：</a:t>
            </a:r>
            <a:r>
              <a:rPr lang="en-US" altLang="zh-CN" dirty="0" smtClean="0"/>
              <a:t>23117084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23116726</a:t>
            </a:r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通讯地址：上海市大沽路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号</a:t>
            </a:r>
            <a:r>
              <a:rPr lang="en-US" altLang="zh-CN" dirty="0" smtClean="0"/>
              <a:t>3303</a:t>
            </a:r>
            <a:r>
              <a:rPr lang="zh-CN" altLang="en-US" dirty="0" smtClean="0"/>
              <a:t>室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邮编：</a:t>
            </a:r>
            <a:r>
              <a:rPr lang="en-US" altLang="zh-CN" dirty="0" smtClean="0"/>
              <a:t>200003</a:t>
            </a:r>
          </a:p>
          <a:p>
            <a:r>
              <a:rPr lang="zh-CN" altLang="en-US" dirty="0" smtClean="0"/>
              <a:t>上海行健职业学院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联系人：胡耀华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联系电话：</a:t>
            </a:r>
            <a:r>
              <a:rPr lang="en-US" altLang="zh-CN" dirty="0" smtClean="0"/>
              <a:t>18917829922</a:t>
            </a:r>
          </a:p>
          <a:p>
            <a:r>
              <a:rPr lang="en-US" altLang="zh-CN" dirty="0"/>
              <a:t>QQ</a:t>
            </a:r>
            <a:r>
              <a:rPr lang="zh-CN" altLang="en-US" dirty="0"/>
              <a:t>群：高职教育服务平台咨询 </a:t>
            </a:r>
            <a:r>
              <a:rPr lang="en-US" altLang="zh-CN" dirty="0"/>
              <a:t>218228721</a:t>
            </a:r>
          </a:p>
          <a:p>
            <a:pPr marL="8572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5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3689471" flipV="1">
            <a:off x="3797719" y="2201878"/>
            <a:ext cx="228600" cy="17938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华文中宋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087" y="2264583"/>
            <a:ext cx="6934200" cy="844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>
              <a:defRPr/>
            </a:pPr>
            <a:r>
              <a:rPr lang="zh-CN" altLang="en-US" sz="3600" b="1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基本情况介绍</a:t>
            </a:r>
            <a:endParaRPr lang="zh-CN" altLang="en-US" sz="3600" b="1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57138" y="2155047"/>
            <a:ext cx="993775" cy="1011237"/>
          </a:xfrm>
          <a:custGeom>
            <a:avLst/>
            <a:gdLst>
              <a:gd name="connsiteX0" fmla="*/ 0 w 993531"/>
              <a:gd name="connsiteY0" fmla="*/ 0 h 1011115"/>
              <a:gd name="connsiteX1" fmla="*/ 993531 w 993531"/>
              <a:gd name="connsiteY1" fmla="*/ 0 h 1011115"/>
              <a:gd name="connsiteX2" fmla="*/ 496766 w 993531"/>
              <a:gd name="connsiteY2" fmla="*/ 1011115 h 101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bIns="360000" anchor="ctr"/>
          <a:lstStyle/>
          <a:p>
            <a:pPr algn="ctr">
              <a:spcBef>
                <a:spcPts val="24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Vijaya" panose="020B0604020202020204" pitchFamily="34" charset="0"/>
                <a:ea typeface="华文中宋" panose="02010600040101010101" pitchFamily="2" charset="-122"/>
                <a:cs typeface="Vijaya" panose="020B0604020202020204" pitchFamily="34" charset="0"/>
              </a:rPr>
              <a:t>01</a:t>
            </a:r>
            <a:endParaRPr lang="zh-CN" altLang="en-US" sz="4400" b="1" dirty="0">
              <a:solidFill>
                <a:srgbClr val="FFFFFF"/>
              </a:solidFill>
              <a:latin typeface="Vijaya" panose="020B0604020202020204" pitchFamily="34" charset="0"/>
              <a:ea typeface="华文中宋" panose="02010600040101010101" pitchFamily="2" charset="-122"/>
              <a:cs typeface="Vijaya" panose="020B0604020202020204" pitchFamily="34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4223963" y="3209146"/>
            <a:ext cx="5521325" cy="34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操作使用环境、项目管理应用整体流程介绍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操作环境</a:t>
            </a:r>
            <a:endParaRPr lang="en-US" altLang="zh-CN" dirty="0" smtClean="0"/>
          </a:p>
          <a:p>
            <a:pPr marL="85721" indent="0">
              <a:buNone/>
            </a:pPr>
            <a:r>
              <a:rPr lang="zh-CN" altLang="en-US" dirty="0" smtClean="0"/>
              <a:t>     推荐浏览器：</a:t>
            </a:r>
            <a:r>
              <a:rPr lang="en-US" altLang="zh-CN" dirty="0" smtClean="0"/>
              <a:t>IE11</a:t>
            </a:r>
            <a:r>
              <a:rPr lang="zh-CN" altLang="en-US" dirty="0" smtClean="0"/>
              <a:t>，火狐浏览器，谷</a:t>
            </a:r>
            <a:r>
              <a:rPr lang="zh-CN" altLang="en-US" dirty="0"/>
              <a:t>歌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marL="8572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推荐分辨率：</a:t>
            </a:r>
            <a:r>
              <a:rPr lang="en-US" altLang="zh-CN" dirty="0"/>
              <a:t>1920*1080</a:t>
            </a:r>
          </a:p>
          <a:p>
            <a:pPr marL="85721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其他安装程序：</a:t>
            </a:r>
            <a:r>
              <a:rPr lang="en-US" altLang="zh-CN" dirty="0" smtClean="0"/>
              <a:t>PDF</a:t>
            </a:r>
            <a:r>
              <a:rPr lang="zh-CN" altLang="en-US" dirty="0" smtClean="0"/>
              <a:t>阅读器</a:t>
            </a:r>
            <a:endParaRPr lang="en-US" altLang="zh-CN" dirty="0" smtClean="0"/>
          </a:p>
          <a:p>
            <a:r>
              <a:rPr lang="zh-CN" altLang="en-US" dirty="0" smtClean="0"/>
              <a:t>登录网址：</a:t>
            </a:r>
            <a:r>
              <a:rPr lang="en-US" altLang="zh-CN" dirty="0"/>
              <a:t> http://202.120.199.67/login_yx.aspx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项目管理总体流程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54748" y="368208"/>
            <a:ext cx="6389688" cy="2052638"/>
            <a:chOff x="500438" y="583654"/>
            <a:chExt cx="6389688" cy="2052638"/>
          </a:xfrm>
        </p:grpSpPr>
        <p:sp>
          <p:nvSpPr>
            <p:cNvPr id="23" name="圆角矩形 22"/>
            <p:cNvSpPr/>
            <p:nvPr/>
          </p:nvSpPr>
          <p:spPr>
            <a:xfrm>
              <a:off x="1325938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BBB59">
                    <a:lumMod val="50000"/>
                    <a:shade val="30000"/>
                    <a:satMod val="115000"/>
                  </a:srgbClr>
                </a:gs>
                <a:gs pos="67000">
                  <a:srgbClr val="9BBB59">
                    <a:lumMod val="50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276851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BBB59">
                    <a:lumMod val="50000"/>
                    <a:shade val="30000"/>
                    <a:satMod val="115000"/>
                  </a:srgbClr>
                </a:gs>
                <a:gs pos="67000">
                  <a:srgbClr val="9BBB59">
                    <a:lumMod val="50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759451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53805"/>
                </a:gs>
                <a:gs pos="67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708776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53805"/>
                </a:gs>
                <a:gs pos="67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191376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BBB59">
                    <a:lumMod val="50000"/>
                    <a:shade val="30000"/>
                    <a:satMod val="115000"/>
                  </a:srgbClr>
                </a:gs>
                <a:gs pos="67000">
                  <a:srgbClr val="9BBB59">
                    <a:lumMod val="50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40701" y="1556792"/>
              <a:ext cx="217487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9BBB59">
                    <a:lumMod val="50000"/>
                    <a:shade val="30000"/>
                    <a:satMod val="115000"/>
                  </a:srgbClr>
                </a:gs>
                <a:gs pos="67000">
                  <a:srgbClr val="9BBB59">
                    <a:lumMod val="50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680451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53805"/>
                </a:gs>
                <a:gs pos="67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629776" y="1556792"/>
              <a:ext cx="215900" cy="1079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753805"/>
                </a:gs>
                <a:gs pos="67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00438" y="1718717"/>
              <a:ext cx="6345238" cy="788987"/>
            </a:xfrm>
            <a:custGeom>
              <a:avLst/>
              <a:gdLst>
                <a:gd name="connsiteX0" fmla="*/ 0 w 6345324"/>
                <a:gd name="connsiteY0" fmla="*/ 394358 h 788718"/>
                <a:gd name="connsiteX1" fmla="*/ 0 w 6345324"/>
                <a:gd name="connsiteY1" fmla="*/ 394359 h 788718"/>
                <a:gd name="connsiteX2" fmla="*/ 0 w 6345324"/>
                <a:gd name="connsiteY2" fmla="*/ 394359 h 788718"/>
                <a:gd name="connsiteX3" fmla="*/ 394359 w 6345324"/>
                <a:gd name="connsiteY3" fmla="*/ 0 h 788718"/>
                <a:gd name="connsiteX4" fmla="*/ 6345324 w 6345324"/>
                <a:gd name="connsiteY4" fmla="*/ 0 h 788718"/>
                <a:gd name="connsiteX5" fmla="*/ 6345324 w 6345324"/>
                <a:gd name="connsiteY5" fmla="*/ 788718 h 788718"/>
                <a:gd name="connsiteX6" fmla="*/ 394359 w 6345324"/>
                <a:gd name="connsiteY6" fmla="*/ 788717 h 788718"/>
                <a:gd name="connsiteX7" fmla="*/ 30991 w 6345324"/>
                <a:gd name="connsiteY7" fmla="*/ 547860 h 788718"/>
                <a:gd name="connsiteX8" fmla="*/ 0 w 6345324"/>
                <a:gd name="connsiteY8" fmla="*/ 394359 h 788718"/>
                <a:gd name="connsiteX9" fmla="*/ 30991 w 6345324"/>
                <a:gd name="connsiteY9" fmla="*/ 240857 h 788718"/>
                <a:gd name="connsiteX10" fmla="*/ 394359 w 6345324"/>
                <a:gd name="connsiteY10" fmla="*/ 0 h 78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5324" h="788718">
                  <a:moveTo>
                    <a:pt x="0" y="394358"/>
                  </a:moveTo>
                  <a:lnTo>
                    <a:pt x="0" y="394359"/>
                  </a:lnTo>
                  <a:lnTo>
                    <a:pt x="0" y="394359"/>
                  </a:lnTo>
                  <a:close/>
                  <a:moveTo>
                    <a:pt x="394359" y="0"/>
                  </a:moveTo>
                  <a:lnTo>
                    <a:pt x="6345324" y="0"/>
                  </a:lnTo>
                  <a:lnTo>
                    <a:pt x="6345324" y="788718"/>
                  </a:lnTo>
                  <a:lnTo>
                    <a:pt x="394359" y="788717"/>
                  </a:lnTo>
                  <a:cubicBezTo>
                    <a:pt x="231011" y="788717"/>
                    <a:pt x="90858" y="689402"/>
                    <a:pt x="30991" y="547860"/>
                  </a:cubicBezTo>
                  <a:lnTo>
                    <a:pt x="0" y="394359"/>
                  </a:lnTo>
                  <a:lnTo>
                    <a:pt x="30991" y="240857"/>
                  </a:lnTo>
                  <a:cubicBezTo>
                    <a:pt x="90858" y="99316"/>
                    <a:pt x="231011" y="0"/>
                    <a:pt x="3943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11663" y="1556792"/>
              <a:ext cx="973138" cy="1079500"/>
            </a:xfrm>
            <a:prstGeom prst="rect">
              <a:avLst/>
            </a:prstGeom>
            <a:gradFill flip="none" rotWithShape="1">
              <a:gsLst>
                <a:gs pos="2000">
                  <a:srgbClr val="9BBB59">
                    <a:lumMod val="75000"/>
                    <a:shade val="30000"/>
                    <a:satMod val="115000"/>
                  </a:srgbClr>
                </a:gs>
                <a:gs pos="0">
                  <a:srgbClr val="67832C"/>
                </a:gs>
                <a:gs pos="20000">
                  <a:srgbClr val="9BBB59">
                    <a:lumMod val="75000"/>
                    <a:shade val="67500"/>
                    <a:satMod val="115000"/>
                  </a:srgbClr>
                </a:gs>
                <a:gs pos="89000">
                  <a:srgbClr val="9BBB59"/>
                </a:gs>
                <a:gs pos="98750">
                  <a:srgbClr val="9BBB59">
                    <a:lumMod val="50000"/>
                  </a:srgbClr>
                </a:gs>
                <a:gs pos="96000">
                  <a:srgbClr val="9BBB59">
                    <a:lumMod val="75000"/>
                    <a:shade val="100000"/>
                    <a:satMod val="115000"/>
                  </a:srgbClr>
                </a:gs>
                <a:gs pos="5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申报</a:t>
              </a:r>
              <a:endParaRPr 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45176" y="1556792"/>
              <a:ext cx="971550" cy="1079500"/>
            </a:xfrm>
            <a:prstGeom prst="rect">
              <a:avLst/>
            </a:prstGeom>
            <a:gradFill flip="none" rotWithShape="1">
              <a:gsLst>
                <a:gs pos="2000">
                  <a:srgbClr val="F79646">
                    <a:lumMod val="50000"/>
                  </a:srgbClr>
                </a:gs>
                <a:gs pos="99000">
                  <a:srgbClr val="E77709"/>
                </a:gs>
                <a:gs pos="20000">
                  <a:srgbClr val="F79646">
                    <a:lumMod val="75000"/>
                  </a:srgbClr>
                </a:gs>
                <a:gs pos="85000">
                  <a:srgbClr val="F3BF0B"/>
                </a:gs>
                <a:gs pos="50000">
                  <a:srgbClr val="EE8A06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7101" y="1556792"/>
              <a:ext cx="973137" cy="1079500"/>
            </a:xfrm>
            <a:prstGeom prst="rect">
              <a:avLst/>
            </a:prstGeom>
            <a:gradFill flip="none" rotWithShape="1">
              <a:gsLst>
                <a:gs pos="2000">
                  <a:srgbClr val="9BBB59">
                    <a:lumMod val="75000"/>
                    <a:shade val="30000"/>
                    <a:satMod val="115000"/>
                  </a:srgbClr>
                </a:gs>
                <a:gs pos="0">
                  <a:srgbClr val="67832C"/>
                </a:gs>
                <a:gs pos="20000">
                  <a:srgbClr val="9BBB59">
                    <a:lumMod val="75000"/>
                    <a:shade val="67500"/>
                    <a:satMod val="115000"/>
                  </a:srgbClr>
                </a:gs>
                <a:gs pos="89000">
                  <a:srgbClr val="9BBB59"/>
                </a:gs>
                <a:gs pos="98750">
                  <a:srgbClr val="9BBB59">
                    <a:lumMod val="50000"/>
                  </a:srgbClr>
                </a:gs>
                <a:gs pos="96000">
                  <a:srgbClr val="9BBB59">
                    <a:lumMod val="75000"/>
                    <a:shade val="100000"/>
                    <a:satMod val="115000"/>
                  </a:srgbClr>
                </a:gs>
                <a:gs pos="5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验收</a:t>
              </a:r>
              <a:endParaRPr lang="en-US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561013" y="1988592"/>
              <a:ext cx="130175" cy="215900"/>
            </a:xfrm>
            <a:prstGeom prst="chevron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3992938" y="1988592"/>
              <a:ext cx="130175" cy="215900"/>
            </a:xfrm>
            <a:prstGeom prst="chevron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424863" y="1988592"/>
              <a:ext cx="130175" cy="215900"/>
            </a:xfrm>
            <a:prstGeom prst="chevron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Text" lastClr="000000"/>
                </a:solidFill>
                <a:latin typeface="Calibri"/>
                <a:ea typeface="+mn-ea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5623301" y="583654"/>
              <a:ext cx="1266825" cy="2052638"/>
            </a:xfrm>
            <a:prstGeom prst="upArrow">
              <a:avLst>
                <a:gd name="adj1" fmla="val 75709"/>
                <a:gd name="adj2" fmla="val 47590"/>
              </a:avLst>
            </a:prstGeom>
            <a:gradFill flip="none" rotWithShape="1">
              <a:gsLst>
                <a:gs pos="2000">
                  <a:srgbClr val="F79646">
                    <a:lumMod val="50000"/>
                  </a:srgbClr>
                </a:gs>
                <a:gs pos="0">
                  <a:srgbClr val="E77509"/>
                </a:gs>
                <a:gs pos="20000">
                  <a:srgbClr val="F79646">
                    <a:lumMod val="75000"/>
                  </a:srgbClr>
                </a:gs>
                <a:gs pos="78000">
                  <a:srgbClr val="F3BF0B"/>
                </a:gs>
                <a:gs pos="50000">
                  <a:srgbClr val="FFC00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772150" y="1556792"/>
              <a:ext cx="971550" cy="1079500"/>
            </a:xfrm>
            <a:prstGeom prst="rect">
              <a:avLst/>
            </a:prstGeom>
            <a:gradFill flip="none" rotWithShape="1">
              <a:gsLst>
                <a:gs pos="2000">
                  <a:srgbClr val="F79646">
                    <a:lumMod val="50000"/>
                  </a:srgbClr>
                </a:gs>
                <a:gs pos="99000">
                  <a:srgbClr val="E77709"/>
                </a:gs>
                <a:gs pos="20000">
                  <a:srgbClr val="F79646">
                    <a:lumMod val="75000"/>
                  </a:srgbClr>
                </a:gs>
                <a:gs pos="85000">
                  <a:srgbClr val="F3BF0B"/>
                </a:gs>
                <a:gs pos="50000">
                  <a:srgbClr val="EE8A06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</a:t>
              </a:r>
              <a:endParaRPr lang="en-US" altLang="zh-CN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en-US" altLang="zh-CN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27"/>
          <p:cNvSpPr txBox="1"/>
          <p:nvPr/>
        </p:nvSpPr>
        <p:spPr>
          <a:xfrm>
            <a:off x="444006" y="3016579"/>
            <a:ext cx="998015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基础数据均来自上海高职教育服务平台基础数据中心，目前基础数据主要来源为历年的状态数据采集平台。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552" y="3645024"/>
            <a:ext cx="7886700" cy="1966913"/>
            <a:chOff x="628650" y="2479675"/>
            <a:chExt cx="7886700" cy="1966913"/>
          </a:xfrm>
        </p:grpSpPr>
        <p:sp>
          <p:nvSpPr>
            <p:cNvPr id="42" name="矩形 41"/>
            <p:cNvSpPr/>
            <p:nvPr/>
          </p:nvSpPr>
          <p:spPr>
            <a:xfrm>
              <a:off x="628650" y="3765550"/>
              <a:ext cx="7886700" cy="407988"/>
            </a:xfrm>
            <a:prstGeom prst="rect">
              <a:avLst/>
            </a:prstGeom>
            <a:gradFill>
              <a:gsLst>
                <a:gs pos="68000">
                  <a:schemeClr val="accent1">
                    <a:lumMod val="75000"/>
                  </a:schemeClr>
                </a:gs>
                <a:gs pos="55000">
                  <a:schemeClr val="accent1">
                    <a:lumMod val="60000"/>
                    <a:lumOff val="40000"/>
                  </a:schemeClr>
                </a:gs>
                <a:gs pos="40000">
                  <a:schemeClr val="accent1">
                    <a:lumMod val="75000"/>
                  </a:schemeClr>
                </a:gs>
                <a:gs pos="5000">
                  <a:schemeClr val="accent1">
                    <a:lumMod val="60000"/>
                    <a:lumOff val="40000"/>
                  </a:schemeClr>
                </a:gs>
                <a:gs pos="82000">
                  <a:schemeClr val="accent1">
                    <a:lumMod val="75000"/>
                  </a:schemeClr>
                </a:gs>
                <a:gs pos="20000">
                  <a:schemeClr val="accent1">
                    <a:lumMod val="75000"/>
                  </a:schemeClr>
                </a:gs>
                <a:gs pos="96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00163" y="2479675"/>
              <a:ext cx="1965325" cy="196691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/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院校代码、院校名称、院校类别、负责人信息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… …</a:t>
              </a:r>
              <a:endParaRPr lang="zh-CN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552825" y="2479675"/>
              <a:ext cx="1965325" cy="196691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/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200" dirty="0" smtClean="0">
                  <a:solidFill>
                    <a:srgbClr val="47494B"/>
                  </a:solidFill>
                  <a:latin typeface="微软雅黑"/>
                  <a:ea typeface="微软雅黑"/>
                </a:rPr>
                <a:t>用户编码、用户名、用户登录密码、用户类型、角色权限信息</a:t>
              </a:r>
              <a:r>
                <a:rPr lang="en-US" altLang="zh-CN" sz="1200" dirty="0" smtClean="0">
                  <a:solidFill>
                    <a:srgbClr val="47494B"/>
                  </a:solidFill>
                  <a:latin typeface="微软雅黑"/>
                  <a:ea typeface="微软雅黑"/>
                </a:rPr>
                <a:t>… </a:t>
              </a:r>
              <a:r>
                <a:rPr lang="en-US" altLang="zh-CN" sz="1200" dirty="0">
                  <a:solidFill>
                    <a:srgbClr val="47494B"/>
                  </a:solidFill>
                  <a:latin typeface="微软雅黑"/>
                  <a:ea typeface="微软雅黑"/>
                </a:rPr>
                <a:t>…</a:t>
              </a:r>
              <a:endParaRPr lang="zh-CN" altLang="en-US" sz="1200" dirty="0">
                <a:solidFill>
                  <a:srgbClr val="47494B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005263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003800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025900" y="3760788"/>
              <a:ext cx="1025525" cy="407987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79788">
                  <a:schemeClr val="accent1"/>
                </a:gs>
                <a:gs pos="29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用户基本数据</a:t>
              </a:r>
              <a:endParaRPr lang="zh-CN" altLang="en-US" sz="1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751013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749550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73238" y="3760788"/>
              <a:ext cx="1025525" cy="407987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79788">
                  <a:schemeClr val="accent1"/>
                </a:gs>
                <a:gs pos="29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院校基本数据</a:t>
              </a:r>
              <a:endParaRPr lang="zh-CN" altLang="en-US" sz="1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803900" y="2479675"/>
              <a:ext cx="1966913" cy="196691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0"/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200" dirty="0" smtClean="0">
                  <a:solidFill>
                    <a:srgbClr val="47494B"/>
                  </a:solidFill>
                  <a:latin typeface="微软雅黑"/>
                  <a:ea typeface="微软雅黑"/>
                </a:rPr>
                <a:t>项目类别、项目名称、起始时间、项目申报书、项目申报范围</a:t>
              </a:r>
              <a:r>
                <a:rPr lang="en-US" altLang="zh-CN" sz="1200" dirty="0" smtClean="0">
                  <a:solidFill>
                    <a:srgbClr val="47494B"/>
                  </a:solidFill>
                  <a:latin typeface="微软雅黑"/>
                  <a:ea typeface="微软雅黑"/>
                </a:rPr>
                <a:t>… </a:t>
              </a:r>
              <a:r>
                <a:rPr lang="en-US" altLang="zh-CN" sz="1200" dirty="0">
                  <a:solidFill>
                    <a:srgbClr val="47494B"/>
                  </a:solidFill>
                  <a:latin typeface="微软雅黑"/>
                  <a:ea typeface="微软雅黑"/>
                </a:rPr>
                <a:t>…</a:t>
              </a:r>
              <a:endParaRPr lang="zh-CN" altLang="en-US" sz="1200" dirty="0">
                <a:solidFill>
                  <a:srgbClr val="47494B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257925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256463" y="3714750"/>
              <a:ext cx="6985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78563" y="3760788"/>
              <a:ext cx="1025525" cy="407987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79788">
                  <a:schemeClr val="accent1"/>
                </a:gs>
                <a:gs pos="29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1" rIns="68580" bIns="3429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项目初始数据</a:t>
              </a:r>
              <a:endParaRPr lang="zh-CN" altLang="en-US" sz="1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2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3689471" flipV="1">
            <a:off x="3797719" y="2201878"/>
            <a:ext cx="228600" cy="17938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华文中宋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087" y="2264583"/>
            <a:ext cx="6934200" cy="8445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>
              <a:defRPr/>
            </a:pPr>
            <a:r>
              <a:rPr lang="zh-CN" altLang="en-US" sz="3600" b="1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院校项目申报</a:t>
            </a:r>
            <a:endParaRPr lang="zh-CN" altLang="en-US" sz="3600" b="1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57138" y="2155047"/>
            <a:ext cx="993775" cy="1011237"/>
          </a:xfrm>
          <a:custGeom>
            <a:avLst/>
            <a:gdLst>
              <a:gd name="connsiteX0" fmla="*/ 0 w 993531"/>
              <a:gd name="connsiteY0" fmla="*/ 0 h 1011115"/>
              <a:gd name="connsiteX1" fmla="*/ 993531 w 993531"/>
              <a:gd name="connsiteY1" fmla="*/ 0 h 1011115"/>
              <a:gd name="connsiteX2" fmla="*/ 496766 w 993531"/>
              <a:gd name="connsiteY2" fmla="*/ 1011115 h 101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bIns="360000" anchor="ctr"/>
          <a:lstStyle/>
          <a:p>
            <a:pPr algn="ctr">
              <a:spcBef>
                <a:spcPts val="2400"/>
              </a:spcBef>
              <a:buClr>
                <a:schemeClr val="accent1"/>
              </a:buClr>
              <a:buSzPct val="60000"/>
              <a:defRPr/>
            </a:pPr>
            <a:r>
              <a:rPr lang="en-US" altLang="zh-CN" sz="4400" b="1" dirty="0" smtClean="0">
                <a:solidFill>
                  <a:srgbClr val="FFFFFF"/>
                </a:solidFill>
                <a:latin typeface="Vijaya" panose="020B0604020202020204" pitchFamily="34" charset="0"/>
                <a:ea typeface="华文中宋" panose="02010600040101010101" pitchFamily="2" charset="-122"/>
                <a:cs typeface="Vijaya" panose="020B0604020202020204" pitchFamily="34" charset="0"/>
              </a:rPr>
              <a:t>02</a:t>
            </a:r>
            <a:endParaRPr lang="zh-CN" altLang="en-US" sz="4400" b="1" dirty="0">
              <a:solidFill>
                <a:srgbClr val="FFFFFF"/>
              </a:solidFill>
              <a:latin typeface="Vijaya" panose="020B0604020202020204" pitchFamily="34" charset="0"/>
              <a:ea typeface="华文中宋" panose="02010600040101010101" pitchFamily="2" charset="-122"/>
              <a:cs typeface="Vijaya" panose="020B0604020202020204" pitchFamily="34" charset="0"/>
            </a:endParaRP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4223963" y="3209146"/>
            <a:ext cx="5521325" cy="34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申报流程，申报院校两级用户操作要点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5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022951" y="1845049"/>
            <a:ext cx="5833471" cy="49381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院校项目申报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48" y="1193800"/>
            <a:ext cx="10680337" cy="576811"/>
          </a:xfrm>
        </p:spPr>
        <p:txBody>
          <a:bodyPr/>
          <a:lstStyle/>
          <a:p>
            <a:r>
              <a:rPr lang="zh-CN" altLang="en-US" dirty="0" smtClean="0"/>
              <a:t>采取两级申报管理模式，具体流程如下：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8683" y="1961805"/>
            <a:ext cx="965986" cy="6816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31104" y="1961805"/>
            <a:ext cx="1240306" cy="6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申报用户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267796" y="2202874"/>
            <a:ext cx="590204" cy="20781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486" y="19946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创建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193473" y="1961805"/>
            <a:ext cx="965986" cy="68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上海市高教处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203023" y="2133178"/>
            <a:ext cx="2819928" cy="20781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34026" y="1770611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）创建院校管理用户，分配申报项目；</a:t>
            </a:r>
            <a:endParaRPr lang="en-US" altLang="zh-CN" sz="1200" dirty="0" smtClean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）在线反馈申报书意见；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931104" y="3370623"/>
            <a:ext cx="1240306" cy="6816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464829" y="2709950"/>
            <a:ext cx="207818" cy="6068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78967" y="28382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填写</a:t>
            </a:r>
          </a:p>
        </p:txBody>
      </p:sp>
      <p:sp>
        <p:nvSpPr>
          <p:cNvPr id="16" name="左箭头 15"/>
          <p:cNvSpPr/>
          <p:nvPr/>
        </p:nvSpPr>
        <p:spPr>
          <a:xfrm rot="2329141">
            <a:off x="5673169" y="3062802"/>
            <a:ext cx="1336622" cy="1997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407007">
            <a:off x="6197642" y="2828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提交</a:t>
            </a:r>
          </a:p>
        </p:txBody>
      </p:sp>
      <p:sp>
        <p:nvSpPr>
          <p:cNvPr id="18" name="右箭头 17"/>
          <p:cNvSpPr/>
          <p:nvPr/>
        </p:nvSpPr>
        <p:spPr>
          <a:xfrm rot="2324618">
            <a:off x="5248952" y="3158469"/>
            <a:ext cx="1787310" cy="19394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rot="2407007">
            <a:off x="5795601" y="3410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退回</a:t>
            </a:r>
            <a:endParaRPr lang="zh-CN" altLang="en-US" sz="1200" dirty="0"/>
          </a:p>
        </p:txBody>
      </p:sp>
      <p:sp>
        <p:nvSpPr>
          <p:cNvPr id="20" name="左箭头 19"/>
          <p:cNvSpPr/>
          <p:nvPr/>
        </p:nvSpPr>
        <p:spPr>
          <a:xfrm>
            <a:off x="2203023" y="2332405"/>
            <a:ext cx="2819928" cy="18799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70069" y="2514049"/>
            <a:ext cx="265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）在线提交院校申报书；</a:t>
            </a:r>
            <a:endParaRPr lang="en-US" altLang="zh-CN" sz="1200" dirty="0" smtClean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）导出申报书，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zh-CN" altLang="en-US" sz="1200" dirty="0" smtClean="0"/>
              <a:t>   打印后盖章送交高教处；</a:t>
            </a:r>
            <a:endParaRPr lang="zh-CN" altLang="en-US" sz="1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95448"/>
              </p:ext>
            </p:extLst>
          </p:nvPr>
        </p:nvGraphicFramePr>
        <p:xfrm>
          <a:off x="5167229" y="4169022"/>
          <a:ext cx="5432830" cy="2534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633"/>
                <a:gridCol w="4224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校级管理用户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创建院校申报用户；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项目申报书管理；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2.1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查看申报用户提交的申报书；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2.2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提交申报书到市教委；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2.3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退回申报书到申报用户；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2.4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下载申报书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版，并打印；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院校申报用户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填写项目申报书；</a:t>
                      </a:r>
                      <a:endParaRPr lang="en-US" altLang="zh-CN" sz="10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项目申报书管理</a:t>
                      </a:r>
                      <a:endParaRPr lang="en-US" altLang="zh-CN" sz="10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2.1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查看申报书；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2.2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修改申报书（提交到校级管理用户前）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2.3 </a:t>
                      </a:r>
                      <a:r>
                        <a:rPr lang="zh-CN" altLang="en-US" sz="10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申报书（提交到校级管理用户前）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2.4 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提交申报书到校级管理用户；</a:t>
                      </a:r>
                      <a:endParaRPr lang="en-US" altLang="zh-CN" sz="1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2.5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下载申报书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版，并打印；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1"/>
            <a:ext cx="1321723" cy="8258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2"/>
            <a:ext cx="7406640" cy="825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）登录地址：</a:t>
            </a:r>
            <a:r>
              <a:rPr lang="en-US" altLang="zh-CN" dirty="0" smtClean="0"/>
              <a:t>http://202.120.199.67/login_yx.aspx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）院校代码，用户名为采集平台院校联系人姓名，密码为联系人手机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1934266"/>
            <a:ext cx="103346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校级管理员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7775" y="1039091"/>
            <a:ext cx="1321723" cy="10557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开设院校申报账号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19498" y="1039091"/>
            <a:ext cx="7406640" cy="1055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系统管理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用户信息管理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）填写用户名，开设好的用户角色为申报用户，默认密码为</a:t>
            </a:r>
            <a:r>
              <a:rPr lang="en-US" altLang="zh-CN" dirty="0" smtClean="0"/>
              <a:t>111111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）通知申报用户，并告知登录后及时修改登录密码；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5" y="2278900"/>
            <a:ext cx="3543300" cy="2266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34" y="2278900"/>
            <a:ext cx="6505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101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ED5113"/>
      </a:accent1>
      <a:accent2>
        <a:srgbClr val="FFBD47"/>
      </a:accent2>
      <a:accent3>
        <a:srgbClr val="B64926"/>
      </a:accent3>
      <a:accent4>
        <a:srgbClr val="FF8427"/>
      </a:accent4>
      <a:accent5>
        <a:srgbClr val="666699"/>
      </a:accent5>
      <a:accent6>
        <a:srgbClr val="92D050"/>
      </a:accent6>
      <a:hlink>
        <a:srgbClr val="CC9900"/>
      </a:hlink>
      <a:folHlink>
        <a:srgbClr val="666699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A000520150120A12KPBG</Template>
  <TotalTime>285</TotalTime>
  <Words>1306</Words>
  <Application>Microsoft Office PowerPoint</Application>
  <PresentationFormat>自定义</PresentationFormat>
  <Paragraphs>170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A000120141119A01PPBG</vt:lpstr>
      <vt:lpstr>上海高职教育服务平台</vt:lpstr>
      <vt:lpstr>PowerPoint 演示文稿</vt:lpstr>
      <vt:lpstr>PowerPoint 演示文稿</vt:lpstr>
      <vt:lpstr>操作环境</vt:lpstr>
      <vt:lpstr>项目管理总体流程</vt:lpstr>
      <vt:lpstr>PowerPoint 演示文稿</vt:lpstr>
      <vt:lpstr>院校项目申报</vt:lpstr>
      <vt:lpstr>校级管理员</vt:lpstr>
      <vt:lpstr>校级管理员</vt:lpstr>
      <vt:lpstr>校级管理员</vt:lpstr>
      <vt:lpstr>校级管理员</vt:lpstr>
      <vt:lpstr>校级管理员</vt:lpstr>
      <vt:lpstr>校级管理员</vt:lpstr>
      <vt:lpstr>校级管理员</vt:lpstr>
      <vt:lpstr>院校申报用户</vt:lpstr>
      <vt:lpstr>院校申报用户</vt:lpstr>
      <vt:lpstr>院校申报用户</vt:lpstr>
      <vt:lpstr>院校申报用户</vt:lpstr>
      <vt:lpstr>院校申报用户</vt:lpstr>
      <vt:lpstr>院校申报用户</vt:lpstr>
      <vt:lpstr>PowerPoint 演示文稿</vt:lpstr>
      <vt:lpstr>注意事项</vt:lpstr>
      <vt:lpstr>PowerPoint 演示文稿</vt:lpstr>
      <vt:lpstr>联系方式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上海高职教育服务平台</dc:title>
  <dc:creator>Administrator</dc:creator>
  <cp:lastModifiedBy>work2</cp:lastModifiedBy>
  <cp:revision>37</cp:revision>
  <dcterms:created xsi:type="dcterms:W3CDTF">2015-03-01T05:45:24Z</dcterms:created>
  <dcterms:modified xsi:type="dcterms:W3CDTF">2015-03-02T10:13:48Z</dcterms:modified>
</cp:coreProperties>
</file>