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7"/>
  </p:notesMasterIdLst>
  <p:sldIdLst>
    <p:sldId id="256" r:id="rId4"/>
    <p:sldId id="271" r:id="rId5"/>
    <p:sldId id="261" r:id="rId6"/>
    <p:sldId id="422" r:id="rId7"/>
    <p:sldId id="294" r:id="rId8"/>
    <p:sldId id="344" r:id="rId9"/>
    <p:sldId id="351" r:id="rId10"/>
    <p:sldId id="353" r:id="rId11"/>
    <p:sldId id="355" r:id="rId12"/>
    <p:sldId id="356" r:id="rId13"/>
    <p:sldId id="357" r:id="rId14"/>
    <p:sldId id="360" r:id="rId15"/>
    <p:sldId id="361" r:id="rId16"/>
    <p:sldId id="364" r:id="rId17"/>
    <p:sldId id="365" r:id="rId18"/>
    <p:sldId id="368" r:id="rId19"/>
    <p:sldId id="370" r:id="rId20"/>
    <p:sldId id="372" r:id="rId21"/>
    <p:sldId id="374" r:id="rId22"/>
    <p:sldId id="375" r:id="rId23"/>
    <p:sldId id="379" r:id="rId24"/>
    <p:sldId id="345" r:id="rId25"/>
    <p:sldId id="352" r:id="rId26"/>
    <p:sldId id="382" r:id="rId27"/>
    <p:sldId id="383" r:id="rId28"/>
    <p:sldId id="384" r:id="rId29"/>
    <p:sldId id="385" r:id="rId30"/>
    <p:sldId id="393" r:id="rId31"/>
    <p:sldId id="394" r:id="rId32"/>
    <p:sldId id="395" r:id="rId33"/>
    <p:sldId id="387" r:id="rId34"/>
    <p:sldId id="396" r:id="rId35"/>
    <p:sldId id="405" r:id="rId36"/>
    <p:sldId id="406" r:id="rId37"/>
    <p:sldId id="398" r:id="rId38"/>
    <p:sldId id="404" r:id="rId39"/>
    <p:sldId id="400" r:id="rId40"/>
    <p:sldId id="407" r:id="rId41"/>
    <p:sldId id="402" r:id="rId42"/>
    <p:sldId id="408" r:id="rId43"/>
    <p:sldId id="411" r:id="rId44"/>
    <p:sldId id="409" r:id="rId45"/>
    <p:sldId id="419" r:id="rId46"/>
    <p:sldId id="410" r:id="rId47"/>
    <p:sldId id="412" r:id="rId48"/>
    <p:sldId id="421" r:id="rId49"/>
    <p:sldId id="413" r:id="rId50"/>
    <p:sldId id="414" r:id="rId51"/>
    <p:sldId id="415" r:id="rId52"/>
    <p:sldId id="417" r:id="rId53"/>
    <p:sldId id="418" r:id="rId54"/>
    <p:sldId id="420" r:id="rId55"/>
    <p:sldId id="260" r:id="rId5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B2"/>
    <a:srgbClr val="00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0" y="1664837"/>
            <a:ext cx="12192000" cy="471949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Department of Biophysics</a:t>
            </a:r>
            <a:endParaRPr lang="en-US" sz="1800" dirty="0">
              <a:solidFill>
                <a:schemeClr val="tx2">
                  <a:lumMod val="50000"/>
                </a:schemeClr>
              </a:solidFill>
              <a:effectLst/>
              <a:latin typeface="B Nazanin" panose="00000400000000000000" pitchFamily="2" charset="-78"/>
              <a:ea typeface="B Nazanin" panose="00000400000000000000" pitchFamily="2" charset="-78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Faculty of Bioinformatics</a:t>
            </a:r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 (Headings CS)"/>
                <a:cs typeface="Times New Roman" panose="02020603050405020304" pitchFamily="18" charset="0"/>
              </a:rPr>
              <a:t>Mohammadtabar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Zeynab</a:t>
            </a:r>
          </a:p>
          <a:p>
            <a:pPr algn="ctr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Abdolmaleki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Parviz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2022</a:t>
            </a:r>
          </a:p>
          <a:p>
            <a:pPr algn="ctr"/>
            <a:endParaRPr lang="en-US" altLang="ko-KR" sz="1867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69631"/>
            <a:ext cx="12192000" cy="95410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Anticancer Peptides</a:t>
            </a:r>
          </a:p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E2186C-3842-4F2D-8E92-0987C754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5" y="1634653"/>
            <a:ext cx="1508421" cy="12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739260"/>
            <a:ext cx="67627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6218-07DC-4531-A08C-2586D70E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2466"/>
            <a:ext cx="666448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50 &lt; length &lt; 5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251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886341"/>
            <a:ext cx="6659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A182-F2F9-48DA-8289-1EC09DBA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99141"/>
            <a:ext cx="6669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2722"/>
              </p:ext>
            </p:extLst>
          </p:nvPr>
        </p:nvGraphicFramePr>
        <p:xfrm>
          <a:off x="2447925" y="1819274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81225" y="44862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result:</a:t>
            </a:r>
          </a:p>
          <a:p>
            <a:pPr algn="ctr"/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1817132"/>
            <a:ext cx="6355086" cy="4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08B07-247A-45FE-9BDD-3D92E62B6E50}"/>
              </a:ext>
            </a:extLst>
          </p:cNvPr>
          <p:cNvSpPr txBox="1"/>
          <p:nvPr/>
        </p:nvSpPr>
        <p:spPr>
          <a:xfrm>
            <a:off x="0" y="23131"/>
            <a:ext cx="12192000" cy="369332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Arial (Body)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528178" y="1914594"/>
            <a:ext cx="6014951" cy="646331"/>
            <a:chOff x="5808996" y="1829008"/>
            <a:chExt cx="5465788" cy="646331"/>
          </a:xfrm>
          <a:noFill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Materials and Methods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02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531972" y="2979334"/>
            <a:ext cx="6014950" cy="646331"/>
            <a:chOff x="5808996" y="1829008"/>
            <a:chExt cx="5465788" cy="646331"/>
          </a:xfrm>
          <a:noFill/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Results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03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528178" y="3909339"/>
            <a:ext cx="5999045" cy="646331"/>
            <a:chOff x="5808996" y="1829008"/>
            <a:chExt cx="5465788" cy="646331"/>
          </a:xfrm>
          <a:noFill/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Suggestions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04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528178" y="899988"/>
            <a:ext cx="6014951" cy="646331"/>
            <a:chOff x="5808996" y="1829009"/>
            <a:chExt cx="6014951" cy="557729"/>
          </a:xfrm>
          <a:noFill/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Introduction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9"/>
              <a:ext cx="1051570" cy="5577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01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09232D0-F817-4695-9ED0-48B75A68B984}"/>
              </a:ext>
            </a:extLst>
          </p:cNvPr>
          <p:cNvSpPr txBox="1"/>
          <p:nvPr/>
        </p:nvSpPr>
        <p:spPr>
          <a:xfrm>
            <a:off x="0" y="46248"/>
            <a:ext cx="12192000" cy="5232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Arial" pitchFamily="34" charset="0"/>
              </a:rPr>
              <a:t>Outline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1FDF7-F2CB-422A-8088-5CE2E38498CA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 (Body)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3084"/>
              </p:ext>
            </p:extLst>
          </p:nvPr>
        </p:nvGraphicFramePr>
        <p:xfrm>
          <a:off x="1485899" y="2612171"/>
          <a:ext cx="8143875" cy="199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 </a:t>
            </a:r>
            <a:r>
              <a:rPr lang="en-US" dirty="0">
                <a:sym typeface="Wingdings" panose="05000000000000000000" pitchFamily="2" charset="2"/>
              </a:rPr>
              <a:t> == == &gt; 752</a:t>
            </a:r>
            <a:endParaRPr lang="en-US" dirty="0"/>
          </a:p>
          <a:p>
            <a:r>
              <a:rPr lang="en-US" dirty="0"/>
              <a:t>20% for test == == &gt; 188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/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555555"/>
                    </a:solidFill>
                    <a:effectLst/>
                    <a:latin typeface="Helvetica Neue"/>
                  </a:rPr>
                  <a:t>Normalization is a rescaling of the data from the original range so that all values are within the new range of 0 and 1.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 used </a:t>
                </a:r>
                <a:r>
                  <a:rPr lang="en-US" b="1" dirty="0" err="1"/>
                  <a:t>MinMaxScaler</a:t>
                </a:r>
                <a:r>
                  <a:rPr lang="en-US" b="1" dirty="0"/>
                  <a:t>() </a:t>
                </a:r>
                <a:r>
                  <a:rPr lang="en-US" dirty="0"/>
                  <a:t>from </a:t>
                </a:r>
                <a:r>
                  <a:rPr lang="en-US" dirty="0" err="1"/>
                  <a:t>sklearn</a:t>
                </a:r>
                <a:r>
                  <a:rPr lang="en-US" dirty="0"/>
                  <a:t> python library.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b="0" i="0" dirty="0">
                    <a:solidFill>
                      <a:srgbClr val="555555"/>
                    </a:solidFill>
                    <a:effectLst/>
                    <a:latin typeface="Helvetica Neue"/>
                  </a:rPr>
                  <a:t>Min-Max normalization :</a:t>
                </a:r>
              </a:p>
              <a:p>
                <a:pPr algn="ctr"/>
                <a:endParaRPr lang="en-US" dirty="0">
                  <a:solidFill>
                    <a:srgbClr val="555555"/>
                  </a:solidFill>
                  <a:latin typeface="Helvetica Neue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B Nazanin"/>
                          <a:cs typeface="B Nazani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blipFill>
                <a:blip r:embed="rId2"/>
                <a:stretch>
                  <a:fillRect l="-48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Reduction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8623"/>
              </p:ext>
            </p:extLst>
          </p:nvPr>
        </p:nvGraphicFramePr>
        <p:xfrm>
          <a:off x="285750" y="977907"/>
          <a:ext cx="10582277" cy="580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9767"/>
              </p:ext>
            </p:extLst>
          </p:nvPr>
        </p:nvGraphicFramePr>
        <p:xfrm>
          <a:off x="285750" y="977907"/>
          <a:ext cx="10582277" cy="57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/>
                        <a:t>Best Mean</a:t>
                      </a:r>
                    </a:p>
                    <a:p>
                      <a:pPr algn="ctr"/>
                      <a:r>
                        <a:rPr lang="en-US" sz="1200"/>
                        <a:t>roc</a:t>
                      </a:r>
                      <a:r>
                        <a:rPr lang="en-US" sz="1200" dirty="0" err="1"/>
                        <a:t>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786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QSOrder</a:t>
                      </a:r>
                      <a:endParaRPr lang="en-US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21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</a:t>
            </a:r>
          </a:p>
          <a:p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4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Sequential Feature Selection (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sfs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Used Logistic Regression for classification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Runed 3 times to select different feature counts: ( 50, 100 and 200)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Feature Selection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3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50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F28A-234F-46DA-8B0D-4749B6DEE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068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54A58-257B-43B3-AB9C-9BB15BF3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10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05AD4-D03F-4AD4-B418-84B6DACD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058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8FB1-4EF2-4240-A1D4-BFDED7F5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" y="1463036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8228A8-19D3-4D02-8CFD-F4EBFE450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39" y="13868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515249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Sequential Forward Selected Features: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Combined 7 features: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8673"/>
              </p:ext>
            </p:extLst>
          </p:nvPr>
        </p:nvGraphicFramePr>
        <p:xfrm>
          <a:off x="466725" y="3347753"/>
          <a:ext cx="10825534" cy="28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61083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84078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359596" y="823240"/>
            <a:ext cx="11281024" cy="475425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Cancer remains the major cause of death, killing millions of people every year, and it is caused by the growth and spreading of abnormal cells without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In 2018, it was anticipated that about 18 million new cancer cases and over 9 million deaths could occur due to cancer, and these deaths could reach well over 13 million by 2030 [1].</a:t>
            </a:r>
          </a:p>
          <a:p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For cancer treatment, conventional chemotherapy is currently a common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It usually has an adverse effect on normal cells, resulting in that the treatment effect is not that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The traditional chemotherapy approach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New treatment options are therefore highly demanded for relieving symptoms and ultimately eradicating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During the last few decades, the role of peptides as anti-cancer therapeutic agents has been promising, which is apparent from various strategies available to address the advancement of tumor growth and spreading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  <a:ea typeface="DengXian" panose="02010600030101010101" pitchFamily="2" charset="-122"/>
                <a:cs typeface="Times New Roman" panose="02020603050405020304" pitchFamily="18" charset="0"/>
              </a:rPr>
              <a:t>These anti-cancer peptides (ACPs) have shown the potential to inactivate various types of cancer cells [2].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87717"/>
            <a:ext cx="12192000" cy="52322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ACPs Prediction Importance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1F5B2-6234-414B-B1D3-4C6FA43AB544}"/>
              </a:ext>
            </a:extLst>
          </p:cNvPr>
          <p:cNvSpPr txBox="1"/>
          <p:nvPr/>
        </p:nvSpPr>
        <p:spPr>
          <a:xfrm>
            <a:off x="92466" y="5952660"/>
            <a:ext cx="1209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a-DK" sz="1200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Bray, F., et al.,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Global cancer statistics 2018: GLOBOCAN estimates of incidence and mortality worldwide for 36 cancers in 185 countries.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 CA: a cancer journal for clinicians, 2018.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68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(6): p. 394-424.</a:t>
            </a:r>
          </a:p>
          <a:p>
            <a:pPr marL="228600" indent="-228600">
              <a:buAutoNum type="arabicPeriod"/>
            </a:pPr>
            <a:r>
              <a:rPr lang="nl-NL" sz="1200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Wijdeven, R.H., et al.,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Old drugs, novel ways out: Drug resistance toward cytotoxic chemotherapeutics.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 Drug Resistance Updates, 2016.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28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 (Body)"/>
                <a:cs typeface="Times New Roman" panose="02020603050405020304" pitchFamily="18" charset="0"/>
              </a:rPr>
              <a:t>: p. 65-81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44BBD-D5D5-4EE3-814B-8EE303F73EF2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026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Combine Features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087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</a:t>
            </a:r>
            <a:r>
              <a:rPr lang="fa-IR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3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70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2824"/>
              </p:ext>
            </p:extLst>
          </p:nvPr>
        </p:nvGraphicFramePr>
        <p:xfrm>
          <a:off x="285750" y="369332"/>
          <a:ext cx="11287126" cy="636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(940, 322)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(940, 658)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(940, 960)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(940, 939)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(940, 57)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APseudoAAC+KSCTriad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(940, 1633)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(940, 1633)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(940, 306)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(940, 290)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(940, 433)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(940, 433)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(940, 1858)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(940, 714)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22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28945"/>
              </p:ext>
            </p:extLst>
          </p:nvPr>
        </p:nvGraphicFramePr>
        <p:xfrm>
          <a:off x="285750" y="369332"/>
          <a:ext cx="11287126" cy="618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(940, 81)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(940, 81)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40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55469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4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9024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73346"/>
              </p:ext>
            </p:extLst>
          </p:nvPr>
        </p:nvGraphicFramePr>
        <p:xfrm>
          <a:off x="485775" y="814715"/>
          <a:ext cx="10582277" cy="546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Combine all 7 features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3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SVM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308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35349"/>
              </p:ext>
            </p:extLst>
          </p:nvPr>
        </p:nvGraphicFramePr>
        <p:xfrm>
          <a:off x="285750" y="977907"/>
          <a:ext cx="10582277" cy="52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13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0158"/>
              </p:ext>
            </p:extLst>
          </p:nvPr>
        </p:nvGraphicFramePr>
        <p:xfrm>
          <a:off x="285750" y="977907"/>
          <a:ext cx="10582277" cy="52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Why ACPs?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7679606" y="1268724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Because ACPs can interact with the anionic cell membrane components of cancer cells, cancer cells can be killed selectively by the ACPs without impairing the normal cells (2,3)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957537" y="1455400"/>
            <a:ext cx="309160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Traditional treatment methods focus on killing cancer cells, but at the same time normal cells are also killed and there are high costs involved(2,3)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161941" y="3570398"/>
            <a:ext cx="309160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It is quite expensive and time-consuming to identify anticancer peptides using experimental methods.(1)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931" y="6008297"/>
            <a:ext cx="12031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Thundimadathil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J. Cancer treatment using peptides: Current therapies and future prospects. J. Amino Acids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2012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2012, 967347. </a:t>
            </a:r>
          </a:p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Mader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J.S.;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Hoskin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D.W. Cationic antimicrobial peptides as novel cytotoxic agents for cancer treatment. Expert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Opin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Investig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Drugs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2006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15, 933–946.</a:t>
            </a:r>
          </a:p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Hoskin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D.W.;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Ramamoorthy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A. Studies on anticancer activities of antimicrobial peptides. BBA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Biomembr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2008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1778, 357–375.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8889294" y="3268020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Accurate prediction of ACPs is of great importance for the exploration of their mechanism of action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and for the development of therapeutic ACPs.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19508-61EF-4E9D-B084-9858DFB2F182}"/>
              </a:ext>
            </a:extLst>
          </p:cNvPr>
          <p:cNvSpPr txBox="1"/>
          <p:nvPr/>
        </p:nvSpPr>
        <p:spPr>
          <a:xfrm>
            <a:off x="4210789" y="1116009"/>
            <a:ext cx="316502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ACPs are naturally occurring biologics and hence are safer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60572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56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51550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499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 – among 520 fits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32060"/>
              </p:ext>
            </p:extLst>
          </p:nvPr>
        </p:nvGraphicFramePr>
        <p:xfrm>
          <a:off x="485775" y="814715"/>
          <a:ext cx="10582277" cy="566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NMBroto+QSOrder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/>
                        <a:t>0.79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endParaRPr lang="fa-I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Combine all 8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08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MohammadTabar</a:t>
            </a:r>
            <a:endParaRPr lang="en-US" altLang="ko-KR" sz="1867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Fall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4076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4184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16236</TotalTime>
  <Words>3495</Words>
  <Application>Microsoft Office PowerPoint</Application>
  <PresentationFormat>Widescreen</PresentationFormat>
  <Paragraphs>1345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Arial</vt:lpstr>
      <vt:lpstr>Arial (Body)</vt:lpstr>
      <vt:lpstr>B Nazanin</vt:lpstr>
      <vt:lpstr>Bahnschrift</vt:lpstr>
      <vt:lpstr>Calibri</vt:lpstr>
      <vt:lpstr>Cambria Math</vt:lpstr>
      <vt:lpstr>Helvetica Neue</vt:lpstr>
      <vt:lpstr>JetBrains Mono</vt:lpstr>
      <vt:lpstr>Merriweather</vt:lpstr>
      <vt:lpstr>Source Sans Pro</vt:lpstr>
      <vt:lpstr>Times New Roman</vt:lpstr>
      <vt:lpstr>Times New Roman (Headings CS)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780</cp:revision>
  <dcterms:created xsi:type="dcterms:W3CDTF">2018-04-24T17:14:44Z</dcterms:created>
  <dcterms:modified xsi:type="dcterms:W3CDTF">2022-01-10T15:45:38Z</dcterms:modified>
</cp:coreProperties>
</file>