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54"/>
  </p:notesMasterIdLst>
  <p:sldIdLst>
    <p:sldId id="256" r:id="rId4"/>
    <p:sldId id="271" r:id="rId5"/>
    <p:sldId id="261" r:id="rId6"/>
    <p:sldId id="344" r:id="rId7"/>
    <p:sldId id="351" r:id="rId8"/>
    <p:sldId id="353" r:id="rId9"/>
    <p:sldId id="355" r:id="rId10"/>
    <p:sldId id="356" r:id="rId11"/>
    <p:sldId id="357" r:id="rId12"/>
    <p:sldId id="360" r:id="rId13"/>
    <p:sldId id="361" r:id="rId14"/>
    <p:sldId id="364" r:id="rId15"/>
    <p:sldId id="365" r:id="rId16"/>
    <p:sldId id="368" r:id="rId17"/>
    <p:sldId id="370" r:id="rId18"/>
    <p:sldId id="372" r:id="rId19"/>
    <p:sldId id="374" r:id="rId20"/>
    <p:sldId id="375" r:id="rId21"/>
    <p:sldId id="379" r:id="rId22"/>
    <p:sldId id="345" r:id="rId23"/>
    <p:sldId id="352" r:id="rId24"/>
    <p:sldId id="382" r:id="rId25"/>
    <p:sldId id="383" r:id="rId26"/>
    <p:sldId id="384" r:id="rId27"/>
    <p:sldId id="385" r:id="rId28"/>
    <p:sldId id="393" r:id="rId29"/>
    <p:sldId id="394" r:id="rId30"/>
    <p:sldId id="395" r:id="rId31"/>
    <p:sldId id="387" r:id="rId32"/>
    <p:sldId id="396" r:id="rId33"/>
    <p:sldId id="405" r:id="rId34"/>
    <p:sldId id="406" r:id="rId35"/>
    <p:sldId id="398" r:id="rId36"/>
    <p:sldId id="404" r:id="rId37"/>
    <p:sldId id="400" r:id="rId38"/>
    <p:sldId id="407" r:id="rId39"/>
    <p:sldId id="402" r:id="rId40"/>
    <p:sldId id="408" r:id="rId41"/>
    <p:sldId id="411" r:id="rId42"/>
    <p:sldId id="409" r:id="rId43"/>
    <p:sldId id="419" r:id="rId44"/>
    <p:sldId id="410" r:id="rId45"/>
    <p:sldId id="412" r:id="rId46"/>
    <p:sldId id="413" r:id="rId47"/>
    <p:sldId id="414" r:id="rId48"/>
    <p:sldId id="415" r:id="rId49"/>
    <p:sldId id="417" r:id="rId50"/>
    <p:sldId id="418" r:id="rId51"/>
    <p:sldId id="420" r:id="rId52"/>
    <p:sldId id="260" r:id="rId5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FFB2"/>
    <a:srgbClr val="00A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6B88-A6D5-4E42-AC22-159071C03AC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6523-43D8-433D-AE07-1C240F7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9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7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42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97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817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0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5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37016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31" r:id="rId3"/>
    <p:sldLayoutId id="2147483740" r:id="rId4"/>
    <p:sldLayoutId id="2147483736" r:id="rId5"/>
    <p:sldLayoutId id="2147483738" r:id="rId6"/>
    <p:sldLayoutId id="2147483737" r:id="rId7"/>
    <p:sldLayoutId id="2147483753" r:id="rId8"/>
    <p:sldLayoutId id="2147483739" r:id="rId9"/>
    <p:sldLayoutId id="2147483741" r:id="rId10"/>
    <p:sldLayoutId id="2147483745" r:id="rId11"/>
    <p:sldLayoutId id="2147483754" r:id="rId12"/>
    <p:sldLayoutId id="2147483732" r:id="rId13"/>
    <p:sldLayoutId id="2147483756" r:id="rId1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20.24.47.30:8080/ACPred_LAF/Download.html" TargetMode="Externa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3335769" y="557435"/>
            <a:ext cx="696421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i="1" dirty="0" err="1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AntiCancer</a:t>
            </a:r>
            <a:r>
              <a:rPr lang="en-US" altLang="ko-KR" sz="3200" b="1" i="1" dirty="0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 Peptides Prediction via Machine Learning </a:t>
            </a:r>
            <a:r>
              <a:rPr lang="en-US" altLang="ko-KR" sz="3200" b="1" i="1" dirty="0" err="1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Approches</a:t>
            </a:r>
            <a:endParaRPr lang="ko-KR" altLang="en-US" sz="3200" b="1" i="1" dirty="0">
              <a:solidFill>
                <a:schemeClr val="accent1">
                  <a:lumMod val="50000"/>
                </a:schemeClr>
              </a:solidFill>
              <a:cs typeface="P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584244" y="3919263"/>
            <a:ext cx="6964133" cy="21240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Supervisor:</a:t>
            </a:r>
            <a:r>
              <a:rPr lang="ko-KR" altLang="en-US" sz="1867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2000" i="1" dirty="0"/>
              <a:t>Dr. </a:t>
            </a:r>
            <a:r>
              <a:rPr lang="en-US" sz="2000" i="1" dirty="0" err="1"/>
              <a:t>Abdolmaleki</a:t>
            </a:r>
            <a:endParaRPr lang="en-US" altLang="ko-KR" sz="1867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867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Student: </a:t>
            </a:r>
            <a:r>
              <a:rPr lang="en-US" i="1" dirty="0"/>
              <a:t>Zeynab </a:t>
            </a:r>
            <a:r>
              <a:rPr lang="en-US" i="1" dirty="0" err="1"/>
              <a:t>Mohammadtabar</a:t>
            </a:r>
            <a:r>
              <a:rPr lang="en-US" i="1" dirty="0"/>
              <a:t> </a:t>
            </a:r>
          </a:p>
          <a:p>
            <a:pPr algn="ctr"/>
            <a:endParaRPr lang="en-US" altLang="ko-KR" sz="1867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Fall 2021</a:t>
            </a:r>
          </a:p>
          <a:p>
            <a:pPr algn="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15-December-2021</a:t>
            </a:r>
          </a:p>
          <a:p>
            <a:pPr algn="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Bioinformatics | TMU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933193F-DCE5-4F76-9215-8D4466550A49}"/>
              </a:ext>
            </a:extLst>
          </p:cNvPr>
          <p:cNvSpPr/>
          <p:nvPr/>
        </p:nvSpPr>
        <p:spPr>
          <a:xfrm>
            <a:off x="1432887" y="-1540"/>
            <a:ext cx="1571716" cy="6856439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B9886-6C03-40E7-8367-C7DC97587564}"/>
              </a:ext>
            </a:extLst>
          </p:cNvPr>
          <p:cNvGrpSpPr/>
          <p:nvPr/>
        </p:nvGrpSpPr>
        <p:grpSpPr>
          <a:xfrm>
            <a:off x="2658438" y="2821909"/>
            <a:ext cx="2069989" cy="3595072"/>
            <a:chOff x="2658438" y="2821909"/>
            <a:chExt cx="2069989" cy="359507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3475C2C-34C8-4615-B5C8-1A503336ADE1}"/>
                </a:ext>
              </a:extLst>
            </p:cNvPr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>
                <a:gd name="connsiteX0" fmla="*/ 665206 w 5561718"/>
                <a:gd name="connsiteY0" fmla="*/ 0 h 577215"/>
                <a:gd name="connsiteX1" fmla="*/ 729023 w 5561718"/>
                <a:gd name="connsiteY1" fmla="*/ 12382 h 577215"/>
                <a:gd name="connsiteX2" fmla="*/ 1101451 w 5561718"/>
                <a:gd name="connsiteY2" fmla="*/ 74295 h 577215"/>
                <a:gd name="connsiteX3" fmla="*/ 1124311 w 5561718"/>
                <a:gd name="connsiteY3" fmla="*/ 76200 h 577215"/>
                <a:gd name="connsiteX4" fmla="*/ 1724386 w 5561718"/>
                <a:gd name="connsiteY4" fmla="*/ 80010 h 577215"/>
                <a:gd name="connsiteX5" fmla="*/ 2141581 w 5561718"/>
                <a:gd name="connsiteY5" fmla="*/ 40005 h 577215"/>
                <a:gd name="connsiteX6" fmla="*/ 2601638 w 5561718"/>
                <a:gd name="connsiteY6" fmla="*/ 9525 h 577215"/>
                <a:gd name="connsiteX7" fmla="*/ 2925488 w 5561718"/>
                <a:gd name="connsiteY7" fmla="*/ 14287 h 577215"/>
                <a:gd name="connsiteX8" fmla="*/ 3274103 w 5561718"/>
                <a:gd name="connsiteY8" fmla="*/ 19050 h 577215"/>
                <a:gd name="connsiteX9" fmla="*/ 3301726 w 5561718"/>
                <a:gd name="connsiteY9" fmla="*/ 20955 h 577215"/>
                <a:gd name="connsiteX10" fmla="*/ 3716063 w 5561718"/>
                <a:gd name="connsiteY10" fmla="*/ 71437 h 577215"/>
                <a:gd name="connsiteX11" fmla="*/ 3970381 w 5561718"/>
                <a:gd name="connsiteY11" fmla="*/ 101917 h 577215"/>
                <a:gd name="connsiteX12" fmla="*/ 4544738 w 5561718"/>
                <a:gd name="connsiteY12" fmla="*/ 152400 h 577215"/>
                <a:gd name="connsiteX13" fmla="*/ 5323884 w 5561718"/>
                <a:gd name="connsiteY13" fmla="*/ 173355 h 577215"/>
                <a:gd name="connsiteX14" fmla="*/ 5380081 w 5561718"/>
                <a:gd name="connsiteY14" fmla="*/ 178117 h 577215"/>
                <a:gd name="connsiteX15" fmla="*/ 5535338 w 5561718"/>
                <a:gd name="connsiteY15" fmla="*/ 206692 h 577215"/>
                <a:gd name="connsiteX16" fmla="*/ 5558317 w 5561718"/>
                <a:gd name="connsiteY16" fmla="*/ 217608 h 577215"/>
                <a:gd name="connsiteX17" fmla="*/ 5561718 w 5561718"/>
                <a:gd name="connsiteY17" fmla="*/ 222251 h 577215"/>
                <a:gd name="connsiteX18" fmla="*/ 2932117 w 5561718"/>
                <a:gd name="connsiteY18" fmla="*/ 414049 h 577215"/>
                <a:gd name="connsiteX19" fmla="*/ 2687959 w 5561718"/>
                <a:gd name="connsiteY19" fmla="*/ 388025 h 577215"/>
                <a:gd name="connsiteX20" fmla="*/ 2125388 w 5561718"/>
                <a:gd name="connsiteY20" fmla="*/ 307657 h 577215"/>
                <a:gd name="connsiteX21" fmla="*/ 1191938 w 5561718"/>
                <a:gd name="connsiteY21" fmla="*/ 193357 h 577215"/>
                <a:gd name="connsiteX22" fmla="*/ 556621 w 5561718"/>
                <a:gd name="connsiteY22" fmla="*/ 253365 h 577215"/>
                <a:gd name="connsiteX23" fmla="*/ 39413 w 5561718"/>
                <a:gd name="connsiteY23" fmla="*/ 577215 h 577215"/>
                <a:gd name="connsiteX24" fmla="*/ 10838 w 5561718"/>
                <a:gd name="connsiteY24" fmla="*/ 517207 h 577215"/>
                <a:gd name="connsiteX25" fmla="*/ 558526 w 5561718"/>
                <a:gd name="connsiteY25" fmla="*/ 33337 h 577215"/>
                <a:gd name="connsiteX26" fmla="*/ 629963 w 5561718"/>
                <a:gd name="connsiteY26" fmla="*/ 2857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EEA6A24-4ED4-4F88-92F7-5AD558AAAFF8}"/>
                </a:ext>
              </a:extLst>
            </p:cNvPr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>
                <a:gd name="connsiteX0" fmla="*/ 372710 w 677331"/>
                <a:gd name="connsiteY0" fmla="*/ 26347 h 523392"/>
                <a:gd name="connsiteX1" fmla="*/ 414273 w 677331"/>
                <a:gd name="connsiteY1" fmla="*/ 180286 h 523392"/>
                <a:gd name="connsiteX2" fmla="*/ 417352 w 677331"/>
                <a:gd name="connsiteY2" fmla="*/ 214153 h 523392"/>
                <a:gd name="connsiteX3" fmla="*/ 18650 w 677331"/>
                <a:gd name="connsiteY3" fmla="*/ 214153 h 523392"/>
                <a:gd name="connsiteX4" fmla="*/ 18650 w 677331"/>
                <a:gd name="connsiteY4" fmla="*/ 321910 h 523392"/>
                <a:gd name="connsiteX5" fmla="*/ 411194 w 677331"/>
                <a:gd name="connsiteY5" fmla="*/ 321910 h 523392"/>
                <a:gd name="connsiteX6" fmla="*/ 377328 w 677331"/>
                <a:gd name="connsiteY6" fmla="*/ 441982 h 523392"/>
                <a:gd name="connsiteX7" fmla="*/ 345001 w 677331"/>
                <a:gd name="connsiteY7" fmla="*/ 511255 h 523392"/>
                <a:gd name="connsiteX8" fmla="*/ 606697 w 677331"/>
                <a:gd name="connsiteY8" fmla="*/ 511255 h 523392"/>
                <a:gd name="connsiteX9" fmla="*/ 660575 w 677331"/>
                <a:gd name="connsiteY9" fmla="*/ 241862 h 523392"/>
                <a:gd name="connsiteX10" fmla="*/ 626709 w 677331"/>
                <a:gd name="connsiteY10" fmla="*/ 18650 h 523392"/>
                <a:gd name="connsiteX11" fmla="*/ 371170 w 677331"/>
                <a:gd name="connsiteY11" fmla="*/ 18650 h 523392"/>
                <a:gd name="connsiteX12" fmla="*/ 372710 w 677331"/>
                <a:gd name="connsiteY12" fmla="*/ 26347 h 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24">
              <a:extLst>
                <a:ext uri="{FF2B5EF4-FFF2-40B4-BE49-F238E27FC236}">
                  <a16:creationId xmlns:a16="http://schemas.microsoft.com/office/drawing/2014/main" id="{4BB66157-5E61-4087-9269-EEC1E0BFA7DE}"/>
                </a:ext>
              </a:extLst>
            </p:cNvPr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>
                <a:gd name="connsiteX0" fmla="*/ 5542481 w 5610225"/>
                <a:gd name="connsiteY0" fmla="*/ 213836 h 600075"/>
                <a:gd name="connsiteX1" fmla="*/ 5387224 w 5610225"/>
                <a:gd name="connsiteY1" fmla="*/ 185261 h 600075"/>
                <a:gd name="connsiteX2" fmla="*/ 5331027 w 5610225"/>
                <a:gd name="connsiteY2" fmla="*/ 180499 h 600075"/>
                <a:gd name="connsiteX3" fmla="*/ 4551881 w 5610225"/>
                <a:gd name="connsiteY3" fmla="*/ 159544 h 600075"/>
                <a:gd name="connsiteX4" fmla="*/ 3977524 w 5610225"/>
                <a:gd name="connsiteY4" fmla="*/ 109061 h 600075"/>
                <a:gd name="connsiteX5" fmla="*/ 3723206 w 5610225"/>
                <a:gd name="connsiteY5" fmla="*/ 78581 h 600075"/>
                <a:gd name="connsiteX6" fmla="*/ 3308869 w 5610225"/>
                <a:gd name="connsiteY6" fmla="*/ 28099 h 600075"/>
                <a:gd name="connsiteX7" fmla="*/ 3281246 w 5610225"/>
                <a:gd name="connsiteY7" fmla="*/ 26194 h 600075"/>
                <a:gd name="connsiteX8" fmla="*/ 2932631 w 5610225"/>
                <a:gd name="connsiteY8" fmla="*/ 21431 h 600075"/>
                <a:gd name="connsiteX9" fmla="*/ 2608781 w 5610225"/>
                <a:gd name="connsiteY9" fmla="*/ 16669 h 600075"/>
                <a:gd name="connsiteX10" fmla="*/ 2148724 w 5610225"/>
                <a:gd name="connsiteY10" fmla="*/ 47149 h 600075"/>
                <a:gd name="connsiteX11" fmla="*/ 1731529 w 5610225"/>
                <a:gd name="connsiteY11" fmla="*/ 87154 h 600075"/>
                <a:gd name="connsiteX12" fmla="*/ 1131454 w 5610225"/>
                <a:gd name="connsiteY12" fmla="*/ 83344 h 600075"/>
                <a:gd name="connsiteX13" fmla="*/ 1108594 w 5610225"/>
                <a:gd name="connsiteY13" fmla="*/ 81439 h 600075"/>
                <a:gd name="connsiteX14" fmla="*/ 736166 w 5610225"/>
                <a:gd name="connsiteY14" fmla="*/ 19526 h 600075"/>
                <a:gd name="connsiteX15" fmla="*/ 672349 w 5610225"/>
                <a:gd name="connsiteY15" fmla="*/ 7144 h 600075"/>
                <a:gd name="connsiteX16" fmla="*/ 637106 w 5610225"/>
                <a:gd name="connsiteY16" fmla="*/ 10001 h 600075"/>
                <a:gd name="connsiteX17" fmla="*/ 565669 w 5610225"/>
                <a:gd name="connsiteY17" fmla="*/ 40481 h 600075"/>
                <a:gd name="connsiteX18" fmla="*/ 17981 w 5610225"/>
                <a:gd name="connsiteY18" fmla="*/ 524351 h 600075"/>
                <a:gd name="connsiteX19" fmla="*/ 46556 w 5610225"/>
                <a:gd name="connsiteY19" fmla="*/ 584359 h 600075"/>
                <a:gd name="connsiteX20" fmla="*/ 563764 w 5610225"/>
                <a:gd name="connsiteY20" fmla="*/ 260509 h 600075"/>
                <a:gd name="connsiteX21" fmla="*/ 1199081 w 5610225"/>
                <a:gd name="connsiteY21" fmla="*/ 200501 h 600075"/>
                <a:gd name="connsiteX22" fmla="*/ 2132531 w 5610225"/>
                <a:gd name="connsiteY22" fmla="*/ 314801 h 600075"/>
                <a:gd name="connsiteX23" fmla="*/ 3040264 w 5610225"/>
                <a:gd name="connsiteY23" fmla="*/ 431959 h 600075"/>
                <a:gd name="connsiteX24" fmla="*/ 3913706 w 5610225"/>
                <a:gd name="connsiteY24" fmla="*/ 439579 h 600075"/>
                <a:gd name="connsiteX25" fmla="*/ 4101349 w 5610225"/>
                <a:gd name="connsiteY25" fmla="*/ 434816 h 600075"/>
                <a:gd name="connsiteX26" fmla="*/ 5504381 w 5610225"/>
                <a:gd name="connsiteY26" fmla="*/ 599599 h 600075"/>
                <a:gd name="connsiteX27" fmla="*/ 5606299 w 5610225"/>
                <a:gd name="connsiteY27" fmla="*/ 402431 h 600075"/>
                <a:gd name="connsiteX28" fmla="*/ 5542481 w 5610225"/>
                <a:gd name="connsiteY28" fmla="*/ 21383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Filter Sequence Length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25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81012" y="1233190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sequences with 50 &lt; length &lt; 5 deleted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580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Filter Sequence Data by seq length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62251"/>
              </p:ext>
            </p:extLst>
          </p:nvPr>
        </p:nvGraphicFramePr>
        <p:xfrm>
          <a:off x="1085849" y="3000374"/>
          <a:ext cx="10134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920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3817035658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260192179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</a:tblGrid>
              <a:tr h="117386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Before filter 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filter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Before filter</a:t>
                      </a:r>
                    </a:p>
                    <a:p>
                      <a:pPr algn="ctr"/>
                      <a:r>
                        <a:rPr lang="en-US" b="1" dirty="0"/>
                        <a:t>#non-ACP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#non-ACP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Original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55160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41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 after seq length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positive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91245-EFAB-4C95-8556-701AA138E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14" y="1886341"/>
            <a:ext cx="6659886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9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 after seq length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negative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1A182-F2F9-48DA-8289-1EC09DBA0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699141"/>
            <a:ext cx="6669411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3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2654800"/>
            <a:ext cx="698366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Select random negative data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818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Select random negative data as much as positive data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02722"/>
              </p:ext>
            </p:extLst>
          </p:nvPr>
        </p:nvGraphicFramePr>
        <p:xfrm>
          <a:off x="2447925" y="1819274"/>
          <a:ext cx="7048500" cy="199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925280753"/>
                    </a:ext>
                  </a:extLst>
                </a:gridCol>
              </a:tblGrid>
              <a:tr h="14192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filter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#non-ACP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After Select random 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53585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AEDE50-1CED-4A4D-ACDA-CB46E8F7AEAC}"/>
              </a:ext>
            </a:extLst>
          </p:cNvPr>
          <p:cNvSpPr txBox="1"/>
          <p:nvPr/>
        </p:nvSpPr>
        <p:spPr>
          <a:xfrm>
            <a:off x="2181225" y="4486275"/>
            <a:ext cx="798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Final result:</a:t>
            </a:r>
          </a:p>
          <a:p>
            <a:pPr algn="ctr"/>
            <a:r>
              <a:rPr lang="en-US" b="1" dirty="0"/>
              <a:t>#ACPs  = #non-ACPs</a:t>
            </a:r>
          </a:p>
        </p:txBody>
      </p:sp>
    </p:spTree>
    <p:extLst>
      <p:ext uri="{BB962C8B-B14F-4D97-AF65-F5344CB8AC3E}">
        <p14:creationId xmlns:p14="http://schemas.microsoft.com/office/powerpoint/2010/main" val="120163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sz="5000" dirty="0"/>
              <a:t>Data View of selected random negative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negative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72D1A-0E88-42A2-8942-3DBA8B62F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14" y="1817132"/>
            <a:ext cx="6355086" cy="46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33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Train-Test data split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9653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cs typeface="Arial" pitchFamily="34" charset="0"/>
              </a:rPr>
              <a:t>Train-Test data split</a:t>
            </a:r>
            <a:endParaRPr lang="ko-KR" altLang="en-US" sz="1800" b="1" dirty="0"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33084"/>
              </p:ext>
            </p:extLst>
          </p:nvPr>
        </p:nvGraphicFramePr>
        <p:xfrm>
          <a:off x="1485899" y="2612171"/>
          <a:ext cx="8143875" cy="199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</a:tblGrid>
              <a:tr h="108352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#non-ACP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48680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Total: 470</a:t>
                      </a:r>
                    </a:p>
                    <a:p>
                      <a:pPr algn="ctr"/>
                      <a:r>
                        <a:rPr lang="en-US" b="1" dirty="0"/>
                        <a:t>Train: 376</a:t>
                      </a:r>
                    </a:p>
                    <a:p>
                      <a:pPr algn="ctr"/>
                      <a:r>
                        <a:rPr lang="en-US" b="1" dirty="0"/>
                        <a:t>Test: 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Total: 470</a:t>
                      </a:r>
                    </a:p>
                    <a:p>
                      <a:pPr algn="ctr"/>
                      <a:r>
                        <a:rPr lang="en-US" b="1" dirty="0"/>
                        <a:t>Train: 376</a:t>
                      </a:r>
                    </a:p>
                    <a:p>
                      <a:pPr algn="ctr"/>
                      <a:r>
                        <a:rPr lang="en-US" b="1" dirty="0"/>
                        <a:t>Test: 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0D2F41-20DC-4735-8155-97022A7C793D}"/>
              </a:ext>
            </a:extLst>
          </p:cNvPr>
          <p:cNvSpPr txBox="1"/>
          <p:nvPr/>
        </p:nvSpPr>
        <p:spPr>
          <a:xfrm>
            <a:off x="638174" y="1144071"/>
            <a:ext cx="5572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by 80 , 20 </a:t>
            </a:r>
          </a:p>
          <a:p>
            <a:r>
              <a:rPr lang="en-US" dirty="0"/>
              <a:t>80% for train </a:t>
            </a:r>
            <a:r>
              <a:rPr lang="en-US" dirty="0">
                <a:sym typeface="Wingdings" panose="05000000000000000000" pitchFamily="2" charset="2"/>
              </a:rPr>
              <a:t> == == &gt; 752</a:t>
            </a:r>
            <a:endParaRPr lang="en-US" dirty="0"/>
          </a:p>
          <a:p>
            <a:r>
              <a:rPr lang="en-US" dirty="0"/>
              <a:t>20% for test == == &gt; 188</a:t>
            </a:r>
          </a:p>
          <a:p>
            <a:r>
              <a:rPr lang="en-US" dirty="0"/>
              <a:t>All random as #positive = #negative </a:t>
            </a:r>
          </a:p>
        </p:txBody>
      </p:sp>
    </p:spTree>
    <p:extLst>
      <p:ext uri="{BB962C8B-B14F-4D97-AF65-F5344CB8AC3E}">
        <p14:creationId xmlns:p14="http://schemas.microsoft.com/office/powerpoint/2010/main" val="125172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Feature Extraction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41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81996-6422-4D15-A2C1-BFAEC06DADEB}"/>
              </a:ext>
            </a:extLst>
          </p:cNvPr>
          <p:cNvSpPr txBox="1"/>
          <p:nvPr/>
        </p:nvSpPr>
        <p:spPr>
          <a:xfrm>
            <a:off x="3161096" y="258950"/>
            <a:ext cx="73373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Outline:</a:t>
            </a:r>
            <a:endParaRPr lang="ko-KR" altLang="en-US" sz="5400" dirty="0">
              <a:solidFill>
                <a:schemeClr val="accent1">
                  <a:lumMod val="50000"/>
                </a:schemeClr>
              </a:solidFill>
              <a:cs typeface="P Nazanin" panose="00000400000000000000" pitchFamily="2" charset="-78"/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679C327-EA7A-4A10-AB4C-DD0116F7F349}"/>
              </a:ext>
            </a:extLst>
          </p:cNvPr>
          <p:cNvGrpSpPr/>
          <p:nvPr/>
        </p:nvGrpSpPr>
        <p:grpSpPr>
          <a:xfrm>
            <a:off x="5841530" y="3039251"/>
            <a:ext cx="6014951" cy="646331"/>
            <a:chOff x="5808996" y="1829008"/>
            <a:chExt cx="5465788" cy="6463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970DAD-6F8A-4507-B262-C4F7DDA4D33B}"/>
                </a:ext>
              </a:extLst>
            </p:cNvPr>
            <p:cNvSpPr txBox="1"/>
            <p:nvPr/>
          </p:nvSpPr>
          <p:spPr>
            <a:xfrm>
              <a:off x="6767092" y="189288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Feature Extracted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957D5C-4936-4D4C-88B4-15F0539031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54C4BE2-3A7A-417F-958F-0994C6956B42}"/>
              </a:ext>
            </a:extLst>
          </p:cNvPr>
          <p:cNvGrpSpPr/>
          <p:nvPr/>
        </p:nvGrpSpPr>
        <p:grpSpPr>
          <a:xfrm>
            <a:off x="-26869" y="50804"/>
            <a:ext cx="4441271" cy="6396402"/>
            <a:chOff x="-26869" y="50804"/>
            <a:chExt cx="4441271" cy="639640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0ACE2E-A9D0-43B3-B3F7-A6C62D771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7894" y="6087912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E71D470-335E-4DFE-BFD8-D1E7464734A9}"/>
                </a:ext>
              </a:extLst>
            </p:cNvPr>
            <p:cNvSpPr/>
            <p:nvPr/>
          </p:nvSpPr>
          <p:spPr>
            <a:xfrm>
              <a:off x="1026938" y="247211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2D9F32C-5A7D-4827-BC99-61523DC3CC31}"/>
                </a:ext>
              </a:extLst>
            </p:cNvPr>
            <p:cNvSpPr/>
            <p:nvPr/>
          </p:nvSpPr>
          <p:spPr>
            <a:xfrm>
              <a:off x="1824529" y="536494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00D4667-EABB-4D29-8288-3578DFBD2351}"/>
                </a:ext>
              </a:extLst>
            </p:cNvPr>
            <p:cNvSpPr/>
            <p:nvPr/>
          </p:nvSpPr>
          <p:spPr>
            <a:xfrm>
              <a:off x="177362" y="4293379"/>
              <a:ext cx="159474" cy="159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35BE3-1414-4F47-BFFB-DFBF884A5E05}"/>
                </a:ext>
              </a:extLst>
            </p:cNvPr>
            <p:cNvSpPr/>
            <p:nvPr/>
          </p:nvSpPr>
          <p:spPr>
            <a:xfrm>
              <a:off x="2640340" y="2055206"/>
              <a:ext cx="223201" cy="22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F6AFD8D-C146-4208-A52C-7DC84492D399}"/>
                </a:ext>
              </a:extLst>
            </p:cNvPr>
            <p:cNvSpPr/>
            <p:nvPr/>
          </p:nvSpPr>
          <p:spPr>
            <a:xfrm>
              <a:off x="1952591" y="1489238"/>
              <a:ext cx="228869" cy="228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ADA25FA-377D-4DEB-970B-B13CF24D25AA}"/>
                </a:ext>
              </a:extLst>
            </p:cNvPr>
            <p:cNvGrpSpPr/>
            <p:nvPr/>
          </p:nvGrpSpPr>
          <p:grpSpPr>
            <a:xfrm>
              <a:off x="3184887" y="3835341"/>
              <a:ext cx="1229515" cy="1107907"/>
              <a:chOff x="5884197" y="3445640"/>
              <a:chExt cx="1888205" cy="1701448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A31CC38-E2B1-4A86-AEBC-F3AD1D3C1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3C40ED8-9497-4DAF-9102-8285B6A4D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D228404-3202-424D-BBFD-99AF28046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CD032B2-2823-4364-AEF1-7A5BB6B39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3781D5C-8598-4DC4-B15C-FF29CF147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3D17873-3F2F-4395-9322-A4AD244EA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73B30FF-646D-4703-B7C6-536BAE4585C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B9B0ECC-2476-4775-ADD3-1E6EC9FCC1B6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8C3181E-BC39-4ED5-896C-8643AEAB61B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83E974-6F75-411B-8983-A67B9A54AFAC}"/>
                </a:ext>
              </a:extLst>
            </p:cNvPr>
            <p:cNvGrpSpPr/>
            <p:nvPr/>
          </p:nvGrpSpPr>
          <p:grpSpPr>
            <a:xfrm rot="10800000">
              <a:off x="-26869" y="50804"/>
              <a:ext cx="2246936" cy="1701448"/>
              <a:chOff x="5884197" y="3445640"/>
              <a:chExt cx="2246936" cy="1701448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9A304A8-463C-4E2A-AAEB-636EEADA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D7C6A1D-A0CB-4992-8833-ED982D044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181298D-EBAF-4A93-9C86-D6D0C4B15B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FCCD251-C320-4E2A-AC0C-FBFABE73D3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554C909-8C5C-4A2D-A1BD-DB6487CAB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03DCBC4-D136-4AAF-B0C6-0AF968B9F87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062531" y="4228106"/>
                <a:ext cx="1068602" cy="26818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96495A9-7AA1-4DDB-AE34-B96047C07164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C4B2A22-E784-4C85-891C-AA90B2F8C2BB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E45753D-9884-4434-B1B8-15D5F615B399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505F5DC-8704-45BD-87E7-E574ADED18B9}"/>
                </a:ext>
              </a:extLst>
            </p:cNvPr>
            <p:cNvGrpSpPr/>
            <p:nvPr/>
          </p:nvGrpSpPr>
          <p:grpSpPr>
            <a:xfrm rot="6830159">
              <a:off x="282516" y="4652380"/>
              <a:ext cx="1888205" cy="1701448"/>
              <a:chOff x="5884197" y="3445640"/>
              <a:chExt cx="1888205" cy="1701448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BB43B57-CF8B-4F88-8A2A-20ADD2D3C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77A4348-CB3F-4BFB-A1CC-CF7056CFF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6630DD8-4B81-4A64-BD65-86274C6B1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5B78D16-56BC-472F-B687-A9E3899731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A6F754FE-8056-4704-A67C-A0FBE12B8D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2A2188A-1E7E-49E2-9D80-9100F58BD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6B35C84-B365-4E0A-95E5-F96402B484D5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2057B3E-5315-4CC6-9A92-1E9E0F5CB02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9CDD68A6-2AF8-4707-9BB3-E4520483B61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BBD7F6C-F656-415E-B53F-7F36AC46B014}"/>
                </a:ext>
              </a:extLst>
            </p:cNvPr>
            <p:cNvGrpSpPr/>
            <p:nvPr/>
          </p:nvGrpSpPr>
          <p:grpSpPr>
            <a:xfrm rot="2369895">
              <a:off x="148660" y="1960246"/>
              <a:ext cx="1888205" cy="1676281"/>
              <a:chOff x="5884197" y="3470807"/>
              <a:chExt cx="1888205" cy="167628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7154D87-3E9D-49B7-840E-9737E8AF3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96190D0A-4052-4AF0-B678-EAA77FEA9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7F9881C-7464-45DC-8F73-0C101FE36018}"/>
                  </a:ext>
                </a:extLst>
              </p:cNvPr>
              <p:cNvCxnSpPr>
                <a:cxnSpLocks/>
              </p:cNvCxnSpPr>
              <p:nvPr/>
            </p:nvCxnSpPr>
            <p:spPr>
              <a:xfrm rot="19230105" flipH="1">
                <a:off x="6685587" y="3470807"/>
                <a:ext cx="587875" cy="9466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AD860B0-D391-4C1F-898A-84238B5A92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117906F-C7F1-4566-8EFF-FA45CC612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12DA3AE-88B0-4879-9C6B-CFE5BA1F2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7972A9A-0D87-4EFF-949D-83CAEC36CC20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2724BCA-AB00-4035-BA0C-86A1010C3B95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816848B-59D9-48FA-BE02-347471978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47" y="4732642"/>
              <a:ext cx="474868" cy="134761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A3D56CF-1ED1-42C2-89FC-36CFBCF4FE5C}"/>
                </a:ext>
              </a:extLst>
            </p:cNvPr>
            <p:cNvCxnSpPr>
              <a:cxnSpLocks/>
            </p:cNvCxnSpPr>
            <p:nvPr/>
          </p:nvCxnSpPr>
          <p:spPr>
            <a:xfrm>
              <a:off x="2255330" y="2204523"/>
              <a:ext cx="385010" cy="269653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7C792A8-C345-4A12-B7A9-41F05DB79948}"/>
                </a:ext>
              </a:extLst>
            </p:cNvPr>
            <p:cNvGrpSpPr/>
            <p:nvPr/>
          </p:nvGrpSpPr>
          <p:grpSpPr>
            <a:xfrm rot="6560792">
              <a:off x="1739807" y="3495652"/>
              <a:ext cx="1202555" cy="888358"/>
              <a:chOff x="3442589" y="5410039"/>
              <a:chExt cx="1202555" cy="888358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5D00326-5667-4BB3-8205-D63A319D81AD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2CFE1A87-9E56-4F0A-802A-D5BA702D4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0424E7B-2FF2-449E-9207-58C7BB31C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099306B-5247-456F-9B43-7A8C9D863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3AF1BEC-E6EB-43BB-9444-CE53E9C4C783}"/>
                </a:ext>
              </a:extLst>
            </p:cNvPr>
            <p:cNvGrpSpPr/>
            <p:nvPr/>
          </p:nvGrpSpPr>
          <p:grpSpPr>
            <a:xfrm rot="8555283">
              <a:off x="2447230" y="485485"/>
              <a:ext cx="1202555" cy="888358"/>
              <a:chOff x="3442589" y="5410039"/>
              <a:chExt cx="1202555" cy="888358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ED7B5B-15F4-4002-9510-93CF6A0FB383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BDCB6FB-7D82-4167-8273-5DE3F837A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835705B-0230-4927-9347-6B2F14D93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1E03A390-20F7-4475-BDAA-8781AB2B25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71B284-963D-4642-AA78-A16BB11A3FBC}"/>
                </a:ext>
              </a:extLst>
            </p:cNvPr>
            <p:cNvCxnSpPr>
              <a:cxnSpLocks/>
            </p:cNvCxnSpPr>
            <p:nvPr/>
          </p:nvCxnSpPr>
          <p:spPr>
            <a:xfrm>
              <a:off x="945831" y="3770932"/>
              <a:ext cx="832520" cy="424014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E011B79-AF46-4FE4-ABC9-681AAF6B59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7509" y="3305522"/>
              <a:ext cx="865054" cy="12347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DFB4C2-228E-439D-8D29-6AFFA6D97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873" y="1614220"/>
              <a:ext cx="1095916" cy="123407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73379E9-23CB-46B3-BA8C-55EA1EDEAA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6523" y="3431849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4A7DDE-F996-4DD8-9EAD-1A4319890B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917" y="5646198"/>
              <a:ext cx="489763" cy="286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007FF75-9528-4B0D-995F-0B8BFE15A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4" y="3093860"/>
              <a:ext cx="1091157" cy="39889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B2FDF95-74C3-4EDE-8F9B-A6C0B5B21007}"/>
              </a:ext>
            </a:extLst>
          </p:cNvPr>
          <p:cNvGrpSpPr/>
          <p:nvPr/>
        </p:nvGrpSpPr>
        <p:grpSpPr>
          <a:xfrm>
            <a:off x="5827039" y="4143077"/>
            <a:ext cx="6014950" cy="646331"/>
            <a:chOff x="5808996" y="1829008"/>
            <a:chExt cx="5465788" cy="646331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F0D0F1E-A944-4A47-8A71-A22544D6F785}"/>
                </a:ext>
              </a:extLst>
            </p:cNvPr>
            <p:cNvSpPr txBox="1"/>
            <p:nvPr/>
          </p:nvSpPr>
          <p:spPr>
            <a:xfrm>
              <a:off x="6767092" y="1908700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Preprocessing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8144DFC-D641-4F5F-AB60-C898469663D1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5827038" y="6073203"/>
            <a:ext cx="5999045" cy="646331"/>
            <a:chOff x="5808996" y="1829008"/>
            <a:chExt cx="5465788" cy="646331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767092" y="190385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Train-Test Split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847D389-6281-415A-BE8D-829D4E7684F9}"/>
              </a:ext>
            </a:extLst>
          </p:cNvPr>
          <p:cNvGrpSpPr/>
          <p:nvPr/>
        </p:nvGrpSpPr>
        <p:grpSpPr>
          <a:xfrm rot="8555283">
            <a:off x="10647363" y="122514"/>
            <a:ext cx="1202555" cy="888358"/>
            <a:chOff x="3442589" y="5410039"/>
            <a:chExt cx="1202555" cy="888358"/>
          </a:xfrm>
          <a:solidFill>
            <a:schemeClr val="accent1">
              <a:lumMod val="75000"/>
            </a:schemeClr>
          </a:solidFill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19740F7-E1E9-4108-8B94-B895BC04A5E2}"/>
                </a:ext>
              </a:extLst>
            </p:cNvPr>
            <p:cNvSpPr/>
            <p:nvPr/>
          </p:nvSpPr>
          <p:spPr>
            <a:xfrm>
              <a:off x="4194644" y="5845659"/>
              <a:ext cx="228869" cy="228869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A8F62D1-FAD8-4D55-8FE4-9712E1439D78}"/>
                </a:ext>
              </a:extLst>
            </p:cNvPr>
            <p:cNvCxnSpPr>
              <a:cxnSpLocks/>
            </p:cNvCxnSpPr>
            <p:nvPr/>
          </p:nvCxnSpPr>
          <p:spPr>
            <a:xfrm>
              <a:off x="3442589" y="5639826"/>
              <a:ext cx="867151" cy="320268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DC507CE-4F06-40F7-BADB-4073EEA93A1A}"/>
                </a:ext>
              </a:extLst>
            </p:cNvPr>
            <p:cNvCxnSpPr>
              <a:cxnSpLocks/>
            </p:cNvCxnSpPr>
            <p:nvPr/>
          </p:nvCxnSpPr>
          <p:spPr>
            <a:xfrm>
              <a:off x="4309740" y="5960094"/>
              <a:ext cx="167702" cy="338303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2E93A0C-6F0E-4BE1-A8C6-7C82C8EB0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740" y="5410039"/>
              <a:ext cx="335404" cy="550055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5827038" y="5116958"/>
            <a:ext cx="5999045" cy="646331"/>
            <a:chOff x="5808996" y="1829008"/>
            <a:chExt cx="5465788" cy="64633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767092" y="190385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Dimension Reduction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1778758" y="6337145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1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6F6812D-C635-411F-9D15-92D8D0C0ABED}"/>
              </a:ext>
            </a:extLst>
          </p:cNvPr>
          <p:cNvGrpSpPr/>
          <p:nvPr/>
        </p:nvGrpSpPr>
        <p:grpSpPr>
          <a:xfrm>
            <a:off x="5780667" y="1916676"/>
            <a:ext cx="6014951" cy="749008"/>
            <a:chOff x="5808996" y="1829008"/>
            <a:chExt cx="6014951" cy="64633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04E7AE-959C-41D0-BF08-F960DFFA2C7B}"/>
                </a:ext>
              </a:extLst>
            </p:cNvPr>
            <p:cNvSpPr txBox="1"/>
            <p:nvPr/>
          </p:nvSpPr>
          <p:spPr>
            <a:xfrm>
              <a:off x="6767092" y="1900792"/>
              <a:ext cx="5056855" cy="43821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Data Collection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A94BEC3-3318-4BFA-8E3C-24C530BD4C14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846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570055A-FF74-4489-B692-4D10C6807D49}"/>
              </a:ext>
            </a:extLst>
          </p:cNvPr>
          <p:cNvGraphicFramePr>
            <a:graphicFrameLocks noGrp="1"/>
          </p:cNvGraphicFramePr>
          <p:nvPr>
            <p:ph type="pic" sz="quarter" idx="4294967295"/>
            <p:extLst>
              <p:ext uri="{D42A27DB-BD31-4B8C-83A1-F6EECF244321}">
                <p14:modId xmlns:p14="http://schemas.microsoft.com/office/powerpoint/2010/main" val="41104413"/>
              </p:ext>
            </p:extLst>
          </p:nvPr>
        </p:nvGraphicFramePr>
        <p:xfrm>
          <a:off x="0" y="255032"/>
          <a:ext cx="12192000" cy="63880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amino acid composition (AAC)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amino acid index (AAIF)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auto covariance of the average chemical shift(</a:t>
                      </a:r>
                      <a:r>
                        <a:rPr lang="en-US" b="0" dirty="0" err="1"/>
                        <a:t>acACS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local alignment kernel</a:t>
                      </a:r>
                    </a:p>
                    <a:p>
                      <a:pPr algn="ctr"/>
                      <a:r>
                        <a:rPr lang="en-US" b="0" dirty="0"/>
                        <a:t>(LAK)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dipeptide composition (DPC)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binary profile (NC5)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amphiphilic pseudo amino acid composition(Am-</a:t>
                      </a:r>
                      <a:r>
                        <a:rPr lang="en-US" b="0" dirty="0" err="1"/>
                        <a:t>PseAAC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Physicochemical properties(PCP)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91621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composition-transition-distribution (CTD)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conjoint triad (CTF)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composite </a:t>
                      </a:r>
                      <a:r>
                        <a:rPr lang="fr-FR" b="0" dirty="0" err="1"/>
                        <a:t>protein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sequence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representation</a:t>
                      </a:r>
                      <a:r>
                        <a:rPr lang="fr-FR" b="0" dirty="0"/>
                        <a:t>(CPDR)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amino acid composition (</a:t>
                      </a:r>
                      <a:r>
                        <a:rPr lang="en-US" b="0" dirty="0" err="1"/>
                        <a:t>PseACC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quasi-sequence-order (QSO)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atomic composition(ATC)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G-Gap dipeptide composition (g-gap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G-Gap dipeptide composition(</a:t>
                      </a:r>
                      <a:r>
                        <a:rPr lang="en-US" b="0" dirty="0" err="1"/>
                        <a:t>Pse</a:t>
                      </a:r>
                      <a:r>
                        <a:rPr lang="en-US" b="0" dirty="0"/>
                        <a:t>-g-gap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protein relatedness measure(PRM)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reduce amino acid composition(RACC)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split amino acid composition(SAAC)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Geary autocorrelation descriptor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6897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Composition on terminal region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N5C5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k-space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 position-</a:t>
                      </a:r>
                      <a:r>
                        <a:rPr lang="en-US" b="0" dirty="0" err="1">
                          <a:latin typeface="+mn-lt"/>
                        </a:rPr>
                        <a:t>specifc</a:t>
                      </a:r>
                      <a:r>
                        <a:rPr lang="en-US" b="0" dirty="0">
                          <a:latin typeface="+mn-lt"/>
                        </a:rPr>
                        <a:t> scoring matrix (PSSM)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351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k-spaced amino acid group pairs (CKSAAGP) 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71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B0F9E7-ADEA-4A42-AA85-85E294B16255}"/>
              </a:ext>
            </a:extLst>
          </p:cNvPr>
          <p:cNvSpPr txBox="1"/>
          <p:nvPr/>
        </p:nvSpPr>
        <p:spPr>
          <a:xfrm>
            <a:off x="0" y="-114300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418A036B-8560-4431-95DF-5DC3A544DE0C}"/>
              </a:ext>
            </a:extLst>
          </p:cNvPr>
          <p:cNvSpPr txBox="1"/>
          <p:nvPr/>
        </p:nvSpPr>
        <p:spPr>
          <a:xfrm>
            <a:off x="11778758" y="6488668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02403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570055A-FF74-4489-B692-4D10C6807D49}"/>
              </a:ext>
            </a:extLst>
          </p:cNvPr>
          <p:cNvGraphicFramePr>
            <a:graphicFrameLocks noGrp="1"/>
          </p:cNvGraphicFramePr>
          <p:nvPr>
            <p:ph type="pic" sz="quarter" idx="4294967295"/>
            <p:extLst>
              <p:ext uri="{D42A27DB-BD31-4B8C-83A1-F6EECF244321}">
                <p14:modId xmlns:p14="http://schemas.microsoft.com/office/powerpoint/2010/main" val="2661199673"/>
              </p:ext>
            </p:extLst>
          </p:nvPr>
        </p:nvGraphicFramePr>
        <p:xfrm>
          <a:off x="0" y="255032"/>
          <a:ext cx="12192000" cy="63880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amino acid composition (AAC)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amino acid index (AAIF)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auto covariance of the average chemical shift(</a:t>
                      </a:r>
                      <a:r>
                        <a:rPr lang="en-US" b="0" dirty="0" err="1"/>
                        <a:t>acACS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local alignment kernel</a:t>
                      </a:r>
                    </a:p>
                    <a:p>
                      <a:pPr algn="ctr"/>
                      <a:r>
                        <a:rPr lang="en-US" b="0" dirty="0"/>
                        <a:t>(LAK)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dipeptide composition (DPC)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binary profile (NC5)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amphiphilic pseudo amino acid composition(Am-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PseAAC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Physicochemical properties(PCP)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91621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composition-transition-distribution (CTD)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conjoint triad (CTF)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composite </a:t>
                      </a:r>
                      <a:r>
                        <a:rPr lang="fr-FR" b="0" dirty="0" err="1"/>
                        <a:t>protein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sequence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representation</a:t>
                      </a:r>
                      <a:r>
                        <a:rPr lang="fr-FR" b="0" dirty="0"/>
                        <a:t>(CPDR)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Pseudo amino acid composition (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PseACC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quasi-sequence-order (QSO)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atomic composition(ATC)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G-Gap dipeptide composition (g-gap 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G-Gap dipeptide composition(</a:t>
                      </a:r>
                      <a:r>
                        <a:rPr lang="en-US" b="0" dirty="0" err="1"/>
                        <a:t>Pse</a:t>
                      </a:r>
                      <a:r>
                        <a:rPr lang="en-US" b="0" dirty="0"/>
                        <a:t>-g-gap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protein relatedness measure(PRM)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reduce amino acid composition(RACC)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split amino acid composition(SAAC)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Geary autocorrelation descriptor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6897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Composition on terminal region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N5C5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k-space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 position-</a:t>
                      </a:r>
                      <a:r>
                        <a:rPr lang="en-US" b="0" dirty="0" err="1">
                          <a:latin typeface="+mn-lt"/>
                        </a:rPr>
                        <a:t>specifc</a:t>
                      </a:r>
                      <a:r>
                        <a:rPr lang="en-US" b="0" dirty="0">
                          <a:latin typeface="+mn-lt"/>
                        </a:rPr>
                        <a:t> scoring matrix (PSSM)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351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k-spaced amino acid group pairs (CKSAAGP) 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71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B0F9E7-ADEA-4A42-AA85-85E294B16255}"/>
              </a:ext>
            </a:extLst>
          </p:cNvPr>
          <p:cNvSpPr txBox="1"/>
          <p:nvPr/>
        </p:nvSpPr>
        <p:spPr>
          <a:xfrm>
            <a:off x="0" y="-114300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418A036B-8560-4431-95DF-5DC3A544DE0C}"/>
              </a:ext>
            </a:extLst>
          </p:cNvPr>
          <p:cNvSpPr txBox="1"/>
          <p:nvPr/>
        </p:nvSpPr>
        <p:spPr>
          <a:xfrm>
            <a:off x="11778758" y="6488668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39846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143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All the features extracted by </a:t>
            </a:r>
            <a:r>
              <a:rPr lang="en-US" altLang="ko-KR" sz="1800" b="1" dirty="0" err="1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iFeature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toolkit. </a:t>
            </a: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Decided to extract 10 following features.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32043-D551-4E23-AE94-7C3AAADDABED}"/>
              </a:ext>
            </a:extLst>
          </p:cNvPr>
          <p:cNvSpPr txBox="1"/>
          <p:nvPr/>
        </p:nvSpPr>
        <p:spPr>
          <a:xfrm>
            <a:off x="438150" y="230743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FB7A5-2C37-493B-A967-224EFCFAD190}"/>
              </a:ext>
            </a:extLst>
          </p:cNvPr>
          <p:cNvSpPr txBox="1"/>
          <p:nvPr/>
        </p:nvSpPr>
        <p:spPr>
          <a:xfrm>
            <a:off x="647700" y="6483026"/>
            <a:ext cx="10487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>
                <a:solidFill>
                  <a:srgbClr val="2A2A2A"/>
                </a:solidFill>
                <a:effectLst/>
                <a:latin typeface="Merriweather" panose="00000500000000000000" pitchFamily="2" charset="0"/>
              </a:rPr>
              <a:t>iFeature</a:t>
            </a:r>
            <a:r>
              <a:rPr lang="en-US" sz="1000" b="1" i="0" dirty="0">
                <a:solidFill>
                  <a:srgbClr val="2A2A2A"/>
                </a:solidFill>
                <a:effectLst/>
                <a:latin typeface="Merriweather" panose="00000500000000000000" pitchFamily="2" charset="0"/>
              </a:rPr>
              <a:t>: a Python package and web server for features extraction and selection from protein and peptide sequences – </a:t>
            </a:r>
            <a:r>
              <a:rPr lang="en-US" sz="1000" b="0" i="1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Bioinformatics - 2018</a:t>
            </a:r>
            <a:endParaRPr lang="en-US" sz="1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CAF084-1811-47B4-BAC2-6A00CB3F5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10751"/>
              </p:ext>
            </p:extLst>
          </p:nvPr>
        </p:nvGraphicFramePr>
        <p:xfrm>
          <a:off x="0" y="1989206"/>
          <a:ext cx="12192000" cy="329594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73284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amphiphilic pseudo amino acid composition(Am-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PseAAC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Pseudo amino acid composition (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PseACC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G-Gap dipeptide composition (g-gap 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composition-transition-distribution (CTD)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73284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k-spaced Conjoint Triad  (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KSCTriad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) 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quasi-sequence-order (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QSOrder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B050"/>
                          </a:solidFill>
                          <a:latin typeface="+mn-lt"/>
                        </a:rPr>
                        <a:t>Geary_autocorrelation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B050"/>
                          </a:solidFill>
                          <a:latin typeface="+mn-lt"/>
                        </a:rPr>
                        <a:t>Moran_autocorrelation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734298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B050"/>
                          </a:solidFill>
                          <a:latin typeface="+mn-lt"/>
                        </a:rPr>
                        <a:t>NMBroto_autocorrelation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Dipeptide Deviation from Expected Mean (DDE)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73284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71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Normalization is a rescaling of the data from the original range so that all values are within the new range of 0 and 1.</a:t>
            </a:r>
            <a:endParaRPr lang="en-US" dirty="0"/>
          </a:p>
          <a:p>
            <a:endParaRPr lang="en-US" dirty="0"/>
          </a:p>
          <a:p>
            <a:r>
              <a:rPr lang="en-US" dirty="0"/>
              <a:t>I used </a:t>
            </a:r>
            <a:r>
              <a:rPr lang="en-US" b="1" dirty="0" err="1"/>
              <a:t>MinMaxScaler</a:t>
            </a:r>
            <a:r>
              <a:rPr lang="en-US" b="1" dirty="0"/>
              <a:t>() </a:t>
            </a:r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python library.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Min-Max normalization :</a:t>
            </a:r>
          </a:p>
          <a:p>
            <a:pPr algn="ctr"/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y = (x – min) / (max – min)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Data Normalization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9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Applied 3 methods for Drop Data duplication:</a:t>
            </a:r>
          </a:p>
          <a:p>
            <a:endParaRPr lang="en-US" dirty="0">
              <a:solidFill>
                <a:srgbClr val="555555"/>
              </a:solidFill>
              <a:latin typeface="Helvetica Neue"/>
            </a:endParaRP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1- Dropped duplicate columns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2- Dropped Columns with same value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3- Dropped Duplicate Rows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Drop Data Duplication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61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(Pearson, 1901) is used to decompose a multivariate dataset in a set of successive orthogonal components that explain a maximum amount of the variance.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solidFill>
                <a:srgbClr val="000000"/>
              </a:solidFill>
              <a:effectLst/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Used PCA with 10 components on 10 extracted features.</a:t>
            </a:r>
          </a:p>
          <a:p>
            <a:pPr marL="285750" indent="-285750" algn="just"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Extracted </a:t>
            </a:r>
            <a:r>
              <a:rPr lang="en-US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</a:t>
            </a: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components using </a:t>
            </a:r>
            <a:r>
              <a:rPr lang="en-US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iFeature</a:t>
            </a: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Feature selection analysis </a:t>
            </a:r>
            <a:endParaRPr lang="en-US" sz="1800" kern="100" dirty="0">
              <a:effectLst/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i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mension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Reduction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83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439256" y="3103506"/>
            <a:ext cx="7543194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900" b="1" dirty="0">
                <a:solidFill>
                  <a:schemeClr val="bg1"/>
                </a:solidFill>
                <a:cs typeface="Arial" pitchFamily="34" charset="0"/>
              </a:rPr>
              <a:t>Random Forest classification</a:t>
            </a:r>
            <a:endParaRPr lang="ko-KR" altLang="en-US" sz="39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4471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66737" y="3795414"/>
            <a:ext cx="8652123" cy="75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Hyper parameters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: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D8CD10-0127-4AF1-A811-410DDA060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1236791"/>
            <a:ext cx="7677150" cy="30931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Number of trees in random forest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n_estimators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np.linspace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start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stop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Number of features to consider at every split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max_features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'auto'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'sqrt'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Maximum number of levels in tree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max_depth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np.linspace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max_depth.append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Minimum number of samples required to split a node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min_samples_split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Minimum number of samples required at each leaf node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min_samples_leaf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Method of selecting samples for training each tree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bootstrap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 False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4046A2-05DF-401C-A1FC-45187AA97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4272261"/>
            <a:ext cx="767715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On each iteration, the algorithm will choose a difference combination of the features. Altogether,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there are 2 * 12 * 2 * 3 * 3 * 10 = 4320 settings!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09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704850" y="419100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Train pipeline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: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AF87CEE-0565-4AAA-AED3-D142320F7A5F}"/>
              </a:ext>
            </a:extLst>
          </p:cNvPr>
          <p:cNvSpPr/>
          <p:nvPr/>
        </p:nvSpPr>
        <p:spPr>
          <a:xfrm>
            <a:off x="323850" y="1545431"/>
            <a:ext cx="1285875" cy="22193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PCA </a:t>
            </a:r>
          </a:p>
          <a:p>
            <a:pPr algn="ctr"/>
            <a:r>
              <a:rPr lang="en-US" dirty="0"/>
              <a:t>Features</a:t>
            </a: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7BFF07D6-87BB-4EB1-9639-39860B512E3C}"/>
              </a:ext>
            </a:extLst>
          </p:cNvPr>
          <p:cNvSpPr/>
          <p:nvPr/>
        </p:nvSpPr>
        <p:spPr>
          <a:xfrm>
            <a:off x="4043363" y="1631155"/>
            <a:ext cx="2809875" cy="204787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100 </a:t>
            </a:r>
          </a:p>
          <a:p>
            <a:pPr algn="ctr"/>
            <a:r>
              <a:rPr lang="en-US" dirty="0"/>
              <a:t>Random RF</a:t>
            </a:r>
          </a:p>
          <a:p>
            <a:pPr algn="ctr"/>
            <a:r>
              <a:rPr lang="en-US" dirty="0"/>
              <a:t>Based on</a:t>
            </a:r>
          </a:p>
          <a:p>
            <a:pPr algn="ctr"/>
            <a:r>
              <a:rPr lang="en-US" dirty="0"/>
              <a:t>10 fold cv</a:t>
            </a:r>
          </a:p>
          <a:p>
            <a:pPr algn="ctr"/>
            <a:r>
              <a:rPr lang="en-US" dirty="0"/>
              <a:t>(1000 train run)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A17FB34D-9657-4CE1-BF31-0D78C4221EA5}"/>
              </a:ext>
            </a:extLst>
          </p:cNvPr>
          <p:cNvSpPr/>
          <p:nvPr/>
        </p:nvSpPr>
        <p:spPr>
          <a:xfrm>
            <a:off x="1400174" y="2245518"/>
            <a:ext cx="2619376" cy="12215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AA46E5A-B081-4510-B0F9-3EE702BD94E6}"/>
              </a:ext>
            </a:extLst>
          </p:cNvPr>
          <p:cNvSpPr/>
          <p:nvPr/>
        </p:nvSpPr>
        <p:spPr>
          <a:xfrm>
            <a:off x="1828800" y="922020"/>
            <a:ext cx="1762124" cy="148351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C000"/>
                </a:solidFill>
              </a:rPr>
              <a:t>generate</a:t>
            </a:r>
          </a:p>
          <a:p>
            <a:pPr algn="ctr"/>
            <a:r>
              <a:rPr lang="en-US" sz="1300" dirty="0">
                <a:solidFill>
                  <a:srgbClr val="FFC000"/>
                </a:solidFill>
              </a:rPr>
              <a:t>100 Random </a:t>
            </a:r>
          </a:p>
          <a:p>
            <a:pPr algn="ctr"/>
            <a:r>
              <a:rPr lang="en-US" sz="1300" dirty="0"/>
              <a:t>Random-Forest</a:t>
            </a:r>
          </a:p>
          <a:p>
            <a:pPr algn="ctr"/>
            <a:r>
              <a:rPr lang="en-US" sz="1300" dirty="0"/>
              <a:t>Based on 4320 settings</a:t>
            </a:r>
          </a:p>
        </p:txBody>
      </p:sp>
      <p:sp>
        <p:nvSpPr>
          <p:cNvPr id="11" name="Flowchart: Punched Tape 10">
            <a:extLst>
              <a:ext uri="{FF2B5EF4-FFF2-40B4-BE49-F238E27FC236}">
                <a16:creationId xmlns:a16="http://schemas.microsoft.com/office/drawing/2014/main" id="{ABA29B35-4265-4613-BC1C-757CCBCA2B4A}"/>
              </a:ext>
            </a:extLst>
          </p:cNvPr>
          <p:cNvSpPr/>
          <p:nvPr/>
        </p:nvSpPr>
        <p:spPr>
          <a:xfrm>
            <a:off x="6877051" y="1333500"/>
            <a:ext cx="2305050" cy="21336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best estimator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F1F7BE23-33BE-46AD-9693-083D4B7F3263}"/>
              </a:ext>
            </a:extLst>
          </p:cNvPr>
          <p:cNvSpPr/>
          <p:nvPr/>
        </p:nvSpPr>
        <p:spPr>
          <a:xfrm>
            <a:off x="9182101" y="1800225"/>
            <a:ext cx="1895475" cy="3657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allout: Left Arrow 12">
            <a:extLst>
              <a:ext uri="{FF2B5EF4-FFF2-40B4-BE49-F238E27FC236}">
                <a16:creationId xmlns:a16="http://schemas.microsoft.com/office/drawing/2014/main" id="{7142B4DB-E317-4D88-A9F4-A33BBFD113C1}"/>
              </a:ext>
            </a:extLst>
          </p:cNvPr>
          <p:cNvSpPr/>
          <p:nvPr/>
        </p:nvSpPr>
        <p:spPr>
          <a:xfrm>
            <a:off x="6562725" y="3905250"/>
            <a:ext cx="2619376" cy="253365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RF </a:t>
            </a:r>
          </a:p>
          <a:p>
            <a:pPr algn="ctr"/>
            <a:r>
              <a:rPr lang="en-US" dirty="0"/>
              <a:t>With the</a:t>
            </a:r>
          </a:p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best params</a:t>
            </a:r>
          </a:p>
          <a:p>
            <a:pPr algn="ctr"/>
            <a:r>
              <a:rPr lang="en-US" dirty="0"/>
              <a:t>On whole 80% train data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4994BB0-C306-4E1E-A233-0DAA397CC814}"/>
              </a:ext>
            </a:extLst>
          </p:cNvPr>
          <p:cNvSpPr/>
          <p:nvPr/>
        </p:nvSpPr>
        <p:spPr>
          <a:xfrm>
            <a:off x="3914775" y="4636295"/>
            <a:ext cx="2647950" cy="1221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the best estimator</a:t>
            </a:r>
          </a:p>
          <a:p>
            <a:pPr algn="ctr"/>
            <a:r>
              <a:rPr lang="en-US" dirty="0"/>
              <a:t>(20% independent test set)</a:t>
            </a:r>
          </a:p>
        </p:txBody>
      </p:sp>
    </p:spTree>
    <p:extLst>
      <p:ext uri="{BB962C8B-B14F-4D97-AF65-F5344CB8AC3E}">
        <p14:creationId xmlns:p14="http://schemas.microsoft.com/office/powerpoint/2010/main" val="1397010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68871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319384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538623"/>
              </p:ext>
            </p:extLst>
          </p:nvPr>
        </p:nvGraphicFramePr>
        <p:xfrm>
          <a:off x="285750" y="977907"/>
          <a:ext cx="10582277" cy="5804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 </a:t>
                      </a:r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</a:t>
                      </a:r>
                    </a:p>
                    <a:p>
                      <a:pPr algn="ctr"/>
                      <a:r>
                        <a:rPr lang="en-US" sz="1200" dirty="0" err="1"/>
                        <a:t>roc_auc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Geary_correlation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Moran_correlation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9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Data Collection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68871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319384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59767"/>
              </p:ext>
            </p:extLst>
          </p:nvPr>
        </p:nvGraphicFramePr>
        <p:xfrm>
          <a:off x="285750" y="977907"/>
          <a:ext cx="10582277" cy="578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 </a:t>
                      </a:r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/>
                        <a:t>Best Mean</a:t>
                      </a:r>
                    </a:p>
                    <a:p>
                      <a:pPr algn="ctr"/>
                      <a:r>
                        <a:rPr lang="en-US" sz="1200"/>
                        <a:t>roc</a:t>
                      </a:r>
                      <a:r>
                        <a:rPr lang="en-US" sz="1200" dirty="0" err="1"/>
                        <a:t>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CTD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DDE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0.85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Geary_correlation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KSCTriad</a:t>
                      </a:r>
                      <a:endParaRPr lang="en-US" sz="1300" b="1" dirty="0"/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Moran_correlation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37860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QSOrder</a:t>
                      </a:r>
                      <a:endParaRPr lang="en-US" sz="13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921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1362974"/>
            <a:ext cx="10067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7 top Features with acc &gt; 0.74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APseudoAAC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CKSAAP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CTD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DDE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KSCTriad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PseudoAAC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QSOrder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Results Feature Vector: (940, 3063)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138409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Top Features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87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Applied 3 methods for Drop Data duplication:</a:t>
            </a:r>
          </a:p>
          <a:p>
            <a:endParaRPr lang="en-US" dirty="0">
              <a:solidFill>
                <a:srgbClr val="555555"/>
              </a:solidFill>
              <a:latin typeface="Helvetica Neue"/>
            </a:endParaRP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1- Dropped duplicate columns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2- Dropped Columns with same value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3- Dropped Duplicate Rows</a:t>
            </a:r>
          </a:p>
          <a:p>
            <a:endParaRPr lang="en-US" dirty="0">
              <a:solidFill>
                <a:srgbClr val="555555"/>
              </a:solidFill>
              <a:latin typeface="Helvetica Neu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Results Feature Vector: </a:t>
            </a:r>
          </a:p>
          <a:p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	(940, 3063) reduced to =&gt; (940, 3014)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Drop Data Duplication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54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Sequential Feature Selection (</a:t>
            </a:r>
            <a:r>
              <a:rPr lang="en-US" dirty="0" err="1">
                <a:solidFill>
                  <a:srgbClr val="555555"/>
                </a:solidFill>
                <a:latin typeface="Helvetica Neue"/>
              </a:rPr>
              <a:t>sfs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Used Logistic Regression for classification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Runed 3 times to select different feature counts: ( 50, 100 and 200)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Feature Selection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A8C243-A306-4FF2-A226-0CD98EAD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896553"/>
            <a:ext cx="514350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lr_model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LogisticRegression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--------------------------------------------------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SFS(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lr_model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k_features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forward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floating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scoring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'accuracy'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verbose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n_jobs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sfs.fit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(x90_train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y90_train)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23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Results of 50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elected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eatures By SFS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5F28A-234F-46DA-8B0D-4749B6DEE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0685"/>
            <a:ext cx="5852172" cy="43891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754A58-257B-43B3-AB9C-9BB15BF33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71068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23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Results of 100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elected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eatures By SFS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A9AC3-28F6-4604-84D0-AE6A5322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39" y="1405885"/>
            <a:ext cx="5852172" cy="438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05AD4-D03F-4AD4-B418-84B6DACDA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40588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Results of 200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elected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eatures By SFS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B8FB1-4EF2-4240-A1D4-BFDED7F5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9" y="1463036"/>
            <a:ext cx="5852172" cy="4389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F80A58-20D3-4DE1-B173-7F907185A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39" y="146303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04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515249"/>
            <a:ext cx="10067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Sequential Forward Selected Features: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Combined 7 features: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APseudoAAC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CKSAAP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CTD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DDE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KSCTriad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PseudoAAC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QSOrder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138409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78673"/>
              </p:ext>
            </p:extLst>
          </p:nvPr>
        </p:nvGraphicFramePr>
        <p:xfrm>
          <a:off x="466725" y="3347753"/>
          <a:ext cx="10825534" cy="284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122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16307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78280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 </a:t>
                      </a:r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</a:t>
                      </a:r>
                    </a:p>
                    <a:p>
                      <a:pPr algn="ctr"/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roc_auc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610837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Selected 50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Selected 100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840787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Selected 200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210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Combine Features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1087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1362974"/>
            <a:ext cx="10067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7 top Features with acc &gt; 0.74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APseudoAAC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CKSAAP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CTD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DDE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KSCTriad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PseudoAAC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QSOrder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Results Feature Vector: (940, 3063)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138409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Top Features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7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056D47-DE28-462F-99FA-155ADAB0D777}"/>
              </a:ext>
            </a:extLst>
          </p:cNvPr>
          <p:cNvSpPr txBox="1"/>
          <p:nvPr/>
        </p:nvSpPr>
        <p:spPr>
          <a:xfrm>
            <a:off x="209550" y="304800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4">
                    <a:lumMod val="10000"/>
                  </a:schemeClr>
                </a:solidFill>
                <a:cs typeface="Arial" pitchFamily="34" charset="0"/>
              </a:rPr>
              <a:t>Data Collection</a:t>
            </a:r>
            <a:endParaRPr lang="ko-KR" altLang="en-US" sz="1800" b="1" dirty="0">
              <a:solidFill>
                <a:schemeClr val="accent4">
                  <a:lumMod val="1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38926-5193-4B09-A404-2A3F66242B4A}"/>
              </a:ext>
            </a:extLst>
          </p:cNvPr>
          <p:cNvSpPr txBox="1"/>
          <p:nvPr/>
        </p:nvSpPr>
        <p:spPr>
          <a:xfrm>
            <a:off x="209550" y="695325"/>
            <a:ext cx="10925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BCA08-7226-4BA7-AA82-38F086B41477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69F6C-177F-47D6-B4FC-F1FA1FCB7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674132"/>
            <a:ext cx="10325100" cy="5677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7C28D-D7D2-4189-A77B-B5DBF8F729AD}"/>
              </a:ext>
            </a:extLst>
          </p:cNvPr>
          <p:cNvSpPr txBox="1"/>
          <p:nvPr/>
        </p:nvSpPr>
        <p:spPr>
          <a:xfrm>
            <a:off x="647700" y="6483026"/>
            <a:ext cx="10487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2A2A2A"/>
                </a:solidFill>
                <a:effectLst/>
                <a:latin typeface="Merriweather" panose="020B0604020202020204" pitchFamily="2" charset="0"/>
              </a:rPr>
              <a:t>Learning embedding features based on </a:t>
            </a:r>
            <a:r>
              <a:rPr lang="en-US" sz="1000" b="1" i="0" dirty="0" err="1">
                <a:solidFill>
                  <a:srgbClr val="2A2A2A"/>
                </a:solidFill>
                <a:effectLst/>
                <a:latin typeface="Merriweather" panose="020B0604020202020204" pitchFamily="2" charset="0"/>
              </a:rPr>
              <a:t>multisense</a:t>
            </a:r>
            <a:r>
              <a:rPr lang="en-US" sz="1000" b="1" i="0" dirty="0">
                <a:solidFill>
                  <a:srgbClr val="2A2A2A"/>
                </a:solidFill>
                <a:effectLst/>
                <a:latin typeface="Merriweather" panose="020B0604020202020204" pitchFamily="2" charset="0"/>
              </a:rPr>
              <a:t>-scaled attention architecture to improve the predictive performance of anticancer peptides- </a:t>
            </a:r>
            <a:r>
              <a:rPr lang="en-US" sz="1000" b="0" i="1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Bioinformatics-</a:t>
            </a:r>
            <a:r>
              <a:rPr lang="en-US" sz="1000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2021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4651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285750" y="0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Features Overview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72824"/>
              </p:ext>
            </p:extLst>
          </p:nvPr>
        </p:nvGraphicFramePr>
        <p:xfrm>
          <a:off x="285750" y="369332"/>
          <a:ext cx="11287126" cy="6367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562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597267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84907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92601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772135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84907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</a:tblGrid>
              <a:tr h="84493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  <a:p>
                      <a:pPr algn="ctr"/>
                      <a:r>
                        <a:rPr lang="en-US" sz="12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Features Length</a:t>
                      </a:r>
                    </a:p>
                    <a:p>
                      <a:pPr algn="ctr"/>
                      <a:r>
                        <a:rPr lang="en-US" sz="1200" dirty="0"/>
                        <a:t>(After </a:t>
                      </a:r>
                    </a:p>
                    <a:p>
                      <a:pPr algn="ctr"/>
                      <a:r>
                        <a:rPr lang="en-US" sz="1200" dirty="0"/>
                        <a:t>Drop duplication Process)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  <a:p>
                      <a:pPr algn="ctr"/>
                      <a:r>
                        <a:rPr lang="en-US" sz="1200" dirty="0"/>
                        <a:t>Length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Features Length</a:t>
                      </a:r>
                    </a:p>
                    <a:p>
                      <a:pPr algn="ctr"/>
                      <a:r>
                        <a:rPr lang="en-US" sz="1200" dirty="0"/>
                        <a:t>(After </a:t>
                      </a:r>
                    </a:p>
                    <a:p>
                      <a:pPr algn="ctr"/>
                      <a:r>
                        <a:rPr lang="en-US" sz="1200" dirty="0"/>
                        <a:t>Drop duplication Process)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QSOrder+CKSAAP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(940, 1649)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(940, 1649 )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(940, 2001)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(940, 2001)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(940, 322)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(940, 306)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CKSAAP+KSCTriad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(940, 2287)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(940, 2282)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QSOrder+DDE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(940, 449)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(940, 449)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CTD+APseudoAAC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(940, 302)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(940, 286)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(940, 735)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(940, 730)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CTD+DDE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(940, 674)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(940, 658)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4154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CTD+KSCTriad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(940, 960)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(940, 939)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DDE+APseudoAAC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(940, 429)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(940, 57)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DDE+KSCTriad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(940, 1087)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(940, 1082)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PseudoAAC+CKSAAP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APseudoAAC+KSCTriad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(940, 715)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(940, 710)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(940, 302)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(940, 286)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(940, 61)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(940, 61)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PseudoAAC+DDE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NMBroto+CKSAAP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(940, 1633)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(940, 1633)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(940, 715)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(940, 710)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(940, 306)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(940, 290)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1237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CKSAAP+APseudoAAC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NMBroto+DDE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(940, 433)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(940, 433)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68727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CKSAAP+CTD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(940, 1874)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(940, 1858)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(940, 719)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(940, 714)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4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22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285750" y="0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Features Overview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128945"/>
              </p:ext>
            </p:extLst>
          </p:nvPr>
        </p:nvGraphicFramePr>
        <p:xfrm>
          <a:off x="285750" y="369332"/>
          <a:ext cx="11287126" cy="6186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562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597267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84907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92601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772135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84907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</a:tblGrid>
              <a:tr h="84493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  <a:p>
                      <a:pPr algn="ctr"/>
                      <a:r>
                        <a:rPr lang="en-US" sz="12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Features Length</a:t>
                      </a:r>
                    </a:p>
                    <a:p>
                      <a:pPr algn="ctr"/>
                      <a:r>
                        <a:rPr lang="en-US" sz="1200" dirty="0"/>
                        <a:t>(After </a:t>
                      </a:r>
                    </a:p>
                    <a:p>
                      <a:pPr algn="ctr"/>
                      <a:r>
                        <a:rPr lang="en-US" sz="1200" dirty="0"/>
                        <a:t>Drop duplication Process)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  <a:p>
                      <a:pPr algn="ctr"/>
                      <a:r>
                        <a:rPr lang="en-US" sz="1200" dirty="0"/>
                        <a:t>Length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Features Length</a:t>
                      </a:r>
                    </a:p>
                    <a:p>
                      <a:pPr algn="ctr"/>
                      <a:r>
                        <a:rPr lang="en-US" sz="1200" dirty="0"/>
                        <a:t>(After </a:t>
                      </a:r>
                    </a:p>
                    <a:p>
                      <a:pPr algn="ctr"/>
                      <a:r>
                        <a:rPr lang="en-US" sz="1200" dirty="0"/>
                        <a:t>Drop duplication Process)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(940, 61)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(940, 61 )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NMBroto+QSOrder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(940, 81)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(940, 81)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41540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1237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68727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4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5406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171450" y="445383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Features(10 component):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171450" y="76051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 - 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among 100 Random </a:t>
            </a: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Random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Forest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684236"/>
              </p:ext>
            </p:extLst>
          </p:nvPr>
        </p:nvGraphicFramePr>
        <p:xfrm>
          <a:off x="485775" y="814715"/>
          <a:ext cx="10582277" cy="556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b="1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Best</a:t>
                      </a:r>
                    </a:p>
                    <a:p>
                      <a:pPr algn="ctr"/>
                      <a:r>
                        <a:rPr lang="en-US" sz="1300" dirty="0"/>
                        <a:t>Acc</a:t>
                      </a:r>
                    </a:p>
                    <a:p>
                      <a:pPr algn="ctr"/>
                      <a:r>
                        <a:rPr lang="en-US" sz="13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Best</a:t>
                      </a:r>
                    </a:p>
                    <a:p>
                      <a:pPr algn="ctr"/>
                      <a:r>
                        <a:rPr lang="en-US" sz="1300" dirty="0" err="1"/>
                        <a:t>roc_auc</a:t>
                      </a:r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(cv=10)</a:t>
                      </a:r>
                    </a:p>
                    <a:p>
                      <a:pPr algn="ctr"/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QSOrder+CKSAAP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QSOrder+DDE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957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QSOrder+PseudoAAC</a:t>
                      </a:r>
                      <a:endParaRPr lang="en-US" sz="13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QSOrder+APseudoAAC</a:t>
                      </a:r>
                      <a:endParaRPr lang="en-US" sz="13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52730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PseudoAAC+CKSAAP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PseudoAAC+DDE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9424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171450" y="445383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Features(10 component):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171450" y="76051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 - 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among 100 Random </a:t>
            </a: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Random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Forest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59024"/>
              </p:ext>
            </p:extLst>
          </p:nvPr>
        </p:nvGraphicFramePr>
        <p:xfrm>
          <a:off x="485775" y="814715"/>
          <a:ext cx="10582277" cy="567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Features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 err="1"/>
                        <a:t>roc_auc</a:t>
                      </a:r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CKSAAP+APseudoAAC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CKSAAP+CTD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CKSAAP+KSCTriad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45631"/>
                  </a:ext>
                </a:extLst>
              </a:tr>
              <a:tr h="44631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CTD+APseudoAAC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CTD+DDE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33540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CTD+KSCTriad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DDE+APseudoAAC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DDE+KSCTriad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8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439256" y="3103506"/>
            <a:ext cx="7543194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900" b="1" dirty="0">
                <a:solidFill>
                  <a:schemeClr val="bg1"/>
                </a:solidFill>
                <a:cs typeface="Arial" pitchFamily="34" charset="0"/>
              </a:rPr>
              <a:t>SVM classification</a:t>
            </a:r>
            <a:endParaRPr lang="ko-KR" altLang="en-US" sz="39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5308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68871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319384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SVM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935349"/>
              </p:ext>
            </p:extLst>
          </p:nvPr>
        </p:nvGraphicFramePr>
        <p:xfrm>
          <a:off x="285750" y="977907"/>
          <a:ext cx="10582277" cy="5257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 </a:t>
                      </a:r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</a:t>
                      </a:r>
                    </a:p>
                    <a:p>
                      <a:pPr algn="ctr"/>
                      <a:r>
                        <a:rPr lang="en-US" sz="1200" dirty="0" err="1"/>
                        <a:t>roc_auc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6593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Geary_correlation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4838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Moran_correlation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013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68871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319384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SVM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30158"/>
              </p:ext>
            </p:extLst>
          </p:nvPr>
        </p:nvGraphicFramePr>
        <p:xfrm>
          <a:off x="285750" y="977907"/>
          <a:ext cx="10582277" cy="5257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 </a:t>
                      </a:r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</a:t>
                      </a:r>
                    </a:p>
                    <a:p>
                      <a:pPr algn="ctr"/>
                      <a:r>
                        <a:rPr lang="en-US" sz="1200" dirty="0" err="1"/>
                        <a:t>roc_auc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</a:t>
                      </a:r>
                      <a:endParaRPr lang="en-US" sz="1300" b="1" dirty="0"/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0.79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CTD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DDE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6593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Geary_correlation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KSCTriad</a:t>
                      </a:r>
                      <a:endParaRPr lang="en-US" sz="13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4838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Moran_correlation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NMBroto_correlation</a:t>
                      </a:r>
                      <a:endParaRPr lang="en-US" sz="13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</a:t>
                      </a:r>
                      <a:endParaRPr lang="en-US" sz="1300" b="1" dirty="0"/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0.77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0.76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0.76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</a:t>
                      </a:r>
                      <a:endParaRPr lang="en-US" sz="13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0.79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705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171450" y="445383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Features(10 component):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171450" y="76051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SVM Overview Results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660572"/>
              </p:ext>
            </p:extLst>
          </p:nvPr>
        </p:nvGraphicFramePr>
        <p:xfrm>
          <a:off x="485775" y="814715"/>
          <a:ext cx="10582277" cy="556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b="1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Best</a:t>
                      </a:r>
                    </a:p>
                    <a:p>
                      <a:pPr algn="ctr"/>
                      <a:r>
                        <a:rPr lang="en-US" sz="1300" dirty="0"/>
                        <a:t>Acc</a:t>
                      </a:r>
                    </a:p>
                    <a:p>
                      <a:pPr algn="ctr"/>
                      <a:r>
                        <a:rPr lang="en-US" sz="13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Best</a:t>
                      </a:r>
                    </a:p>
                    <a:p>
                      <a:pPr algn="ctr"/>
                      <a:r>
                        <a:rPr lang="en-US" sz="1300" dirty="0" err="1"/>
                        <a:t>roc_auc</a:t>
                      </a:r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(cv=10)</a:t>
                      </a:r>
                    </a:p>
                    <a:p>
                      <a:pPr algn="ctr"/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QSOrder+CKSAAP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QSOrder+DDE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957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QSOrder+APseudoAAC</a:t>
                      </a:r>
                      <a:endParaRPr lang="en-US" sz="13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52730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PseudoAAC+CKSAAP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PseudoAAC+DDE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356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171450" y="445383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Features(10 component):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171450" y="76051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SVM Overview Results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51550"/>
              </p:ext>
            </p:extLst>
          </p:nvPr>
        </p:nvGraphicFramePr>
        <p:xfrm>
          <a:off x="485775" y="814715"/>
          <a:ext cx="10582277" cy="567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Features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 err="1"/>
                        <a:t>roc_auc</a:t>
                      </a:r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CKSAAP+APseudoAAC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CKSAAP+CTD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CKSAAP+KSCTriad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45631"/>
                  </a:ext>
                </a:extLst>
              </a:tr>
              <a:tr h="44631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CTD+APseudoAAC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CTD+DDE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33540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CTD+KSCTriad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DDE+APseudoAAC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DDE+KSCTriad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499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171450" y="445383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Features(10 component):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171450" y="76051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SVM Overview Results – among 520 fits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009734"/>
              </p:ext>
            </p:extLst>
          </p:nvPr>
        </p:nvGraphicFramePr>
        <p:xfrm>
          <a:off x="485775" y="814715"/>
          <a:ext cx="10582277" cy="554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Features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 err="1"/>
                        <a:t>roc_auc</a:t>
                      </a:r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NMBroto+CKSAAP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NMBroto+DDE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45631"/>
                  </a:ext>
                </a:extLst>
              </a:tr>
              <a:tr h="44631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NMBroto+PseudoAAC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/>
                        <a:t>NMBroto+QSOrder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/>
                        <a:t>0.79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335409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30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D5389E-A65A-4391-9A77-9BA642E93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Data Used for My Research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0C50A-8803-4E74-97B6-D82C7E8D7758}"/>
              </a:ext>
            </a:extLst>
          </p:cNvPr>
          <p:cNvSpPr txBox="1"/>
          <p:nvPr/>
        </p:nvSpPr>
        <p:spPr>
          <a:xfrm>
            <a:off x="933450" y="1790700"/>
            <a:ext cx="9801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http://120.24.47.30:8080/ACPred_LAF/Download.html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a-I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451868-C5CE-4317-85FB-28A3D2B2A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63832"/>
              </p:ext>
            </p:extLst>
          </p:nvPr>
        </p:nvGraphicFramePr>
        <p:xfrm>
          <a:off x="933451" y="2686049"/>
          <a:ext cx="8077200" cy="3319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817035658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260192179"/>
                    </a:ext>
                  </a:extLst>
                </a:gridCol>
              </a:tblGrid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Before cd-hit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02453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55160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92840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13785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289091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84001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7383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5893913"/>
            <a:ext cx="1219185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Zeynab</a:t>
            </a:r>
            <a:r>
              <a:rPr lang="en-US" altLang="ko-KR" sz="1867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MohammadTabar</a:t>
            </a:r>
            <a:endParaRPr lang="en-US" altLang="ko-KR" sz="1867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867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Fall 2021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CA221-8863-4635-8603-C89075B0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44010"/>
            <a:ext cx="5852172" cy="4389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 – positive data</a:t>
            </a:r>
          </a:p>
        </p:txBody>
      </p:sp>
    </p:spTree>
    <p:extLst>
      <p:ext uri="{BB962C8B-B14F-4D97-AF65-F5344CB8AC3E}">
        <p14:creationId xmlns:p14="http://schemas.microsoft.com/office/powerpoint/2010/main" val="12405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 – negative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9B843-C033-4DF9-B1D8-C04248C3D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39" y="181713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0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positive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E27FC-2FC4-453F-89F5-5309E5306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1739260"/>
            <a:ext cx="6762750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1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negative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EA6218-07DC-4531-A08C-2586D70E9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32466"/>
            <a:ext cx="6664488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261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14870</TotalTime>
  <Words>2973</Words>
  <Application>Microsoft Office PowerPoint</Application>
  <PresentationFormat>Widescreen</PresentationFormat>
  <Paragraphs>1272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Arial (Body)</vt:lpstr>
      <vt:lpstr>Calibri</vt:lpstr>
      <vt:lpstr>Helvetica Neue</vt:lpstr>
      <vt:lpstr>JetBrains Mono</vt:lpstr>
      <vt:lpstr>Merriweather</vt:lpstr>
      <vt:lpstr>Source Sans Pro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ASUS</cp:lastModifiedBy>
  <cp:revision>654</cp:revision>
  <dcterms:created xsi:type="dcterms:W3CDTF">2018-04-24T17:14:44Z</dcterms:created>
  <dcterms:modified xsi:type="dcterms:W3CDTF">2021-12-18T14:04:35Z</dcterms:modified>
</cp:coreProperties>
</file>