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2"/>
  </p:notesMasterIdLst>
  <p:sldIdLst>
    <p:sldId id="256" r:id="rId4"/>
    <p:sldId id="271" r:id="rId5"/>
    <p:sldId id="261" r:id="rId6"/>
    <p:sldId id="344" r:id="rId7"/>
    <p:sldId id="351" r:id="rId8"/>
    <p:sldId id="353" r:id="rId9"/>
    <p:sldId id="355" r:id="rId10"/>
    <p:sldId id="356" r:id="rId11"/>
    <p:sldId id="357" r:id="rId12"/>
    <p:sldId id="360" r:id="rId13"/>
    <p:sldId id="361" r:id="rId14"/>
    <p:sldId id="364" r:id="rId15"/>
    <p:sldId id="365" r:id="rId16"/>
    <p:sldId id="368" r:id="rId17"/>
    <p:sldId id="370" r:id="rId18"/>
    <p:sldId id="372" r:id="rId19"/>
    <p:sldId id="374" r:id="rId20"/>
    <p:sldId id="375" r:id="rId21"/>
    <p:sldId id="379" r:id="rId22"/>
    <p:sldId id="345" r:id="rId23"/>
    <p:sldId id="352" r:id="rId24"/>
    <p:sldId id="382" r:id="rId25"/>
    <p:sldId id="383" r:id="rId26"/>
    <p:sldId id="384" r:id="rId27"/>
    <p:sldId id="385" r:id="rId28"/>
    <p:sldId id="393" r:id="rId29"/>
    <p:sldId id="394" r:id="rId30"/>
    <p:sldId id="395" r:id="rId31"/>
    <p:sldId id="387" r:id="rId32"/>
    <p:sldId id="396" r:id="rId33"/>
    <p:sldId id="405" r:id="rId34"/>
    <p:sldId id="406" r:id="rId35"/>
    <p:sldId id="398" r:id="rId36"/>
    <p:sldId id="404" r:id="rId37"/>
    <p:sldId id="400" r:id="rId38"/>
    <p:sldId id="407" r:id="rId39"/>
    <p:sldId id="402" r:id="rId40"/>
    <p:sldId id="260" r:id="rId4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78"/>
    <a:srgbClr val="05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32" r:id="rId13"/>
    <p:sldLayoutId id="2147483756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4.47.30:8080/ACPred_LAF/Download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335769" y="557435"/>
            <a:ext cx="69642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AntiCancer</a:t>
            </a:r>
            <a:r>
              <a:rPr lang="en-US" altLang="ko-KR" sz="3200" b="1" i="1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 Peptides Prediction via Machine Learning </a:t>
            </a:r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Approches</a:t>
            </a:r>
            <a:endParaRPr lang="ko-KR" altLang="en-US" sz="3200" b="1" i="1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4" y="3919263"/>
            <a:ext cx="6964133" cy="21240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Supervisor:</a:t>
            </a:r>
            <a:r>
              <a:rPr lang="ko-KR" altLang="en-US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000" i="1" dirty="0"/>
              <a:t>Dr. </a:t>
            </a:r>
            <a:r>
              <a:rPr lang="en-US" sz="2000" i="1" dirty="0" err="1"/>
              <a:t>Abdolmaleki</a:t>
            </a:r>
            <a:endParaRPr lang="en-US" altLang="ko-KR" sz="1867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Student: </a:t>
            </a:r>
            <a:r>
              <a:rPr lang="en-US" i="1" dirty="0"/>
              <a:t>Zeynab </a:t>
            </a:r>
            <a:r>
              <a:rPr lang="en-US" i="1" dirty="0" err="1"/>
              <a:t>Mohammadtabar</a:t>
            </a:r>
            <a:r>
              <a:rPr lang="en-US" i="1" dirty="0"/>
              <a:t> </a:t>
            </a: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Fall 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29-November-2021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Bioinformatics | TMU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658438" y="2821909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Filter Sequence Length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5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81012" y="1233190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sequences with 50 &lt; length &lt; 5 deleted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Filter Sequence Data by seq length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62251"/>
              </p:ext>
            </p:extLst>
          </p:nvPr>
        </p:nvGraphicFramePr>
        <p:xfrm>
          <a:off x="1085849" y="3000374"/>
          <a:ext cx="10134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17386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 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</a:t>
                      </a:r>
                    </a:p>
                    <a:p>
                      <a:pPr algn="ctr"/>
                      <a:r>
                        <a:rPr lang="en-US" b="1" dirty="0"/>
                        <a:t>#non-ACP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Original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1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91245-EFAB-4C95-8556-701AA138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4" y="1886341"/>
            <a:ext cx="6659886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A182-F2F9-48DA-8289-1EC09DBA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699141"/>
            <a:ext cx="666941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2654800"/>
            <a:ext cx="698366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Select random negative data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81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Select random negative data as much as positive data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02722"/>
              </p:ext>
            </p:extLst>
          </p:nvPr>
        </p:nvGraphicFramePr>
        <p:xfrm>
          <a:off x="2447925" y="1819274"/>
          <a:ext cx="7048500" cy="19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925280753"/>
                    </a:ext>
                  </a:extLst>
                </a:gridCol>
              </a:tblGrid>
              <a:tr h="14192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After Select random 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5358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EDE50-1CED-4A4D-ACDA-CB46E8F7AEAC}"/>
              </a:ext>
            </a:extLst>
          </p:cNvPr>
          <p:cNvSpPr txBox="1"/>
          <p:nvPr/>
        </p:nvSpPr>
        <p:spPr>
          <a:xfrm>
            <a:off x="2181225" y="4486275"/>
            <a:ext cx="79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result:</a:t>
            </a:r>
          </a:p>
          <a:p>
            <a:pPr algn="ctr"/>
            <a:r>
              <a:rPr lang="en-US" b="1" dirty="0"/>
              <a:t>#ACPs  = #non-ACPs</a:t>
            </a:r>
          </a:p>
        </p:txBody>
      </p:sp>
    </p:spTree>
    <p:extLst>
      <p:ext uri="{BB962C8B-B14F-4D97-AF65-F5344CB8AC3E}">
        <p14:creationId xmlns:p14="http://schemas.microsoft.com/office/powerpoint/2010/main" val="120163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5000" dirty="0"/>
              <a:t>Data View of selected random negative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72D1A-0E88-42A2-8942-3DBA8B62F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14" y="1817132"/>
            <a:ext cx="6355086" cy="46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Train-Test data split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65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cs typeface="Arial" pitchFamily="34" charset="0"/>
              </a:rPr>
              <a:t>Train-Test data split</a:t>
            </a:r>
            <a:endParaRPr lang="ko-KR" altLang="en-US" sz="1800" b="1" dirty="0"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33084"/>
              </p:ext>
            </p:extLst>
          </p:nvPr>
        </p:nvGraphicFramePr>
        <p:xfrm>
          <a:off x="1485899" y="2612171"/>
          <a:ext cx="8143875" cy="199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08352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0D2F41-20DC-4735-8155-97022A7C793D}"/>
              </a:ext>
            </a:extLst>
          </p:cNvPr>
          <p:cNvSpPr txBox="1"/>
          <p:nvPr/>
        </p:nvSpPr>
        <p:spPr>
          <a:xfrm>
            <a:off x="638174" y="1144071"/>
            <a:ext cx="55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by 80 , 20 </a:t>
            </a:r>
          </a:p>
          <a:p>
            <a:r>
              <a:rPr lang="en-US" dirty="0"/>
              <a:t>80% for train </a:t>
            </a:r>
            <a:r>
              <a:rPr lang="en-US" dirty="0">
                <a:sym typeface="Wingdings" panose="05000000000000000000" pitchFamily="2" charset="2"/>
              </a:rPr>
              <a:t> == == &gt; 752</a:t>
            </a:r>
            <a:endParaRPr lang="en-US" dirty="0"/>
          </a:p>
          <a:p>
            <a:r>
              <a:rPr lang="en-US" dirty="0"/>
              <a:t>20% for test == == &gt; 188</a:t>
            </a:r>
          </a:p>
          <a:p>
            <a:r>
              <a:rPr lang="en-US" dirty="0"/>
              <a:t>All random as #positive = #negative </a:t>
            </a:r>
          </a:p>
        </p:txBody>
      </p:sp>
    </p:spTree>
    <p:extLst>
      <p:ext uri="{BB962C8B-B14F-4D97-AF65-F5344CB8AC3E}">
        <p14:creationId xmlns:p14="http://schemas.microsoft.com/office/powerpoint/2010/main" val="125172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Feature Extraction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41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81996-6422-4D15-A2C1-BFAEC06DADEB}"/>
              </a:ext>
            </a:extLst>
          </p:cNvPr>
          <p:cNvSpPr txBox="1"/>
          <p:nvPr/>
        </p:nvSpPr>
        <p:spPr>
          <a:xfrm>
            <a:off x="3161096" y="258950"/>
            <a:ext cx="73373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Outline: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841530" y="3039251"/>
            <a:ext cx="6014951" cy="646331"/>
            <a:chOff x="5808996" y="1829008"/>
            <a:chExt cx="5465788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Feature Extracted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827039" y="4143077"/>
            <a:ext cx="6014950" cy="646331"/>
            <a:chOff x="5808996" y="1829008"/>
            <a:chExt cx="5465788" cy="646331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Preprocessing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6073203"/>
            <a:ext cx="5999045" cy="646331"/>
            <a:chOff x="5808996" y="1829008"/>
            <a:chExt cx="5465788" cy="646331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Train-Test Split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5116958"/>
            <a:ext cx="5999045" cy="646331"/>
            <a:chOff x="5808996" y="1829008"/>
            <a:chExt cx="5465788" cy="6463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Dimension Reduction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1778758" y="6337145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1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780667" y="1916676"/>
            <a:ext cx="6014951" cy="749008"/>
            <a:chOff x="5808996" y="1829008"/>
            <a:chExt cx="6014951" cy="64633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4382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Data Collection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4110441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amino acid composition (AAC)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dipeptide composition (DPC)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amphiphilic pseudo amino acid composition(Am-</a:t>
                      </a:r>
                      <a:r>
                        <a:rPr lang="en-US" b="0" dirty="0" err="1"/>
                        <a:t>PseAAC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composition-transition-distribution (CTD)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conjoint triad (CTF)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amino acid composition (</a:t>
                      </a:r>
                      <a:r>
                        <a:rPr lang="en-US" b="0" dirty="0" err="1"/>
                        <a:t>PseACC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quasi-sequence-order (QSO)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G-Gap dipeptide composition (g-gap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Geary autocorrelation descriptor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k-spaced amino acid group pairs (CKSAAGP) 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240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266119967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amino acid composition (AAC)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dipeptide composition (DPC)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conjoint triad (CTF)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(QSO)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Geary autocorrelation descriptor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amino acid group pairs (CKSAAGP)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3984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All the features extracted by </a:t>
            </a:r>
            <a:r>
              <a:rPr lang="en-US" altLang="ko-KR" sz="1800" b="1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iFeature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toolkit. </a:t>
            </a: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Decided to extract 10 following features.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32043-D551-4E23-AE94-7C3AAADDABED}"/>
              </a:ext>
            </a:extLst>
          </p:cNvPr>
          <p:cNvSpPr txBox="1"/>
          <p:nvPr/>
        </p:nvSpPr>
        <p:spPr>
          <a:xfrm>
            <a:off x="438150" y="230743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B7A5-2C37-493B-A967-224EFCFAD190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iFeature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: a Python package and web server for features extraction and selection from protein and peptide sequences –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 - 2018</a:t>
            </a:r>
            <a:endParaRPr lang="en-US" sz="1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CAF084-1811-47B4-BAC2-6A00CB3F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10751"/>
              </p:ext>
            </p:extLst>
          </p:nvPr>
        </p:nvGraphicFramePr>
        <p:xfrm>
          <a:off x="0" y="1989206"/>
          <a:ext cx="12192000" cy="32959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73284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Conjoint Triad  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KSCTriad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QSOrder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Geary_autocorrelation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Moran_autocorrelation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73429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NMBroto_autocorrelation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Dipeptide Deviation from Expected Mean (DDE)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Normalization is a rescaling of the data from the original range so that all values are within the new range of 0 and 1.</a:t>
            </a:r>
            <a:endParaRPr lang="en-US" dirty="0"/>
          </a:p>
          <a:p>
            <a:endParaRPr lang="en-US" dirty="0"/>
          </a:p>
          <a:p>
            <a:r>
              <a:rPr lang="en-US" dirty="0"/>
              <a:t>I used </a:t>
            </a:r>
            <a:r>
              <a:rPr lang="en-US" b="1" dirty="0" err="1"/>
              <a:t>MinMaxScaler</a:t>
            </a:r>
            <a:r>
              <a:rPr lang="en-US" b="1" dirty="0"/>
              <a:t>() </a:t>
            </a: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python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Min-Max normalization :</a:t>
            </a:r>
          </a:p>
          <a:p>
            <a:pPr algn="ctr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y = (x – min) / (max – min)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Data Normalization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6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(Pearson, 1901) is used to decompose a multivariate dataset in a set of successive orthogonal components that explain a maximum amount of the variance.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rgbClr val="000000"/>
              </a:solidFill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Used PCA with 10 components on 10 extracted features.</a:t>
            </a:r>
          </a:p>
          <a:p>
            <a:pPr marL="285750" indent="-285750" algn="just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Extracted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components using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iFeature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Feature selection analysis </a:t>
            </a:r>
            <a:endParaRPr lang="en-US" sz="1800" kern="100" dirty="0"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mension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Reduction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8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439256" y="3103506"/>
            <a:ext cx="754319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900" b="1" dirty="0">
                <a:solidFill>
                  <a:schemeClr val="bg1"/>
                </a:solidFill>
                <a:cs typeface="Arial" pitchFamily="34" charset="0"/>
              </a:rPr>
              <a:t>Random Forest classification</a:t>
            </a:r>
            <a:endParaRPr lang="ko-KR" altLang="en-US" sz="39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47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66737" y="3795414"/>
            <a:ext cx="8652123" cy="7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Hyper parameters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D8CD10-0127-4AF1-A811-410DDA06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1236791"/>
            <a:ext cx="7677150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trees in random forest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n_estimators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stop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features to consider at every split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max_features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'auto'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'sqrt'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Maximum number of levels in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max_depth.append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to split a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min_samples_split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at each leaf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min_samples_leaf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Method of selecting samples for training each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bootstrap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 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4046A2-05DF-401C-A1FC-45187AA9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4272261"/>
            <a:ext cx="76771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each iteration, the algorithm will choose a difference combination of the features. Altogether,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there are 2 * 12 * 2 * 3 * 3 * 10 = 4320 settings!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0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704850" y="41910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Train pipeline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AF87CEE-0565-4AAA-AED3-D142320F7A5F}"/>
              </a:ext>
            </a:extLst>
          </p:cNvPr>
          <p:cNvSpPr/>
          <p:nvPr/>
        </p:nvSpPr>
        <p:spPr>
          <a:xfrm>
            <a:off x="323850" y="1545431"/>
            <a:ext cx="1285875" cy="22193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 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7BFF07D6-87BB-4EB1-9639-39860B512E3C}"/>
              </a:ext>
            </a:extLst>
          </p:cNvPr>
          <p:cNvSpPr/>
          <p:nvPr/>
        </p:nvSpPr>
        <p:spPr>
          <a:xfrm>
            <a:off x="4043363" y="1631155"/>
            <a:ext cx="2809875" cy="20478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100 </a:t>
            </a:r>
          </a:p>
          <a:p>
            <a:pPr algn="ctr"/>
            <a:r>
              <a:rPr lang="en-US" dirty="0"/>
              <a:t>Random RF</a:t>
            </a:r>
          </a:p>
          <a:p>
            <a:pPr algn="ctr"/>
            <a:r>
              <a:rPr lang="en-US" dirty="0"/>
              <a:t>Based on</a:t>
            </a:r>
          </a:p>
          <a:p>
            <a:pPr algn="ctr"/>
            <a:r>
              <a:rPr lang="en-US" dirty="0"/>
              <a:t>10 fold cv</a:t>
            </a:r>
          </a:p>
          <a:p>
            <a:pPr algn="ctr"/>
            <a:r>
              <a:rPr lang="en-US" dirty="0"/>
              <a:t>(1000 train run)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17FB34D-9657-4CE1-BF31-0D78C4221EA5}"/>
              </a:ext>
            </a:extLst>
          </p:cNvPr>
          <p:cNvSpPr/>
          <p:nvPr/>
        </p:nvSpPr>
        <p:spPr>
          <a:xfrm>
            <a:off x="1400174" y="2245518"/>
            <a:ext cx="2619376" cy="12215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AA46E5A-B081-4510-B0F9-3EE702BD94E6}"/>
              </a:ext>
            </a:extLst>
          </p:cNvPr>
          <p:cNvSpPr/>
          <p:nvPr/>
        </p:nvSpPr>
        <p:spPr>
          <a:xfrm>
            <a:off x="1828800" y="922020"/>
            <a:ext cx="1762124" cy="148351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C000"/>
                </a:solidFill>
              </a:rPr>
              <a:t>generate</a:t>
            </a:r>
          </a:p>
          <a:p>
            <a:pPr algn="ctr"/>
            <a:r>
              <a:rPr lang="en-US" sz="1300" dirty="0">
                <a:solidFill>
                  <a:srgbClr val="FFC000"/>
                </a:solidFill>
              </a:rPr>
              <a:t>100 Random </a:t>
            </a:r>
          </a:p>
          <a:p>
            <a:pPr algn="ctr"/>
            <a:r>
              <a:rPr lang="en-US" sz="1300" dirty="0"/>
              <a:t>Random-Forest</a:t>
            </a:r>
          </a:p>
          <a:p>
            <a:pPr algn="ctr"/>
            <a:r>
              <a:rPr lang="en-US" sz="1300" dirty="0"/>
              <a:t>Based on 4320 settings</a:t>
            </a: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ABA29B35-4265-4613-BC1C-757CCBCA2B4A}"/>
              </a:ext>
            </a:extLst>
          </p:cNvPr>
          <p:cNvSpPr/>
          <p:nvPr/>
        </p:nvSpPr>
        <p:spPr>
          <a:xfrm>
            <a:off x="6877051" y="1333500"/>
            <a:ext cx="2305050" cy="2133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estimator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1F7BE23-33BE-46AD-9693-083D4B7F3263}"/>
              </a:ext>
            </a:extLst>
          </p:cNvPr>
          <p:cNvSpPr/>
          <p:nvPr/>
        </p:nvSpPr>
        <p:spPr>
          <a:xfrm>
            <a:off x="9182101" y="1800225"/>
            <a:ext cx="1895475" cy="3657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7142B4DB-E317-4D88-A9F4-A33BBFD113C1}"/>
              </a:ext>
            </a:extLst>
          </p:cNvPr>
          <p:cNvSpPr/>
          <p:nvPr/>
        </p:nvSpPr>
        <p:spPr>
          <a:xfrm>
            <a:off x="6562725" y="3905250"/>
            <a:ext cx="2619376" cy="253365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RF </a:t>
            </a:r>
          </a:p>
          <a:p>
            <a:pPr algn="ctr"/>
            <a:r>
              <a:rPr lang="en-US" dirty="0"/>
              <a:t>With the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best params</a:t>
            </a:r>
          </a:p>
          <a:p>
            <a:pPr algn="ctr"/>
            <a:r>
              <a:rPr lang="en-US" dirty="0"/>
              <a:t>On whole 80% train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994BB0-C306-4E1E-A233-0DAA397CC814}"/>
              </a:ext>
            </a:extLst>
          </p:cNvPr>
          <p:cNvSpPr/>
          <p:nvPr/>
        </p:nvSpPr>
        <p:spPr>
          <a:xfrm>
            <a:off x="3914775" y="4636295"/>
            <a:ext cx="2647950" cy="1221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the best estimator</a:t>
            </a:r>
          </a:p>
          <a:p>
            <a:pPr algn="ctr"/>
            <a:r>
              <a:rPr lang="en-US" dirty="0"/>
              <a:t>(20% independent test set)</a:t>
            </a:r>
          </a:p>
        </p:txBody>
      </p:sp>
    </p:spTree>
    <p:extLst>
      <p:ext uri="{BB962C8B-B14F-4D97-AF65-F5344CB8AC3E}">
        <p14:creationId xmlns:p14="http://schemas.microsoft.com/office/powerpoint/2010/main" val="139701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38623"/>
              </p:ext>
            </p:extLst>
          </p:nvPr>
        </p:nvGraphicFramePr>
        <p:xfrm>
          <a:off x="285750" y="977907"/>
          <a:ext cx="10582277" cy="580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Data Collection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59767"/>
              </p:ext>
            </p:extLst>
          </p:nvPr>
        </p:nvGraphicFramePr>
        <p:xfrm>
          <a:off x="285750" y="977907"/>
          <a:ext cx="10582277" cy="578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/>
                        <a:t>Best Mean</a:t>
                      </a:r>
                    </a:p>
                    <a:p>
                      <a:pPr algn="ctr"/>
                      <a:r>
                        <a:rPr lang="en-US" sz="1200"/>
                        <a:t>roc</a:t>
                      </a:r>
                      <a:r>
                        <a:rPr lang="en-US" sz="1200" dirty="0" err="1"/>
                        <a:t>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37860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QSOrder</a:t>
                      </a:r>
                      <a:endParaRPr lang="en-US" sz="1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921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7 top Features with acc &gt; 0.74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(940, 3063)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Top Features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</a:t>
            </a:r>
          </a:p>
          <a:p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	(940, 3063) reduced to =&gt; (940, 3014)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5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Sequential Feature Selection (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sfs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Used Logistic Regression for classification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Runed 3 times to select different feature counts: ( 50, 100 and 200)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Feature Selection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A8C243-A306-4FF2-A226-0CD98EAD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896553"/>
            <a:ext cx="514350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LogisticRegression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--------------------------------------------------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SFS(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k_features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floating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scoring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'accuracy'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n_jobs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sfs.fit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(x90_train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y90_train)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3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50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5F28A-234F-46DA-8B0D-4749B6DEE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0685"/>
            <a:ext cx="5852172" cy="4389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754A58-257B-43B3-AB9C-9BB15BF33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106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2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100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A9AC3-28F6-4604-84D0-AE6A5322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9" y="1405885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05AD4-D03F-4AD4-B418-84B6DACD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4058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200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B8FB1-4EF2-4240-A1D4-BFDED7F5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9" y="1463036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F80A58-20D3-4DE1-B173-7F907185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9" y="14630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4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515249"/>
            <a:ext cx="10067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Sequential Forward Selected Features: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Combined 7 features: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78673"/>
              </p:ext>
            </p:extLst>
          </p:nvPr>
        </p:nvGraphicFramePr>
        <p:xfrm>
          <a:off x="466725" y="3347753"/>
          <a:ext cx="10825534" cy="284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12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1630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78280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61083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Selected 50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Selected 100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84078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Selected 200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1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Zeynab</a:t>
            </a:r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Mt</a:t>
            </a:r>
          </a:p>
          <a:p>
            <a:pPr algn="ctr"/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Fall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6D47-DE28-462F-99FA-155ADAB0D777}"/>
              </a:ext>
            </a:extLst>
          </p:cNvPr>
          <p:cNvSpPr txBox="1"/>
          <p:nvPr/>
        </p:nvSpPr>
        <p:spPr>
          <a:xfrm>
            <a:off x="209550" y="304800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4">
                    <a:lumMod val="10000"/>
                  </a:schemeClr>
                </a:solidFill>
                <a:cs typeface="Arial" pitchFamily="34" charset="0"/>
              </a:rPr>
              <a:t>Data Collection</a:t>
            </a:r>
            <a:endParaRPr lang="ko-KR" altLang="en-US" sz="1800" b="1" dirty="0">
              <a:solidFill>
                <a:schemeClr val="accent4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95325"/>
            <a:ext cx="10925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9F6C-177F-47D6-B4FC-F1FA1FCB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674132"/>
            <a:ext cx="10325100" cy="5677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C28D-D7D2-4189-A77B-B5DBF8F729AD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Learning embedding features based on </a:t>
            </a:r>
            <a:r>
              <a:rPr lang="en-US" sz="1000" b="1" i="0" dirty="0" err="1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multisense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-scaled attention architecture to improve the predictive performance of anticancer peptides-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Bioinformatics-</a:t>
            </a:r>
            <a:r>
              <a:rPr lang="en-US" sz="10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2021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D5389E-A65A-4391-9A77-9BA642E93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Data Used for My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0C50A-8803-4E74-97B6-D82C7E8D7758}"/>
              </a:ext>
            </a:extLst>
          </p:cNvPr>
          <p:cNvSpPr txBox="1"/>
          <p:nvPr/>
        </p:nvSpPr>
        <p:spPr>
          <a:xfrm>
            <a:off x="933450" y="1790700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http://120.24.47.30:8080/ACPred_LAF/Download.html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51868-C5CE-4317-85FB-28A3D2B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63832"/>
              </p:ext>
            </p:extLst>
          </p:nvPr>
        </p:nvGraphicFramePr>
        <p:xfrm>
          <a:off x="933451" y="2686049"/>
          <a:ext cx="8077200" cy="3319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</a:tblGrid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Before cd-hit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02453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1378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8909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400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7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CA221-8863-4635-8603-C89075B0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44010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positive data</a:t>
            </a:r>
          </a:p>
        </p:txBody>
      </p:sp>
    </p:spTree>
    <p:extLst>
      <p:ext uri="{BB962C8B-B14F-4D97-AF65-F5344CB8AC3E}">
        <p14:creationId xmlns:p14="http://schemas.microsoft.com/office/powerpoint/2010/main" val="12405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negative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9B843-C033-4DF9-B1D8-C04248C3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39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E27FC-2FC4-453F-89F5-5309E530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739260"/>
            <a:ext cx="676275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A6218-07DC-4531-A08C-2586D70E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32466"/>
            <a:ext cx="6664488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26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14357</TotalTime>
  <Words>1645</Words>
  <Application>Microsoft Office PowerPoint</Application>
  <PresentationFormat>Widescreen</PresentationFormat>
  <Paragraphs>537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(Body)</vt:lpstr>
      <vt:lpstr>Calibri</vt:lpstr>
      <vt:lpstr>Helvetica Neue</vt:lpstr>
      <vt:lpstr>JetBrains Mono</vt:lpstr>
      <vt:lpstr>Merriweather</vt:lpstr>
      <vt:lpstr>Source Sans Pro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428</cp:revision>
  <dcterms:created xsi:type="dcterms:W3CDTF">2018-04-24T17:14:44Z</dcterms:created>
  <dcterms:modified xsi:type="dcterms:W3CDTF">2021-12-09T16:16:13Z</dcterms:modified>
</cp:coreProperties>
</file>