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41"/>
  </p:notesMasterIdLst>
  <p:sldIdLst>
    <p:sldId id="256" r:id="rId4"/>
    <p:sldId id="271" r:id="rId5"/>
    <p:sldId id="261" r:id="rId6"/>
    <p:sldId id="344" r:id="rId7"/>
    <p:sldId id="351" r:id="rId8"/>
    <p:sldId id="353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45" r:id="rId34"/>
    <p:sldId id="352" r:id="rId35"/>
    <p:sldId id="382" r:id="rId36"/>
    <p:sldId id="383" r:id="rId37"/>
    <p:sldId id="384" r:id="rId38"/>
    <p:sldId id="385" r:id="rId39"/>
    <p:sldId id="260" r:id="rId4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6B88-A6D5-4E42-AC22-159071C03AC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6523-43D8-433D-AE07-1C240F7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9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7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2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97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817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0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5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37016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31" r:id="rId3"/>
    <p:sldLayoutId id="2147483740" r:id="rId4"/>
    <p:sldLayoutId id="2147483736" r:id="rId5"/>
    <p:sldLayoutId id="2147483738" r:id="rId6"/>
    <p:sldLayoutId id="2147483737" r:id="rId7"/>
    <p:sldLayoutId id="2147483753" r:id="rId8"/>
    <p:sldLayoutId id="2147483739" r:id="rId9"/>
    <p:sldLayoutId id="2147483741" r:id="rId10"/>
    <p:sldLayoutId id="2147483745" r:id="rId11"/>
    <p:sldLayoutId id="2147483754" r:id="rId12"/>
    <p:sldLayoutId id="2147483732" r:id="rId13"/>
    <p:sldLayoutId id="2147483756" r:id="rId1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20.24.47.30:8080/ACPred_LAF/Download.htm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3335769" y="557435"/>
            <a:ext cx="696421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i="1" dirty="0" err="1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AntiCancer</a:t>
            </a:r>
            <a:r>
              <a:rPr lang="en-US" altLang="ko-KR" sz="3200" b="1" i="1" dirty="0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 Peptides Prediction via Machine Learning </a:t>
            </a:r>
            <a:r>
              <a:rPr lang="en-US" altLang="ko-KR" sz="3200" b="1" i="1" dirty="0" err="1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Approches</a:t>
            </a:r>
            <a:endParaRPr lang="ko-KR" altLang="en-US" sz="3200" b="1" i="1" dirty="0">
              <a:solidFill>
                <a:schemeClr val="accent1">
                  <a:lumMod val="50000"/>
                </a:schemeClr>
              </a:solidFill>
              <a:cs typeface="P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584244" y="3919263"/>
            <a:ext cx="6964133" cy="21240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Supervisor:</a:t>
            </a:r>
            <a:r>
              <a:rPr lang="ko-KR" altLang="en-US" sz="1867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2000" i="1" dirty="0"/>
              <a:t>Dr. </a:t>
            </a:r>
            <a:r>
              <a:rPr lang="en-US" sz="2000" i="1" dirty="0" err="1"/>
              <a:t>Abdolmaleki</a:t>
            </a:r>
            <a:endParaRPr lang="en-US" altLang="ko-KR" sz="1867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867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Student: </a:t>
            </a:r>
            <a:r>
              <a:rPr lang="en-US" i="1" dirty="0"/>
              <a:t>Zeynab </a:t>
            </a:r>
            <a:r>
              <a:rPr lang="en-US" i="1" dirty="0" err="1"/>
              <a:t>Mohammadtabar</a:t>
            </a:r>
            <a:r>
              <a:rPr lang="en-US" i="1" dirty="0"/>
              <a:t> </a:t>
            </a:r>
          </a:p>
          <a:p>
            <a:pPr algn="ctr"/>
            <a:endParaRPr lang="en-US" altLang="ko-KR" sz="1867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Fall 2021</a:t>
            </a: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11-October-2021</a:t>
            </a: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Bioinformatics | TMU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33193F-DCE5-4F76-9215-8D4466550A49}"/>
              </a:ext>
            </a:extLst>
          </p:cNvPr>
          <p:cNvSpPr/>
          <p:nvPr/>
        </p:nvSpPr>
        <p:spPr>
          <a:xfrm>
            <a:off x="1432887" y="-1540"/>
            <a:ext cx="1571716" cy="6856439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B9886-6C03-40E7-8367-C7DC97587564}"/>
              </a:ext>
            </a:extLst>
          </p:cNvPr>
          <p:cNvGrpSpPr/>
          <p:nvPr/>
        </p:nvGrpSpPr>
        <p:grpSpPr>
          <a:xfrm>
            <a:off x="2658438" y="2821909"/>
            <a:ext cx="2069989" cy="3595072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3475C2C-34C8-4615-B5C8-1A503336ADE1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EA6A24-4ED4-4F88-92F7-5AD558AAAFF8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24">
              <a:extLst>
                <a:ext uri="{FF2B5EF4-FFF2-40B4-BE49-F238E27FC236}">
                  <a16:creationId xmlns:a16="http://schemas.microsoft.com/office/drawing/2014/main" id="{4BB66157-5E61-4087-9269-EEC1E0BFA7DE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80 –positive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5E1A3-FBDE-4DD8-AA37-F4995928F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91" y="170116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5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80 –negative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D85FB-DBED-4924-8585-3E7D865C4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81713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4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Filter Sequence Length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25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81012" y="1233190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sequences with 100 &lt; length &lt;10 deleted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580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Filter Sequence Data by seq length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50894"/>
              </p:ext>
            </p:extLst>
          </p:nvPr>
        </p:nvGraphicFramePr>
        <p:xfrm>
          <a:off x="1085849" y="3000374"/>
          <a:ext cx="10134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920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3817035658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260192179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</a:tblGrid>
              <a:tr h="117386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Before filter 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filter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Before filter</a:t>
                      </a:r>
                    </a:p>
                    <a:p>
                      <a:pPr algn="ctr"/>
                      <a:r>
                        <a:rPr lang="en-US" b="1" dirty="0"/>
                        <a:t>#non-ACP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#non-ACP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5516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92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41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 after seq length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100 – positive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947F6-8CB8-447C-A58F-976E19097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44780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12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 after seq length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100 – negative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E6895-630C-41C2-AB56-E2AFB0E5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589" y="186729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7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 after seq length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positive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F2280-BB34-44E3-9B8D-631B58D9C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88634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9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 after seq length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negative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0A4EFE-9007-4F12-8550-3DC7422F1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89" y="195815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3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 after seq length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80 – positive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DA72E-A2AB-4224-9EA8-E4161FC2C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39" y="181713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63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 after seq length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80 – negative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3047E-30CB-4366-A9F0-BBDCB3771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30" y="181713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4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81996-6422-4D15-A2C1-BFAEC06DADEB}"/>
              </a:ext>
            </a:extLst>
          </p:cNvPr>
          <p:cNvSpPr txBox="1"/>
          <p:nvPr/>
        </p:nvSpPr>
        <p:spPr>
          <a:xfrm>
            <a:off x="3161096" y="258950"/>
            <a:ext cx="73373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Outline: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  <a:cs typeface="P Nazanin" panose="00000400000000000000" pitchFamily="2" charset="-78"/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679C327-EA7A-4A10-AB4C-DD0116F7F349}"/>
              </a:ext>
            </a:extLst>
          </p:cNvPr>
          <p:cNvGrpSpPr/>
          <p:nvPr/>
        </p:nvGrpSpPr>
        <p:grpSpPr>
          <a:xfrm>
            <a:off x="5841530" y="3039251"/>
            <a:ext cx="6014951" cy="646331"/>
            <a:chOff x="5808996" y="1829008"/>
            <a:chExt cx="5465788" cy="6463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970DAD-6F8A-4507-B262-C4F7DDA4D33B}"/>
                </a:ext>
              </a:extLst>
            </p:cNvPr>
            <p:cNvSpPr txBox="1"/>
            <p:nvPr/>
          </p:nvSpPr>
          <p:spPr>
            <a:xfrm>
              <a:off x="6767092" y="189288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Feature Extracted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957D5C-4936-4D4C-88B4-15F0539031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54C4BE2-3A7A-417F-958F-0994C6956B42}"/>
              </a:ext>
            </a:extLst>
          </p:cNvPr>
          <p:cNvGrpSpPr/>
          <p:nvPr/>
        </p:nvGrpSpPr>
        <p:grpSpPr>
          <a:xfrm>
            <a:off x="-26869" y="50804"/>
            <a:ext cx="4441271" cy="6396402"/>
            <a:chOff x="-26869" y="50804"/>
            <a:chExt cx="4441271" cy="639640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0ACE2E-A9D0-43B3-B3F7-A6C62D771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7894" y="6087912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E71D470-335E-4DFE-BFD8-D1E7464734A9}"/>
                </a:ext>
              </a:extLst>
            </p:cNvPr>
            <p:cNvSpPr/>
            <p:nvPr/>
          </p:nvSpPr>
          <p:spPr>
            <a:xfrm>
              <a:off x="1026938" y="247211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2D9F32C-5A7D-4827-BC99-61523DC3CC31}"/>
                </a:ext>
              </a:extLst>
            </p:cNvPr>
            <p:cNvSpPr/>
            <p:nvPr/>
          </p:nvSpPr>
          <p:spPr>
            <a:xfrm>
              <a:off x="1824529" y="536494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00D4667-EABB-4D29-8288-3578DFBD2351}"/>
                </a:ext>
              </a:extLst>
            </p:cNvPr>
            <p:cNvSpPr/>
            <p:nvPr/>
          </p:nvSpPr>
          <p:spPr>
            <a:xfrm>
              <a:off x="177362" y="4293379"/>
              <a:ext cx="159474" cy="159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35BE3-1414-4F47-BFFB-DFBF884A5E05}"/>
                </a:ext>
              </a:extLst>
            </p:cNvPr>
            <p:cNvSpPr/>
            <p:nvPr/>
          </p:nvSpPr>
          <p:spPr>
            <a:xfrm>
              <a:off x="2640340" y="2055206"/>
              <a:ext cx="223201" cy="22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F6AFD8D-C146-4208-A52C-7DC84492D399}"/>
                </a:ext>
              </a:extLst>
            </p:cNvPr>
            <p:cNvSpPr/>
            <p:nvPr/>
          </p:nvSpPr>
          <p:spPr>
            <a:xfrm>
              <a:off x="1952591" y="1489238"/>
              <a:ext cx="228869" cy="228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ADA25FA-377D-4DEB-970B-B13CF24D25AA}"/>
                </a:ext>
              </a:extLst>
            </p:cNvPr>
            <p:cNvGrpSpPr/>
            <p:nvPr/>
          </p:nvGrpSpPr>
          <p:grpSpPr>
            <a:xfrm>
              <a:off x="3184887" y="3835341"/>
              <a:ext cx="1229515" cy="1107907"/>
              <a:chOff x="5884197" y="3445640"/>
              <a:chExt cx="1888205" cy="1701448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A31CC38-E2B1-4A86-AEBC-F3AD1D3C1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3C40ED8-9497-4DAF-9102-8285B6A4D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D228404-3202-424D-BBFD-99AF28046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CD032B2-2823-4364-AEF1-7A5BB6B39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3781D5C-8598-4DC4-B15C-FF29CF147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3D17873-3F2F-4395-9322-A4AD244EA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73B30FF-646D-4703-B7C6-536BAE4585C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B9B0ECC-2476-4775-ADD3-1E6EC9FCC1B6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8C3181E-BC39-4ED5-896C-8643AEAB61B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83E974-6F75-411B-8983-A67B9A54AFAC}"/>
                </a:ext>
              </a:extLst>
            </p:cNvPr>
            <p:cNvGrpSpPr/>
            <p:nvPr/>
          </p:nvGrpSpPr>
          <p:grpSpPr>
            <a:xfrm rot="10800000">
              <a:off x="-26869" y="50804"/>
              <a:ext cx="2246936" cy="1701448"/>
              <a:chOff x="5884197" y="3445640"/>
              <a:chExt cx="2246936" cy="1701448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9A304A8-463C-4E2A-AAEB-636EEADA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D7C6A1D-A0CB-4992-8833-ED982D044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181298D-EBAF-4A93-9C86-D6D0C4B15B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FCCD251-C320-4E2A-AC0C-FBFABE73D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554C909-8C5C-4A2D-A1BD-DB6487CAB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03DCBC4-D136-4AAF-B0C6-0AF968B9F87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062531" y="4228106"/>
                <a:ext cx="1068602" cy="26818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96495A9-7AA1-4DDB-AE34-B96047C07164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C4B2A22-E784-4C85-891C-AA90B2F8C2BB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E45753D-9884-4434-B1B8-15D5F615B399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505F5DC-8704-45BD-87E7-E574ADED18B9}"/>
                </a:ext>
              </a:extLst>
            </p:cNvPr>
            <p:cNvGrpSpPr/>
            <p:nvPr/>
          </p:nvGrpSpPr>
          <p:grpSpPr>
            <a:xfrm rot="6830159">
              <a:off x="282516" y="4652380"/>
              <a:ext cx="1888205" cy="1701448"/>
              <a:chOff x="5884197" y="3445640"/>
              <a:chExt cx="1888205" cy="1701448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BB43B57-CF8B-4F88-8A2A-20ADD2D3C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77A4348-CB3F-4BFB-A1CC-CF7056CFF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6630DD8-4B81-4A64-BD65-86274C6B1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5B78D16-56BC-472F-B687-A9E389973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A6F754FE-8056-4704-A67C-A0FBE12B8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2A2188A-1E7E-49E2-9D80-9100F58BD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6B35C84-B365-4E0A-95E5-F96402B484D5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2057B3E-5315-4CC6-9A92-1E9E0F5CB02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9CDD68A6-2AF8-4707-9BB3-E4520483B61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BBD7F6C-F656-415E-B53F-7F36AC46B014}"/>
                </a:ext>
              </a:extLst>
            </p:cNvPr>
            <p:cNvGrpSpPr/>
            <p:nvPr/>
          </p:nvGrpSpPr>
          <p:grpSpPr>
            <a:xfrm rot="2369895">
              <a:off x="148660" y="1960246"/>
              <a:ext cx="1888205" cy="1676281"/>
              <a:chOff x="5884197" y="3470807"/>
              <a:chExt cx="1888205" cy="167628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7154D87-3E9D-49B7-840E-9737E8AF3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96190D0A-4052-4AF0-B678-EAA77FEA9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7F9881C-7464-45DC-8F73-0C101FE36018}"/>
                  </a:ext>
                </a:extLst>
              </p:cNvPr>
              <p:cNvCxnSpPr>
                <a:cxnSpLocks/>
              </p:cNvCxnSpPr>
              <p:nvPr/>
            </p:nvCxnSpPr>
            <p:spPr>
              <a:xfrm rot="19230105" flipH="1">
                <a:off x="6685587" y="3470807"/>
                <a:ext cx="587875" cy="9466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AD860B0-D391-4C1F-898A-84238B5A92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117906F-C7F1-4566-8EFF-FA45CC612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12DA3AE-88B0-4879-9C6B-CFE5BA1F2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7972A9A-0D87-4EFF-949D-83CAEC36CC20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2724BCA-AB00-4035-BA0C-86A1010C3B95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816848B-59D9-48FA-BE02-347471978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47" y="4732642"/>
              <a:ext cx="474868" cy="134761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A3D56CF-1ED1-42C2-89FC-36CFBCF4FE5C}"/>
                </a:ext>
              </a:extLst>
            </p:cNvPr>
            <p:cNvCxnSpPr>
              <a:cxnSpLocks/>
            </p:cNvCxnSpPr>
            <p:nvPr/>
          </p:nvCxnSpPr>
          <p:spPr>
            <a:xfrm>
              <a:off x="2255330" y="2204523"/>
              <a:ext cx="385010" cy="269653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7C792A8-C345-4A12-B7A9-41F05DB79948}"/>
                </a:ext>
              </a:extLst>
            </p:cNvPr>
            <p:cNvGrpSpPr/>
            <p:nvPr/>
          </p:nvGrpSpPr>
          <p:grpSpPr>
            <a:xfrm rot="6560792">
              <a:off x="1739807" y="3495652"/>
              <a:ext cx="1202555" cy="888358"/>
              <a:chOff x="3442589" y="5410039"/>
              <a:chExt cx="1202555" cy="888358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5D00326-5667-4BB3-8205-D63A319D81AD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2CFE1A87-9E56-4F0A-802A-D5BA702D4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0424E7B-2FF2-449E-9207-58C7BB31C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099306B-5247-456F-9B43-7A8C9D863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3AF1BEC-E6EB-43BB-9444-CE53E9C4C783}"/>
                </a:ext>
              </a:extLst>
            </p:cNvPr>
            <p:cNvGrpSpPr/>
            <p:nvPr/>
          </p:nvGrpSpPr>
          <p:grpSpPr>
            <a:xfrm rot="8555283">
              <a:off x="2447230" y="485485"/>
              <a:ext cx="1202555" cy="888358"/>
              <a:chOff x="3442589" y="5410039"/>
              <a:chExt cx="1202555" cy="888358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ED7B5B-15F4-4002-9510-93CF6A0FB383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BDCB6FB-7D82-4167-8273-5DE3F837A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835705B-0230-4927-9347-6B2F14D93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1E03A390-20F7-4475-BDAA-8781AB2B25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71B284-963D-4642-AA78-A16BB11A3FBC}"/>
                </a:ext>
              </a:extLst>
            </p:cNvPr>
            <p:cNvCxnSpPr>
              <a:cxnSpLocks/>
            </p:cNvCxnSpPr>
            <p:nvPr/>
          </p:nvCxnSpPr>
          <p:spPr>
            <a:xfrm>
              <a:off x="945831" y="3770932"/>
              <a:ext cx="832520" cy="424014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E011B79-AF46-4FE4-ABC9-681AAF6B59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7509" y="3305522"/>
              <a:ext cx="865054" cy="12347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DFB4C2-228E-439D-8D29-6AFFA6D97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873" y="1614220"/>
              <a:ext cx="1095916" cy="123407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73379E9-23CB-46B3-BA8C-55EA1EDEAA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6523" y="3431849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4A7DDE-F996-4DD8-9EAD-1A4319890B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917" y="5646198"/>
              <a:ext cx="489763" cy="286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007FF75-9528-4B0D-995F-0B8BFE15A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4" y="3093860"/>
              <a:ext cx="1091157" cy="39889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B2FDF95-74C3-4EDE-8F9B-A6C0B5B21007}"/>
              </a:ext>
            </a:extLst>
          </p:cNvPr>
          <p:cNvGrpSpPr/>
          <p:nvPr/>
        </p:nvGrpSpPr>
        <p:grpSpPr>
          <a:xfrm>
            <a:off x="5827039" y="4143077"/>
            <a:ext cx="6014950" cy="646331"/>
            <a:chOff x="5808996" y="1829008"/>
            <a:chExt cx="5465788" cy="646331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F0D0F1E-A944-4A47-8A71-A22544D6F785}"/>
                </a:ext>
              </a:extLst>
            </p:cNvPr>
            <p:cNvSpPr txBox="1"/>
            <p:nvPr/>
          </p:nvSpPr>
          <p:spPr>
            <a:xfrm>
              <a:off x="6767092" y="1908700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Preprocessing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8144DFC-D641-4F5F-AB60-C898469663D1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5827038" y="6073203"/>
            <a:ext cx="5999045" cy="646331"/>
            <a:chOff x="5808996" y="1829008"/>
            <a:chExt cx="5465788" cy="646331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67092" y="190385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Train-Test Split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847D389-6281-415A-BE8D-829D4E7684F9}"/>
              </a:ext>
            </a:extLst>
          </p:cNvPr>
          <p:cNvGrpSpPr/>
          <p:nvPr/>
        </p:nvGrpSpPr>
        <p:grpSpPr>
          <a:xfrm rot="8555283">
            <a:off x="10647363" y="122514"/>
            <a:ext cx="1202555" cy="888358"/>
            <a:chOff x="3442589" y="5410039"/>
            <a:chExt cx="1202555" cy="888358"/>
          </a:xfrm>
          <a:solidFill>
            <a:schemeClr val="accent1">
              <a:lumMod val="75000"/>
            </a:schemeClr>
          </a:solidFill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19740F7-E1E9-4108-8B94-B895BC04A5E2}"/>
                </a:ext>
              </a:extLst>
            </p:cNvPr>
            <p:cNvSpPr/>
            <p:nvPr/>
          </p:nvSpPr>
          <p:spPr>
            <a:xfrm>
              <a:off x="4194644" y="5845659"/>
              <a:ext cx="228869" cy="228869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A8F62D1-FAD8-4D55-8FE4-9712E1439D7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589" y="5639826"/>
              <a:ext cx="867151" cy="320268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DC507CE-4F06-40F7-BADB-4073EEA93A1A}"/>
                </a:ext>
              </a:extLst>
            </p:cNvPr>
            <p:cNvCxnSpPr>
              <a:cxnSpLocks/>
            </p:cNvCxnSpPr>
            <p:nvPr/>
          </p:nvCxnSpPr>
          <p:spPr>
            <a:xfrm>
              <a:off x="4309740" y="5960094"/>
              <a:ext cx="167702" cy="338303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2E93A0C-6F0E-4BE1-A8C6-7C82C8EB0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740" y="5410039"/>
              <a:ext cx="335404" cy="550055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5827038" y="5116958"/>
            <a:ext cx="5999045" cy="646331"/>
            <a:chOff x="5808996" y="1829008"/>
            <a:chExt cx="5465788" cy="64633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67092" y="190385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Dimension Reduction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1778758" y="6337145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1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6F6812D-C635-411F-9D15-92D8D0C0ABED}"/>
              </a:ext>
            </a:extLst>
          </p:cNvPr>
          <p:cNvGrpSpPr/>
          <p:nvPr/>
        </p:nvGrpSpPr>
        <p:grpSpPr>
          <a:xfrm>
            <a:off x="5780667" y="1916676"/>
            <a:ext cx="6014951" cy="749008"/>
            <a:chOff x="5808996" y="1829008"/>
            <a:chExt cx="6014951" cy="64633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04E7AE-959C-41D0-BF08-F960DFFA2C7B}"/>
                </a:ext>
              </a:extLst>
            </p:cNvPr>
            <p:cNvSpPr txBox="1"/>
            <p:nvPr/>
          </p:nvSpPr>
          <p:spPr>
            <a:xfrm>
              <a:off x="6767092" y="1900792"/>
              <a:ext cx="5056855" cy="43821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Data Collection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A94BEC3-3318-4BFA-8E3C-24C530BD4C14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846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2654800"/>
            <a:ext cx="698366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Select random negative data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818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Select random negative data as much as positive data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78810"/>
              </p:ext>
            </p:extLst>
          </p:nvPr>
        </p:nvGraphicFramePr>
        <p:xfrm>
          <a:off x="1695449" y="2057399"/>
          <a:ext cx="6756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3925280753"/>
                    </a:ext>
                  </a:extLst>
                </a:gridCol>
              </a:tblGrid>
              <a:tr h="117386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filter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#non-ACP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After Select random 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5516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928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AEDE50-1CED-4A4D-ACDA-CB46E8F7AEAC}"/>
              </a:ext>
            </a:extLst>
          </p:cNvPr>
          <p:cNvSpPr txBox="1"/>
          <p:nvPr/>
        </p:nvSpPr>
        <p:spPr>
          <a:xfrm>
            <a:off x="800100" y="5267325"/>
            <a:ext cx="798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result:</a:t>
            </a:r>
          </a:p>
          <a:p>
            <a:r>
              <a:rPr lang="en-US" b="1" dirty="0"/>
              <a:t>#ACPs  = #non-ACPs</a:t>
            </a:r>
          </a:p>
        </p:txBody>
      </p:sp>
    </p:spTree>
    <p:extLst>
      <p:ext uri="{BB962C8B-B14F-4D97-AF65-F5344CB8AC3E}">
        <p14:creationId xmlns:p14="http://schemas.microsoft.com/office/powerpoint/2010/main" val="1201631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sz="5000" dirty="0"/>
              <a:t>Data View of selected random negative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100 – negative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972A8-F701-4B15-A824-36F56FA68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64" y="195815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05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sz="5000" dirty="0"/>
              <a:t>Data View of selected random negative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negative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137F4-8689-4280-B120-BDD3E8EFF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839" y="181713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33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sz="5000" dirty="0"/>
              <a:t>Data View of selected random negative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80 – negative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E4846-3347-449B-9F8D-750CFAA22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089" y="188634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6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Train-Test data split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9653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cs typeface="Arial" pitchFamily="34" charset="0"/>
              </a:rPr>
              <a:t>Train-Test data split</a:t>
            </a:r>
            <a:endParaRPr lang="ko-KR" altLang="en-US" sz="1800" b="1" dirty="0"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321139"/>
              </p:ext>
            </p:extLst>
          </p:nvPr>
        </p:nvGraphicFramePr>
        <p:xfrm>
          <a:off x="1485899" y="2612171"/>
          <a:ext cx="8143875" cy="3826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</a:tblGrid>
              <a:tr h="108352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#non-ACP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48680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Total: 655</a:t>
                      </a:r>
                    </a:p>
                    <a:p>
                      <a:pPr algn="ctr"/>
                      <a:r>
                        <a:rPr lang="en-US" b="1" dirty="0"/>
                        <a:t>Train:524</a:t>
                      </a:r>
                    </a:p>
                    <a:p>
                      <a:pPr algn="ctr"/>
                      <a:r>
                        <a:rPr lang="en-US" b="1" dirty="0"/>
                        <a:t>Test: 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Total: 655</a:t>
                      </a:r>
                    </a:p>
                    <a:p>
                      <a:pPr algn="ctr"/>
                      <a:r>
                        <a:rPr lang="en-US" b="1" dirty="0"/>
                        <a:t>Train: 524</a:t>
                      </a:r>
                    </a:p>
                    <a:p>
                      <a:pPr algn="ctr"/>
                      <a:r>
                        <a:rPr lang="en-US" b="1" dirty="0"/>
                        <a:t>Test: 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55160"/>
                  </a:ext>
                </a:extLst>
              </a:tr>
              <a:tr h="48680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Total: 413</a:t>
                      </a:r>
                    </a:p>
                    <a:p>
                      <a:pPr algn="ctr"/>
                      <a:r>
                        <a:rPr lang="en-US" b="1" dirty="0"/>
                        <a:t>Train: 330</a:t>
                      </a:r>
                    </a:p>
                    <a:p>
                      <a:pPr algn="ctr"/>
                      <a:r>
                        <a:rPr lang="en-US" b="1" dirty="0"/>
                        <a:t>Test: 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Total: 413</a:t>
                      </a:r>
                    </a:p>
                    <a:p>
                      <a:pPr algn="ctr"/>
                      <a:r>
                        <a:rPr lang="en-US" b="1" dirty="0"/>
                        <a:t>Train: 330</a:t>
                      </a:r>
                    </a:p>
                    <a:p>
                      <a:pPr algn="ctr"/>
                      <a:r>
                        <a:rPr lang="en-US" b="1" dirty="0"/>
                        <a:t>Test: 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  <a:tr h="48680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Total: 300</a:t>
                      </a:r>
                    </a:p>
                    <a:p>
                      <a:pPr algn="ctr"/>
                      <a:r>
                        <a:rPr lang="en-US" b="1" dirty="0"/>
                        <a:t>Train: 240</a:t>
                      </a:r>
                    </a:p>
                    <a:p>
                      <a:pPr algn="ctr"/>
                      <a:r>
                        <a:rPr lang="en-US" b="1" dirty="0"/>
                        <a:t>Test: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Total: 300</a:t>
                      </a:r>
                    </a:p>
                    <a:p>
                      <a:pPr algn="ctr"/>
                      <a:r>
                        <a:rPr lang="en-US" b="1" dirty="0"/>
                        <a:t>Train: 240</a:t>
                      </a:r>
                    </a:p>
                    <a:p>
                      <a:pPr algn="ctr"/>
                      <a:r>
                        <a:rPr lang="en-US" b="1" dirty="0"/>
                        <a:t>Test: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928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0D2F41-20DC-4735-8155-97022A7C793D}"/>
              </a:ext>
            </a:extLst>
          </p:cNvPr>
          <p:cNvSpPr txBox="1"/>
          <p:nvPr/>
        </p:nvSpPr>
        <p:spPr>
          <a:xfrm>
            <a:off x="638174" y="1144071"/>
            <a:ext cx="5572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by 80 , 20 </a:t>
            </a:r>
          </a:p>
          <a:p>
            <a:r>
              <a:rPr lang="en-US" dirty="0"/>
              <a:t>80% for train</a:t>
            </a:r>
          </a:p>
          <a:p>
            <a:r>
              <a:rPr lang="en-US" dirty="0"/>
              <a:t>20% for test</a:t>
            </a:r>
          </a:p>
          <a:p>
            <a:r>
              <a:rPr lang="en-US" dirty="0"/>
              <a:t>All random as #positive = #negative </a:t>
            </a:r>
          </a:p>
        </p:txBody>
      </p:sp>
    </p:spTree>
    <p:extLst>
      <p:ext uri="{BB962C8B-B14F-4D97-AF65-F5344CB8AC3E}">
        <p14:creationId xmlns:p14="http://schemas.microsoft.com/office/powerpoint/2010/main" val="1251728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sz="4500" dirty="0"/>
              <a:t>Data View of Train and Test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501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100 – mixed positive and negative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6EEA0F-BF37-47D3-802E-04864B69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58155"/>
            <a:ext cx="5829300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151EB1-3A44-4FD3-ADB6-FA2ED2763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9590"/>
            <a:ext cx="5829300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00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sz="4500" dirty="0"/>
              <a:t>Data View of Train and Test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501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mixed positive and negative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147F3-A181-4B6C-AC83-D4DC2CB8C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2049589"/>
            <a:ext cx="5852172" cy="4389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93128-746B-4BD3-8777-FE917B5AE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54" y="20495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94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sz="4500" dirty="0"/>
              <a:t>Data View of Train and Test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501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80 – mixed positive and negative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A9BF9-EE9C-4911-A21D-E95857904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1" y="2049588"/>
            <a:ext cx="5852172" cy="4389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C3E12C-3290-4866-89F2-68727ADE1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83" y="188634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0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Data Collection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Feature Extraction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419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570055A-FF74-4489-B692-4D10C6807D49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41104413"/>
              </p:ext>
            </p:extLst>
          </p:nvPr>
        </p:nvGraphicFramePr>
        <p:xfrm>
          <a:off x="0" y="255032"/>
          <a:ext cx="12192000" cy="63880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amino acid composition (AAC)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amino acid index (AAIF)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auto covariance of the average chemical shift(</a:t>
                      </a:r>
                      <a:r>
                        <a:rPr lang="en-US" b="0" dirty="0" err="1"/>
                        <a:t>acACS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local alignment kernel</a:t>
                      </a:r>
                    </a:p>
                    <a:p>
                      <a:pPr algn="ctr"/>
                      <a:r>
                        <a:rPr lang="en-US" b="0" dirty="0"/>
                        <a:t>(LAK)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dipeptide composition (DPC)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binary profile (NC5)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amphiphilic pseudo amino acid composition(Am-</a:t>
                      </a:r>
                      <a:r>
                        <a:rPr lang="en-US" b="0" dirty="0" err="1"/>
                        <a:t>PseAAC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Physicochemical properties(PCP)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91621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composition-transition-distribution (CTD)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conjoint triad (CTF)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composite </a:t>
                      </a:r>
                      <a:r>
                        <a:rPr lang="fr-FR" b="0" dirty="0" err="1"/>
                        <a:t>protein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sequence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representation</a:t>
                      </a:r>
                      <a:r>
                        <a:rPr lang="fr-FR" b="0" dirty="0"/>
                        <a:t>(CPDR)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amino acid composition (</a:t>
                      </a:r>
                      <a:r>
                        <a:rPr lang="en-US" b="0" dirty="0" err="1"/>
                        <a:t>PseACC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quasi-sequence-order (QSO)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atomic composition(ATC)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G-Gap dipeptide composition (g-gap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G-Gap dipeptide composition(</a:t>
                      </a:r>
                      <a:r>
                        <a:rPr lang="en-US" b="0" dirty="0" err="1"/>
                        <a:t>Pse</a:t>
                      </a:r>
                      <a:r>
                        <a:rPr lang="en-US" b="0" dirty="0"/>
                        <a:t>-g-gap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protein relatedness measure(PRM)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reduce amino acid composition(RACC)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split amino acid composition(SAAC)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Geary autocorrelation descriptor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6897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Composition on terminal region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N5C5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k-space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 position-</a:t>
                      </a:r>
                      <a:r>
                        <a:rPr lang="en-US" b="0" dirty="0" err="1">
                          <a:latin typeface="+mn-lt"/>
                        </a:rPr>
                        <a:t>specifc</a:t>
                      </a:r>
                      <a:r>
                        <a:rPr lang="en-US" b="0" dirty="0">
                          <a:latin typeface="+mn-lt"/>
                        </a:rPr>
                        <a:t> scoring matrix (PSSM)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351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k-spaced amino acid group pairs (CKSAAGP) 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71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B0F9E7-ADEA-4A42-AA85-85E294B16255}"/>
              </a:ext>
            </a:extLst>
          </p:cNvPr>
          <p:cNvSpPr txBox="1"/>
          <p:nvPr/>
        </p:nvSpPr>
        <p:spPr>
          <a:xfrm>
            <a:off x="0" y="-114300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418A036B-8560-4431-95DF-5DC3A544DE0C}"/>
              </a:ext>
            </a:extLst>
          </p:cNvPr>
          <p:cNvSpPr txBox="1"/>
          <p:nvPr/>
        </p:nvSpPr>
        <p:spPr>
          <a:xfrm>
            <a:off x="11778758" y="6488668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02403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570055A-FF74-4489-B692-4D10C6807D49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2661199673"/>
              </p:ext>
            </p:extLst>
          </p:nvPr>
        </p:nvGraphicFramePr>
        <p:xfrm>
          <a:off x="0" y="255032"/>
          <a:ext cx="12192000" cy="63880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amino acid composition (AAC)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amino acid index (AAIF)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auto covariance of the average chemical shift(</a:t>
                      </a:r>
                      <a:r>
                        <a:rPr lang="en-US" b="0" dirty="0" err="1"/>
                        <a:t>acACS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local alignment kernel</a:t>
                      </a:r>
                    </a:p>
                    <a:p>
                      <a:pPr algn="ctr"/>
                      <a:r>
                        <a:rPr lang="en-US" b="0" dirty="0"/>
                        <a:t>(LAK)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dipeptide composition (DPC)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binary profile (NC5)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amphiphilic pseudo amino acid composition(Am-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PseAAC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Physicochemical properties(PCP)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91621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composition-transition-distribution (CTD)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conjoint triad (CTF)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composite </a:t>
                      </a:r>
                      <a:r>
                        <a:rPr lang="fr-FR" b="0" dirty="0" err="1"/>
                        <a:t>protein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sequence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representation</a:t>
                      </a:r>
                      <a:r>
                        <a:rPr lang="fr-FR" b="0" dirty="0"/>
                        <a:t>(CPDR)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Pseudo amino acid composition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PseACC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quasi-sequence-order (QSO)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atomic composition(ATC)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G-Gap dipeptide composition (g-gap 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G-Gap dipeptide composition(</a:t>
                      </a:r>
                      <a:r>
                        <a:rPr lang="en-US" b="0" dirty="0" err="1"/>
                        <a:t>Pse</a:t>
                      </a:r>
                      <a:r>
                        <a:rPr lang="en-US" b="0" dirty="0"/>
                        <a:t>-g-gap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protein relatedness measure(PRM)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reduce amino acid composition(RACC)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split amino acid composition(SAAC)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Geary autocorrelation descriptor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6897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Composition on terminal region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N5C5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k-space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 position-</a:t>
                      </a:r>
                      <a:r>
                        <a:rPr lang="en-US" b="0" dirty="0" err="1">
                          <a:latin typeface="+mn-lt"/>
                        </a:rPr>
                        <a:t>specifc</a:t>
                      </a:r>
                      <a:r>
                        <a:rPr lang="en-US" b="0" dirty="0">
                          <a:latin typeface="+mn-lt"/>
                        </a:rPr>
                        <a:t> scoring matrix (PSSM)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351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k-spaced amino acid group pairs (CKSAAGP) 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71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B0F9E7-ADEA-4A42-AA85-85E294B16255}"/>
              </a:ext>
            </a:extLst>
          </p:cNvPr>
          <p:cNvSpPr txBox="1"/>
          <p:nvPr/>
        </p:nvSpPr>
        <p:spPr>
          <a:xfrm>
            <a:off x="0" y="-114300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418A036B-8560-4431-95DF-5DC3A544DE0C}"/>
              </a:ext>
            </a:extLst>
          </p:cNvPr>
          <p:cNvSpPr txBox="1"/>
          <p:nvPr/>
        </p:nvSpPr>
        <p:spPr>
          <a:xfrm>
            <a:off x="11778758" y="6488668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39846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143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All the features extracted by </a:t>
            </a:r>
            <a:r>
              <a:rPr lang="en-US" altLang="ko-KR" sz="1800" b="1" dirty="0" err="1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iFeature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toolkit. </a:t>
            </a: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Decided to extract 10 following features.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32043-D551-4E23-AE94-7C3AAADDABED}"/>
              </a:ext>
            </a:extLst>
          </p:cNvPr>
          <p:cNvSpPr txBox="1"/>
          <p:nvPr/>
        </p:nvSpPr>
        <p:spPr>
          <a:xfrm>
            <a:off x="438150" y="230743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FB7A5-2C37-493B-A967-224EFCFAD190}"/>
              </a:ext>
            </a:extLst>
          </p:cNvPr>
          <p:cNvSpPr txBox="1"/>
          <p:nvPr/>
        </p:nvSpPr>
        <p:spPr>
          <a:xfrm>
            <a:off x="647700" y="6483026"/>
            <a:ext cx="1048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>
                <a:solidFill>
                  <a:srgbClr val="2A2A2A"/>
                </a:solidFill>
                <a:effectLst/>
                <a:latin typeface="Merriweather" panose="00000500000000000000" pitchFamily="2" charset="0"/>
              </a:rPr>
              <a:t>iFeature</a:t>
            </a:r>
            <a:r>
              <a:rPr lang="en-US" sz="1000" b="1" i="0" dirty="0">
                <a:solidFill>
                  <a:srgbClr val="2A2A2A"/>
                </a:solidFill>
                <a:effectLst/>
                <a:latin typeface="Merriweather" panose="00000500000000000000" pitchFamily="2" charset="0"/>
              </a:rPr>
              <a:t>: a Python package and web server for features extraction and selection from protein and peptide sequences – </a:t>
            </a:r>
            <a:r>
              <a:rPr lang="en-US" sz="1000" b="0" i="1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Bioinformatics - 2018</a:t>
            </a:r>
            <a:endParaRPr lang="en-US" sz="1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CAF084-1811-47B4-BAC2-6A00CB3F5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10751"/>
              </p:ext>
            </p:extLst>
          </p:nvPr>
        </p:nvGraphicFramePr>
        <p:xfrm>
          <a:off x="0" y="1989206"/>
          <a:ext cx="12192000" cy="329594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73284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amphiphilic pseudo amino acid composition(Am-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PseAAC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Pseudo amino acid composition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PseACC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G-Gap dipeptide composition (g-gap 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composition-transition-distribution (CTD)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73284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k-spaced Conjoint Triad  (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KSCTriad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) 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quasi-sequence-order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QSOrder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B050"/>
                          </a:solidFill>
                          <a:latin typeface="+mn-lt"/>
                        </a:rPr>
                        <a:t>Geary_autocorrelation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B050"/>
                          </a:solidFill>
                          <a:latin typeface="+mn-lt"/>
                        </a:rPr>
                        <a:t>Moran_autocorrelation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734298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B050"/>
                          </a:solidFill>
                          <a:latin typeface="+mn-lt"/>
                        </a:rPr>
                        <a:t>NMBroto_autocorrelation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Dipeptide Deviation from Expected Mean (DDE)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73284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71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Normalization is a rescaling of the data from the original range so that all values are within the new range of 0 and 1.</a:t>
            </a:r>
            <a:endParaRPr lang="en-US" dirty="0"/>
          </a:p>
          <a:p>
            <a:endParaRPr lang="en-US" dirty="0"/>
          </a:p>
          <a:p>
            <a:r>
              <a:rPr lang="en-US" dirty="0"/>
              <a:t>I used </a:t>
            </a:r>
            <a:r>
              <a:rPr lang="en-US" b="1" dirty="0" err="1"/>
              <a:t>MinMaxScaler</a:t>
            </a:r>
            <a:r>
              <a:rPr lang="en-US" b="1" dirty="0"/>
              <a:t>() </a:t>
            </a:r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python library.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Min-Max normalization :</a:t>
            </a:r>
          </a:p>
          <a:p>
            <a:pPr algn="ctr"/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y = (x – min) / (max – min)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Data Normalization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9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Applied 3 methods for Drop Data duplication:</a:t>
            </a:r>
          </a:p>
          <a:p>
            <a:endParaRPr lang="en-US" dirty="0">
              <a:solidFill>
                <a:srgbClr val="555555"/>
              </a:solidFill>
              <a:latin typeface="Helvetica Neue"/>
            </a:endParaRP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1- Dropped duplicate columns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2- Dropped Columns with same value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3- Dropped Duplicate Rows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Drop Data Duplication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61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(Pearson, 1901) is used to decompose a multivariate dataset in a set of successive orthogonal components that explain a maximum amount of the variance.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solidFill>
                <a:srgbClr val="000000"/>
              </a:solidFill>
              <a:effectLst/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Used PCA with 10 components on 10 extracted features.</a:t>
            </a:r>
          </a:p>
          <a:p>
            <a:pPr marL="285750" indent="-285750" algn="just"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Extracted </a:t>
            </a:r>
            <a:r>
              <a:rPr lang="en-US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</a:t>
            </a: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components using </a:t>
            </a:r>
            <a:r>
              <a:rPr lang="en-US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iFeature</a:t>
            </a: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Feature selection analysis </a:t>
            </a:r>
            <a:endParaRPr lang="en-US" sz="1800" kern="100" dirty="0">
              <a:effectLst/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Demension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Redection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83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5893913"/>
            <a:ext cx="1219185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Zeynab Mt</a:t>
            </a:r>
          </a:p>
          <a:p>
            <a:pPr algn="ctr"/>
            <a:r>
              <a:rPr lang="en-US" altLang="ko-KR" sz="1867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Summer 2021</a:t>
            </a:r>
            <a:endParaRPr lang="en-US" altLang="ko-KR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56D47-DE28-462F-99FA-155ADAB0D777}"/>
              </a:ext>
            </a:extLst>
          </p:cNvPr>
          <p:cNvSpPr txBox="1"/>
          <p:nvPr/>
        </p:nvSpPr>
        <p:spPr>
          <a:xfrm>
            <a:off x="209550" y="304800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4">
                    <a:lumMod val="10000"/>
                  </a:schemeClr>
                </a:solidFill>
                <a:cs typeface="Arial" pitchFamily="34" charset="0"/>
              </a:rPr>
              <a:t>Data Collection</a:t>
            </a:r>
            <a:endParaRPr lang="ko-KR" altLang="en-US" sz="1800" b="1" dirty="0">
              <a:solidFill>
                <a:schemeClr val="accent4">
                  <a:lumMod val="1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38926-5193-4B09-A404-2A3F66242B4A}"/>
              </a:ext>
            </a:extLst>
          </p:cNvPr>
          <p:cNvSpPr txBox="1"/>
          <p:nvPr/>
        </p:nvSpPr>
        <p:spPr>
          <a:xfrm>
            <a:off x="209550" y="695325"/>
            <a:ext cx="10925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BCA08-7226-4BA7-AA82-38F086B41477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69F6C-177F-47D6-B4FC-F1FA1FCB7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674132"/>
            <a:ext cx="10325100" cy="5677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7C28D-D7D2-4189-A77B-B5DBF8F729AD}"/>
              </a:ext>
            </a:extLst>
          </p:cNvPr>
          <p:cNvSpPr txBox="1"/>
          <p:nvPr/>
        </p:nvSpPr>
        <p:spPr>
          <a:xfrm>
            <a:off x="647700" y="6483026"/>
            <a:ext cx="1048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2A2A2A"/>
                </a:solidFill>
                <a:effectLst/>
                <a:latin typeface="Merriweather" panose="020B0604020202020204" pitchFamily="2" charset="0"/>
              </a:rPr>
              <a:t>Learning embedding features based on </a:t>
            </a:r>
            <a:r>
              <a:rPr lang="en-US" sz="1000" b="1" i="0" dirty="0" err="1">
                <a:solidFill>
                  <a:srgbClr val="2A2A2A"/>
                </a:solidFill>
                <a:effectLst/>
                <a:latin typeface="Merriweather" panose="020B0604020202020204" pitchFamily="2" charset="0"/>
              </a:rPr>
              <a:t>multisense</a:t>
            </a:r>
            <a:r>
              <a:rPr lang="en-US" sz="1000" b="1" i="0" dirty="0">
                <a:solidFill>
                  <a:srgbClr val="2A2A2A"/>
                </a:solidFill>
                <a:effectLst/>
                <a:latin typeface="Merriweather" panose="020B0604020202020204" pitchFamily="2" charset="0"/>
              </a:rPr>
              <a:t>-scaled attention architecture to improve the predictive performance of anticancer peptides- </a:t>
            </a:r>
            <a:r>
              <a:rPr lang="en-US" sz="1000" b="0" i="1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Bioinformatics-</a:t>
            </a:r>
            <a:r>
              <a:rPr lang="en-US" sz="1000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2021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465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D5389E-A65A-4391-9A77-9BA642E93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Data Used for My Research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0C50A-8803-4E74-97B6-D82C7E8D7758}"/>
              </a:ext>
            </a:extLst>
          </p:cNvPr>
          <p:cNvSpPr txBox="1"/>
          <p:nvPr/>
        </p:nvSpPr>
        <p:spPr>
          <a:xfrm>
            <a:off x="933450" y="1790700"/>
            <a:ext cx="9801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http://120.24.47.30:8080/ACPred_LAF/Download.html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a-I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451868-C5CE-4317-85FB-28A3D2B2A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63832"/>
              </p:ext>
            </p:extLst>
          </p:nvPr>
        </p:nvGraphicFramePr>
        <p:xfrm>
          <a:off x="933451" y="2686049"/>
          <a:ext cx="8077200" cy="3319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817035658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260192179"/>
                    </a:ext>
                  </a:extLst>
                </a:gridCol>
              </a:tblGrid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Before cd-hit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02453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55160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92840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13785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289091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84001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73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CA221-8863-4635-8603-C89075B0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44010"/>
            <a:ext cx="5852172" cy="4389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100 – positive data</a:t>
            </a:r>
          </a:p>
        </p:txBody>
      </p:sp>
    </p:spTree>
    <p:extLst>
      <p:ext uri="{BB962C8B-B14F-4D97-AF65-F5344CB8AC3E}">
        <p14:creationId xmlns:p14="http://schemas.microsoft.com/office/powerpoint/2010/main" val="12405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100 – </a:t>
            </a:r>
            <a:r>
              <a:rPr lang="en-US" dirty="0" err="1"/>
              <a:t>negetive</a:t>
            </a:r>
            <a:r>
              <a:rPr lang="en-US" dirty="0"/>
              <a:t>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9B843-C033-4DF9-B1D8-C04248C3D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39" y="181713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0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–positive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D3C38D-BD42-4C52-9A10-765AB4B1A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89" y="181713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1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negative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A4E4C-687F-4014-874C-840EE2AB7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71068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261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13412</TotalTime>
  <Words>1027</Words>
  <Application>Microsoft Office PowerPoint</Application>
  <PresentationFormat>Widescreen</PresentationFormat>
  <Paragraphs>289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Arial (Body)</vt:lpstr>
      <vt:lpstr>Calibri</vt:lpstr>
      <vt:lpstr>Helvetica Neue</vt:lpstr>
      <vt:lpstr>Merriweather</vt:lpstr>
      <vt:lpstr>Source Sans Pro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ASUS</cp:lastModifiedBy>
  <cp:revision>294</cp:revision>
  <dcterms:created xsi:type="dcterms:W3CDTF">2018-04-24T17:14:44Z</dcterms:created>
  <dcterms:modified xsi:type="dcterms:W3CDTF">2021-10-11T11:10:03Z</dcterms:modified>
</cp:coreProperties>
</file>