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1"/>
  </p:notesMasterIdLst>
  <p:sldIdLst>
    <p:sldId id="256" r:id="rId4"/>
    <p:sldId id="271" r:id="rId5"/>
    <p:sldId id="343" r:id="rId6"/>
    <p:sldId id="294" r:id="rId7"/>
    <p:sldId id="293" r:id="rId8"/>
    <p:sldId id="261" r:id="rId9"/>
    <p:sldId id="344" r:id="rId10"/>
    <p:sldId id="345" r:id="rId11"/>
    <p:sldId id="347" r:id="rId12"/>
    <p:sldId id="346" r:id="rId13"/>
    <p:sldId id="349" r:id="rId14"/>
    <p:sldId id="350" r:id="rId15"/>
    <p:sldId id="339" r:id="rId16"/>
    <p:sldId id="348" r:id="rId17"/>
    <p:sldId id="286" r:id="rId18"/>
    <p:sldId id="34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728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51" r:id="rId13"/>
    <p:sldLayoutId id="2147483732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ombuatong/ACPred" TargetMode="External"/><Relationship Id="rId2" Type="http://schemas.openxmlformats.org/officeDocument/2006/relationships/hyperlink" Target="https://github.com/haichengyi/ACP-D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aps.unmc.edu/" TargetMode="External"/><Relationship Id="rId4" Type="http://schemas.openxmlformats.org/officeDocument/2006/relationships/hyperlink" Target="https://webs.iiitd.edu.in/raghava/cancerppd/index.ph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4062924"/>
            <a:ext cx="6964133" cy="1836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Summer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83D77-A4F2-4A01-8BAB-AEA925A73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sets from articles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844B0-7610-476B-B6E1-97C48095EAE5}"/>
              </a:ext>
            </a:extLst>
          </p:cNvPr>
          <p:cNvSpPr txBox="1"/>
          <p:nvPr/>
        </p:nvSpPr>
        <p:spPr>
          <a:xfrm>
            <a:off x="809625" y="1011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https://github.com/haichengyi/ACP-DL</a:t>
            </a:r>
            <a:r>
              <a:rPr lang="en-US" dirty="0">
                <a:solidFill>
                  <a:schemeClr val="tx2"/>
                </a:solidFill>
              </a:rPr>
              <a:t>  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53471-3E05-4649-907D-5F7BFDD32D00}"/>
              </a:ext>
            </a:extLst>
          </p:cNvPr>
          <p:cNvSpPr txBox="1"/>
          <p:nvPr/>
        </p:nvSpPr>
        <p:spPr>
          <a:xfrm>
            <a:off x="809625" y="183832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https://github.com/Shoombuatong/ACPred</a:t>
            </a:r>
            <a:r>
              <a:rPr lang="en-US" dirty="0"/>
              <a:t> 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D075D-FA42-4336-AC9C-4AD32460AB0E}"/>
              </a:ext>
            </a:extLst>
          </p:cNvPr>
          <p:cNvSpPr txBox="1"/>
          <p:nvPr/>
        </p:nvSpPr>
        <p:spPr>
          <a:xfrm>
            <a:off x="581025" y="4848583"/>
            <a:ext cx="1131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ACP-DL: A Deep Learning Long Short-Term Memory Model to Predict Anticancer Peptides Using High-Efficiency Feature Representation – 2019 – Nucleic Acids</a:t>
            </a:r>
          </a:p>
          <a:p>
            <a:r>
              <a:rPr lang="en-US" sz="1600" dirty="0"/>
              <a:t>[2] </a:t>
            </a:r>
            <a:r>
              <a:rPr lang="en-US" sz="1600" dirty="0" err="1"/>
              <a:t>ACPred</a:t>
            </a:r>
            <a:r>
              <a:rPr lang="en-US" sz="1600" dirty="0"/>
              <a:t>: A Computational Tool for the Prediction and Analysis of Anticancer Peptides -2019 – </a:t>
            </a:r>
            <a:r>
              <a:rPr lang="en-US" sz="1600" dirty="0" err="1"/>
              <a:t>moleculs</a:t>
            </a:r>
            <a:endParaRPr lang="en-US" sz="1600" dirty="0"/>
          </a:p>
          <a:p>
            <a:r>
              <a:rPr lang="en-US" sz="1600" dirty="0"/>
              <a:t>[3] </a:t>
            </a:r>
            <a:r>
              <a:rPr lang="en-US" sz="1600" dirty="0" err="1"/>
              <a:t>CancerPPD</a:t>
            </a:r>
            <a:r>
              <a:rPr lang="en-US" sz="1600" dirty="0"/>
              <a:t>: a database of anticancer peptides and proteins – 2014 - Nucleic Acids Research</a:t>
            </a:r>
          </a:p>
          <a:p>
            <a:r>
              <a:rPr lang="en-US" sz="1600" dirty="0"/>
              <a:t>[4] APD3: the antimicrobial peptide database as a tool for research and education – 2015 - Nucleic Acids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18884-2D5E-421E-9F28-4536C7B869D9}"/>
              </a:ext>
            </a:extLst>
          </p:cNvPr>
          <p:cNvSpPr txBox="1"/>
          <p:nvPr/>
        </p:nvSpPr>
        <p:spPr>
          <a:xfrm>
            <a:off x="809625" y="2447925"/>
            <a:ext cx="508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CancerPPD</a:t>
            </a:r>
            <a:r>
              <a:rPr lang="en-US" dirty="0"/>
              <a:t>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https://webs.iiitd.edu.in/raghava/cancerppd/index.php</a:t>
            </a:r>
            <a:r>
              <a:rPr lang="en-US" dirty="0"/>
              <a:t> [3]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6CBE-E543-42B1-A4C3-414975D44711}"/>
              </a:ext>
            </a:extLst>
          </p:cNvPr>
          <p:cNvSpPr txBox="1"/>
          <p:nvPr/>
        </p:nvSpPr>
        <p:spPr>
          <a:xfrm>
            <a:off x="809625" y="3648254"/>
            <a:ext cx="508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APD3: (Antimicrobial peptide database)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https://aps.unmc.edu/</a:t>
            </a:r>
            <a:r>
              <a:rPr lang="en-US" dirty="0"/>
              <a:t> 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1FF5-FA72-4742-B838-897259134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16DA4-463F-4DBB-9EA3-5E622BAD4B09}"/>
              </a:ext>
            </a:extLst>
          </p:cNvPr>
          <p:cNvSpPr txBox="1"/>
          <p:nvPr/>
        </p:nvSpPr>
        <p:spPr>
          <a:xfrm>
            <a:off x="238125" y="23299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[1]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AntiCP2.0</a:t>
            </a: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10F30-E9D4-4937-A0AA-42107FD8D891}"/>
              </a:ext>
            </a:extLst>
          </p:cNvPr>
          <p:cNvSpPr txBox="1"/>
          <p:nvPr/>
        </p:nvSpPr>
        <p:spPr>
          <a:xfrm>
            <a:off x="561975" y="4467225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A2A2A"/>
                </a:solidFill>
                <a:latin typeface="Merriweather"/>
              </a:rPr>
              <a:t>[1] </a:t>
            </a:r>
            <a:r>
              <a:rPr lang="en-US" b="1" i="0" dirty="0">
                <a:solidFill>
                  <a:srgbClr val="2A2A2A"/>
                </a:solidFill>
                <a:effectLst/>
                <a:latin typeface="Merriweather"/>
              </a:rPr>
              <a:t>Learning embedding features based on </a:t>
            </a:r>
            <a:r>
              <a:rPr lang="en-US" b="1" i="0" dirty="0" err="1">
                <a:solidFill>
                  <a:srgbClr val="2A2A2A"/>
                </a:solidFill>
                <a:effectLst/>
                <a:latin typeface="Merriweather"/>
              </a:rPr>
              <a:t>multisense</a:t>
            </a:r>
            <a:r>
              <a:rPr lang="en-US" b="1" i="0" dirty="0">
                <a:solidFill>
                  <a:srgbClr val="2A2A2A"/>
                </a:solidFill>
                <a:effectLst/>
                <a:latin typeface="Merriweather"/>
              </a:rPr>
              <a:t>-scaled attention architecture to improve the predictive performance of anticancer peptides -2021 , bioinformatics</a:t>
            </a:r>
          </a:p>
          <a:p>
            <a:r>
              <a:rPr lang="en-US" b="1" dirty="0">
                <a:solidFill>
                  <a:srgbClr val="2A2A2A"/>
                </a:solidFill>
                <a:latin typeface="Merriweather"/>
              </a:rPr>
              <a:t>[2]</a:t>
            </a:r>
            <a:endParaRPr lang="en-US" b="1" i="0" dirty="0">
              <a:solidFill>
                <a:srgbClr val="2A2A2A"/>
              </a:solidFill>
              <a:effectLst/>
              <a:latin typeface="Merriweath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D53F8-394B-43F5-98B4-56D9B3427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/>
              <a:t>Data Used </a:t>
            </a:r>
            <a:r>
              <a:rPr lang="en-US" dirty="0"/>
              <a:t>in </a:t>
            </a:r>
            <a:r>
              <a:rPr lang="en-US"/>
              <a:t>My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2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BCF-22DA-47B3-9A44-CE4A445753CD}"/>
              </a:ext>
            </a:extLst>
          </p:cNvPr>
          <p:cNvSpPr txBox="1"/>
          <p:nvPr/>
        </p:nvSpPr>
        <p:spPr>
          <a:xfrm>
            <a:off x="8002624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0" r="69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6850" y="6323112"/>
            <a:ext cx="1156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1Schaduangrat, N., et al. (2019). "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ACPred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: A Computational Tool for the Prediction and Analysis of Anticancer Peptides." </a:t>
            </a:r>
            <a:r>
              <a:rPr lang="en-US" sz="1400" u="sng" dirty="0">
                <a:solidFill>
                  <a:schemeClr val="bg2">
                    <a:lumMod val="25000"/>
                  </a:schemeClr>
                </a:solidFill>
              </a:rPr>
              <a:t>Molecules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(10):1973.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5988" y="165203"/>
            <a:ext cx="9549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Arial (Headings)"/>
              </a:rPr>
              <a:t>Summary of existing methods for ACPs prediction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72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164136-1B68-4843-AD88-543EFE686AB2}"/>
              </a:ext>
            </a:extLst>
          </p:cNvPr>
          <p:cNvSpPr txBox="1"/>
          <p:nvPr/>
        </p:nvSpPr>
        <p:spPr>
          <a:xfrm>
            <a:off x="628650" y="685800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we can do: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B2B9-8E31-42E6-9B70-B7350D682243}"/>
              </a:ext>
            </a:extLst>
          </p:cNvPr>
          <p:cNvSpPr txBox="1"/>
          <p:nvPr/>
        </p:nvSpPr>
        <p:spPr>
          <a:xfrm>
            <a:off x="628650" y="1657350"/>
            <a:ext cx="10848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Using primary sequence features: </a:t>
            </a:r>
          </a:p>
          <a:p>
            <a:r>
              <a:rPr lang="en-US" dirty="0">
                <a:latin typeface="Google Sans"/>
              </a:rPr>
              <a:t> Most of the classifiers used in articles are classical machine learning approaches, like : SVM, RF, NB, KNN</a:t>
            </a:r>
          </a:p>
          <a:p>
            <a:pPr algn="l" fontAlgn="t"/>
            <a:r>
              <a:rPr lang="en-US" dirty="0">
                <a:latin typeface="Google Sans"/>
              </a:rPr>
              <a:t>We can use some other classifiers like: logistic regression, Multi layer </a:t>
            </a:r>
            <a:r>
              <a:rPr lang="en-US" dirty="0" err="1">
                <a:latin typeface="Google Sans"/>
              </a:rPr>
              <a:t>perceptrons</a:t>
            </a:r>
            <a:r>
              <a:rPr lang="en-US" dirty="0">
                <a:latin typeface="Google Sans"/>
              </a:rPr>
              <a:t> (MLP) </a:t>
            </a:r>
          </a:p>
          <a:p>
            <a:pPr marL="285750" indent="-285750" algn="l" fontAlgn="t">
              <a:buFontTx/>
              <a:buChar char="-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We can use different primary sequence features  with different machine learning algorithms and compare them.</a:t>
            </a:r>
          </a:p>
          <a:p>
            <a:pPr marL="285750" indent="-285750" algn="l" fontAlgn="t">
              <a:buFontTx/>
              <a:buChar char="-"/>
            </a:pPr>
            <a:endParaRPr lang="en-US" dirty="0">
              <a:solidFill>
                <a:srgbClr val="BDC1C6"/>
              </a:solidFill>
              <a:latin typeface="Google Sans"/>
            </a:endParaRPr>
          </a:p>
          <a:p>
            <a:pPr marL="285750" indent="-285750" algn="l" fontAlgn="t">
              <a:buFontTx/>
              <a:buChar char="-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Using 3D Structure of peptides </a:t>
            </a:r>
          </a:p>
          <a:p>
            <a:pPr marL="285750" indent="-285750" algn="l" fontAlgn="t">
              <a:buFontTx/>
              <a:buChar char="-"/>
            </a:pPr>
            <a:endParaRPr lang="en-US" dirty="0">
              <a:solidFill>
                <a:srgbClr val="BDC1C6"/>
              </a:solidFill>
              <a:latin typeface="Google Sans"/>
            </a:endParaRPr>
          </a:p>
          <a:p>
            <a:pPr marL="285750" indent="-285750" algn="l" fontAlgn="t">
              <a:buFontTx/>
              <a:buChar char="-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Using 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330327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AMP and ACP data bases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BE9FC-FF85-4C10-8217-F134483F620A}"/>
              </a:ext>
            </a:extLst>
          </p:cNvPr>
          <p:cNvSpPr/>
          <p:nvPr/>
        </p:nvSpPr>
        <p:spPr>
          <a:xfrm>
            <a:off x="7630283" y="2975145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5BEE5-0872-422F-8563-18D6F72CD2A3}"/>
              </a:ext>
            </a:extLst>
          </p:cNvPr>
          <p:cNvSpPr txBox="1"/>
          <p:nvPr/>
        </p:nvSpPr>
        <p:spPr>
          <a:xfrm>
            <a:off x="7655437" y="3285253"/>
            <a:ext cx="8640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C00000"/>
                </a:solidFill>
                <a:cs typeface="Arial" pitchFamily="34" charset="0"/>
              </a:rPr>
              <a:t>DADP</a:t>
            </a:r>
            <a:endParaRPr lang="ko-KR" altLang="en-US" sz="15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67E5B0-2474-4A88-9D20-DC884EB355CA}"/>
              </a:ext>
            </a:extLst>
          </p:cNvPr>
          <p:cNvSpPr/>
          <p:nvPr/>
        </p:nvSpPr>
        <p:spPr>
          <a:xfrm>
            <a:off x="4577681" y="180713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58F7E-0351-442B-B458-E3DBD7E8ADBB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72282F-0328-484E-8A7B-866B9E52B020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9F0079-35A9-4993-A3B4-DF15635682A4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2B8E4C53-C29F-4FCF-B1B0-51CE6BD28381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FBA71B46-9CA3-47AC-B964-B6F945DB1600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CF490-AC6A-453B-9E81-7BBC5708BBDA}"/>
              </a:ext>
            </a:extLst>
          </p:cNvPr>
          <p:cNvSpPr txBox="1"/>
          <p:nvPr/>
        </p:nvSpPr>
        <p:spPr>
          <a:xfrm>
            <a:off x="6952522" y="5404106"/>
            <a:ext cx="1062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</a:rPr>
              <a:t>CAMP</a:t>
            </a:r>
            <a:r>
              <a:rPr lang="en-US" sz="1500" b="1" baseline="-25000" dirty="0">
                <a:solidFill>
                  <a:srgbClr val="C00000"/>
                </a:solidFill>
              </a:rPr>
              <a:t>R3</a:t>
            </a:r>
            <a:endParaRPr lang="ko-KR" altLang="en-US" sz="15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C80D2-7E8C-418D-B786-DC73706C38F7}"/>
              </a:ext>
            </a:extLst>
          </p:cNvPr>
          <p:cNvSpPr txBox="1"/>
          <p:nvPr/>
        </p:nvSpPr>
        <p:spPr>
          <a:xfrm>
            <a:off x="4200849" y="5427191"/>
            <a:ext cx="8640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</a:rPr>
              <a:t>APD</a:t>
            </a:r>
            <a:endParaRPr lang="ko-KR" altLang="en-US" sz="15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722CD-6DCF-4E40-BB12-8112E7CE1373}"/>
              </a:ext>
            </a:extLst>
          </p:cNvPr>
          <p:cNvSpPr txBox="1"/>
          <p:nvPr/>
        </p:nvSpPr>
        <p:spPr>
          <a:xfrm>
            <a:off x="3465935" y="3726505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Cancer PPD</a:t>
            </a:r>
            <a:endParaRPr lang="ko-KR" altLang="en-US" sz="14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5F344-4688-4413-93E2-D348958AD811}"/>
              </a:ext>
            </a:extLst>
          </p:cNvPr>
          <p:cNvSpPr txBox="1"/>
          <p:nvPr/>
        </p:nvSpPr>
        <p:spPr>
          <a:xfrm>
            <a:off x="4518267" y="2125832"/>
            <a:ext cx="95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DBAASP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321FA2-1A2C-430F-AA66-2A615E8D78CA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5358170" y="2587619"/>
            <a:ext cx="483247" cy="719516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26C09-633A-40B1-AD93-517A243ACF21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59548C-2249-4FE0-BF49-D9D81D6D6260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FD9730-D77D-43DA-8D75-2A646E17E0DC}"/>
              </a:ext>
            </a:extLst>
          </p:cNvPr>
          <p:cNvCxnSpPr/>
          <p:nvPr/>
        </p:nvCxnSpPr>
        <p:spPr>
          <a:xfrm>
            <a:off x="6930135" y="3423394"/>
            <a:ext cx="648000" cy="2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4B8C17-3BBF-4E68-8EE9-FA5904D6194A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2077114" y="1802665"/>
            <a:ext cx="2336966" cy="95410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Database of Antimicrobial Activity and Structure of Peptides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151531F-8BAC-40E0-B2F4-4F42684B5204}"/>
              </a:ext>
            </a:extLst>
          </p:cNvPr>
          <p:cNvSpPr/>
          <p:nvPr/>
        </p:nvSpPr>
        <p:spPr>
          <a:xfrm>
            <a:off x="5772135" y="411125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C0207A86-6B05-4F38-8919-7AE7236D04C1}"/>
              </a:ext>
            </a:extLst>
          </p:cNvPr>
          <p:cNvSpPr/>
          <p:nvPr/>
        </p:nvSpPr>
        <p:spPr>
          <a:xfrm flipH="1">
            <a:off x="6134092" y="34968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934663" y="3547935"/>
            <a:ext cx="2336966" cy="53662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 database of anticancer peptides and proteins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8757314" y="3189147"/>
            <a:ext cx="233696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Database of Anuran Defense Peptides.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8253958" y="5419497"/>
            <a:ext cx="3642767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Collection of Anti-Microbial Peptides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4FB653-DCF3-4755-A76B-CDB4B9156E88}"/>
              </a:ext>
            </a:extLst>
          </p:cNvPr>
          <p:cNvSpPr txBox="1"/>
          <p:nvPr/>
        </p:nvSpPr>
        <p:spPr>
          <a:xfrm>
            <a:off x="60637" y="5204054"/>
            <a:ext cx="4140212" cy="13849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The Antimicrobial Peptide Database (APD) contains 3136 antimicrobial peptides from six kingdoms (344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bacteriocins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/peptide antibiotics from bacteria, 5 from archaea, 8 from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protists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, 20 from fungi, 352 from plants, and 2327 from animals, including some synthetic peptides)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032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4594780" y="204598"/>
            <a:ext cx="2081142" cy="632003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Data base </a:t>
            </a:r>
          </a:p>
        </p:txBody>
      </p:sp>
      <p:sp>
        <p:nvSpPr>
          <p:cNvPr id="3" name="Down Arrow 2"/>
          <p:cNvSpPr/>
          <p:nvPr/>
        </p:nvSpPr>
        <p:spPr>
          <a:xfrm>
            <a:off x="5574983" y="834896"/>
            <a:ext cx="136490" cy="264277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39179" y="1898127"/>
            <a:ext cx="1994170" cy="415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Feature</a:t>
            </a:r>
            <a:r>
              <a:rPr lang="fa-IR" b="1" dirty="0">
                <a:solidFill>
                  <a:srgbClr val="5B33ED"/>
                </a:solidFill>
                <a:latin typeface="Garamond" panose="02020404030301010803" pitchFamily="18" charset="0"/>
              </a:rPr>
              <a:t> </a:t>
            </a:r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Selection </a:t>
            </a:r>
          </a:p>
        </p:txBody>
      </p:sp>
      <p:sp>
        <p:nvSpPr>
          <p:cNvPr id="5" name="Down Arrow 4"/>
          <p:cNvSpPr/>
          <p:nvPr/>
        </p:nvSpPr>
        <p:spPr>
          <a:xfrm>
            <a:off x="5493999" y="2327303"/>
            <a:ext cx="173273" cy="309358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545473" y="1627898"/>
            <a:ext cx="121799" cy="24285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11976" y="1107486"/>
            <a:ext cx="1867711" cy="5350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Collect ACPs and non-ACPs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652605"/>
            <a:ext cx="9866511" cy="173530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575540" y="4276180"/>
            <a:ext cx="119623" cy="21537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96650" y="4507500"/>
            <a:ext cx="7197025" cy="497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Choose of machine learning algorithms for prediction of ACPs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02866" y="6232774"/>
            <a:ext cx="1684158" cy="4169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B33ED"/>
                </a:solidFill>
                <a:latin typeface="Garamond" panose="02020404030301010803" pitchFamily="18" charset="0"/>
              </a:rPr>
              <a:t>Evaluation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3636057" y="2666645"/>
            <a:ext cx="3998588" cy="241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7594433" y="2704008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605133" y="2691019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09426" y="2995932"/>
            <a:ext cx="2432418" cy="32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B33ED"/>
                </a:solidFill>
                <a:latin typeface="Garamond" panose="02020404030301010803" pitchFamily="18" charset="0"/>
              </a:rPr>
              <a:t>Sequence -based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55702" y="2969234"/>
            <a:ext cx="1996082" cy="32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B33ED"/>
                </a:solidFill>
                <a:latin typeface="Garamond" panose="02020404030301010803" pitchFamily="18" charset="0"/>
              </a:rPr>
              <a:t>Structure-based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904761" y="3329681"/>
            <a:ext cx="4153639" cy="632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498289" y="3353957"/>
            <a:ext cx="2213687" cy="241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2425329" y="3363526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871985" y="3333460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603130" y="3377722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9028747" y="3338861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643969" y="3337458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836444" y="3718687"/>
            <a:ext cx="1644773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Accessible surface area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137191" y="3640369"/>
            <a:ext cx="1319745" cy="5768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Binary profiling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93999" y="3646079"/>
            <a:ext cx="1334575" cy="52521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AAC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02093" y="3672813"/>
            <a:ext cx="1441116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The second structure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563707" y="3634651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DPC</a:t>
            </a:r>
          </a:p>
          <a:p>
            <a:pPr algn="ctr"/>
            <a:r>
              <a:rPr lang="en-US" dirty="0"/>
              <a:t>	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57568" y="2776234"/>
            <a:ext cx="1259340" cy="4236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33ED"/>
                </a:solidFill>
                <a:latin typeface="Garamond" panose="02020404030301010803" pitchFamily="18" charset="0"/>
              </a:rPr>
              <a:t>Data set train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8000" y="204598"/>
            <a:ext cx="4131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Possible Achievements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050126" y="4991677"/>
            <a:ext cx="4406810" cy="2071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003531" y="4994277"/>
            <a:ext cx="232872" cy="370882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214296" y="4974049"/>
            <a:ext cx="217228" cy="369923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5584394" y="5000357"/>
            <a:ext cx="196872" cy="309526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035288" y="5343972"/>
            <a:ext cx="1319745" cy="32296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828574" y="5347135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NN</a:t>
            </a:r>
            <a:r>
              <a:rPr lang="en-US" dirty="0"/>
              <a:t>	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547857" y="5365159"/>
            <a:ext cx="1319745" cy="32296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SVM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8417786" y="4974049"/>
            <a:ext cx="206835" cy="39111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161492" y="5346773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…</a:t>
            </a:r>
            <a:r>
              <a:rPr lang="en-US" dirty="0"/>
              <a:t>	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678727" y="3634651"/>
            <a:ext cx="940215" cy="49848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…</a:t>
            </a:r>
            <a:r>
              <a:rPr lang="en-US" dirty="0"/>
              <a:t>	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9985440" y="3339651"/>
            <a:ext cx="145920" cy="287101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570172" y="5194468"/>
            <a:ext cx="7415267" cy="73544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 flipH="1">
            <a:off x="5781266" y="5909236"/>
            <a:ext cx="236639" cy="330740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2098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Zeynab Mt</a:t>
            </a:r>
          </a:p>
          <a:p>
            <a:pPr algn="ctr"/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Summer 2021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What are ACPs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Earlier researches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Possible Achievements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List of ACP DBs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ACPs prediction importance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52425"/>
            <a:ext cx="7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ACPs prediction importance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323850" y="838200"/>
            <a:ext cx="10925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Cancer remains the major cause of death, killing millions of people every year, and it is caused by the growth and spreading of abnormal cells without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2018, it was anticipated that about 18 million new cancer cases and over 9 million deaths could occur due to cancer [6], and these deaths could reach well over 13 million by 2030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cancer treatment, conventional chemotherapy is currently a common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usually has an adverse effect on normal cells, resulting in that the treatment effect is not that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traditional chemotherapy approach is very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treatment options are therefore highly demanded for relieving symptoms and ultimately eradicating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During the last few decades, the role of peptides as anti-cancer therapeutic agents has been promising, which is apparent from various strategies available to address the advancement of tumor growth and spreading of the disease.[2]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anti-cancer peptides (ACPs) have shown the potential to inactivate various types of cancer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F6743-91FC-4C70-B0D7-C1AEF0E05A2E}"/>
              </a:ext>
            </a:extLst>
          </p:cNvPr>
          <p:cNvSpPr txBox="1"/>
          <p:nvPr/>
        </p:nvSpPr>
        <p:spPr>
          <a:xfrm>
            <a:off x="523875" y="6305550"/>
            <a:ext cx="107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 Liao Z, Li D, Wang X, et al. Cancer diagnosis from </a:t>
            </a:r>
            <a:r>
              <a:rPr lang="en-US" sz="900" dirty="0" err="1"/>
              <a:t>isomiR</a:t>
            </a:r>
            <a:r>
              <a:rPr lang="en-US" sz="900" dirty="0"/>
              <a:t> expression with machine learning method. </a:t>
            </a:r>
            <a:r>
              <a:rPr lang="en-US" sz="900" dirty="0" err="1"/>
              <a:t>Curr</a:t>
            </a:r>
            <a:r>
              <a:rPr lang="en-US" sz="900" dirty="0"/>
              <a:t> </a:t>
            </a:r>
            <a:r>
              <a:rPr lang="en-US" sz="900" dirty="0" err="1"/>
              <a:t>Bioinform</a:t>
            </a:r>
            <a:r>
              <a:rPr lang="en-US" sz="900" dirty="0"/>
              <a:t> 2018;13:57–63</a:t>
            </a:r>
          </a:p>
          <a:p>
            <a:r>
              <a:rPr lang="en-US" sz="900" dirty="0"/>
              <a:t>[2] </a:t>
            </a:r>
            <a:r>
              <a:rPr lang="en-US" sz="900" dirty="0" err="1"/>
              <a:t>Thundimadathil</a:t>
            </a:r>
            <a:r>
              <a:rPr lang="en-US" sz="900" dirty="0"/>
              <a:t>, J. Cancer treatment using peptides: Current therapies and future prospects. J. Amino Acids 2012, 2012, 967347.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904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ACPs Advantages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5D9435BF-688A-4DBE-AB35-59ED859C27A2}"/>
              </a:ext>
            </a:extLst>
          </p:cNvPr>
          <p:cNvSpPr/>
          <p:nvPr/>
        </p:nvSpPr>
        <p:spPr>
          <a:xfrm>
            <a:off x="3884865" y="2215846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AB39865D-2303-470B-9802-F4718873063F}"/>
              </a:ext>
            </a:extLst>
          </p:cNvPr>
          <p:cNvSpPr/>
          <p:nvPr/>
        </p:nvSpPr>
        <p:spPr>
          <a:xfrm>
            <a:off x="5055249" y="3386230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084D3FF7-EEF2-4CFA-9EA5-1EF1E8BABC30}"/>
              </a:ext>
            </a:extLst>
          </p:cNvPr>
          <p:cNvSpPr/>
          <p:nvPr/>
        </p:nvSpPr>
        <p:spPr>
          <a:xfrm>
            <a:off x="4481166" y="2812147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E2B0AD-9674-437F-B6B8-07A2879B2C16}"/>
              </a:ext>
            </a:extLst>
          </p:cNvPr>
          <p:cNvSpPr>
            <a:spLocks/>
          </p:cNvSpPr>
          <p:nvPr/>
        </p:nvSpPr>
        <p:spPr bwMode="auto">
          <a:xfrm>
            <a:off x="6491831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263B4579-0D98-4AD5-B551-3A0FAD3CA1F2}"/>
              </a:ext>
            </a:extLst>
          </p:cNvPr>
          <p:cNvSpPr>
            <a:spLocks/>
          </p:cNvSpPr>
          <p:nvPr/>
        </p:nvSpPr>
        <p:spPr bwMode="auto">
          <a:xfrm flipH="1">
            <a:off x="3324625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EFB998-75BD-4AA3-9AAD-CF68D055E5CE}"/>
              </a:ext>
            </a:extLst>
          </p:cNvPr>
          <p:cNvSpPr/>
          <p:nvPr/>
        </p:nvSpPr>
        <p:spPr>
          <a:xfrm>
            <a:off x="7023976" y="3048697"/>
            <a:ext cx="439759" cy="43975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A02557-15FB-4149-A34F-92A5A271444B}"/>
              </a:ext>
            </a:extLst>
          </p:cNvPr>
          <p:cNvSpPr/>
          <p:nvPr/>
        </p:nvSpPr>
        <p:spPr>
          <a:xfrm>
            <a:off x="4876663" y="304118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60-31BF-48CC-9CBA-2887D54CC249}"/>
              </a:ext>
            </a:extLst>
          </p:cNvPr>
          <p:cNvSpPr/>
          <p:nvPr/>
        </p:nvSpPr>
        <p:spPr>
          <a:xfrm>
            <a:off x="6840340" y="2228058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0B75878A-A0C2-4D00-B7FD-D32DF2626BE1}"/>
              </a:ext>
            </a:extLst>
          </p:cNvPr>
          <p:cNvSpPr/>
          <p:nvPr/>
        </p:nvSpPr>
        <p:spPr>
          <a:xfrm>
            <a:off x="6983146" y="2333571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CB72988-CDB7-416B-8AF5-7C64410BE1CE}"/>
              </a:ext>
            </a:extLst>
          </p:cNvPr>
          <p:cNvSpPr/>
          <p:nvPr/>
        </p:nvSpPr>
        <p:spPr>
          <a:xfrm>
            <a:off x="4976960" y="3152662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4E284D4-66D9-4AB6-9C77-AE4CD9831BF6}"/>
              </a:ext>
            </a:extLst>
          </p:cNvPr>
          <p:cNvSpPr/>
          <p:nvPr/>
        </p:nvSpPr>
        <p:spPr>
          <a:xfrm>
            <a:off x="7128652" y="3172400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07752E-5390-43D6-9E85-57085AF49FDA}"/>
              </a:ext>
            </a:extLst>
          </p:cNvPr>
          <p:cNvSpPr/>
          <p:nvPr/>
        </p:nvSpPr>
        <p:spPr>
          <a:xfrm>
            <a:off x="5101182" y="221584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3EBE0-C2ED-496B-8A46-B5E18C327E8B}"/>
              </a:ext>
            </a:extLst>
          </p:cNvPr>
          <p:cNvSpPr/>
          <p:nvPr/>
        </p:nvSpPr>
        <p:spPr>
          <a:xfrm>
            <a:off x="5890907" y="260038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809619-B912-49B2-89F3-C4E6A8A70B47}"/>
              </a:ext>
            </a:extLst>
          </p:cNvPr>
          <p:cNvSpPr/>
          <p:nvPr/>
        </p:nvSpPr>
        <p:spPr>
          <a:xfrm>
            <a:off x="7433165" y="380531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5032F8-8142-40F1-8565-E3E0A355C4B0}"/>
              </a:ext>
            </a:extLst>
          </p:cNvPr>
          <p:cNvSpPr/>
          <p:nvPr/>
        </p:nvSpPr>
        <p:spPr>
          <a:xfrm>
            <a:off x="4344586" y="3795810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42DB8F2-4A57-49E1-96AE-4873C0DA8247}"/>
              </a:ext>
            </a:extLst>
          </p:cNvPr>
          <p:cNvSpPr/>
          <p:nvPr/>
        </p:nvSpPr>
        <p:spPr>
          <a:xfrm rot="14270044">
            <a:off x="7533923" y="3900984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936375E1-5C97-4E03-B16C-AEA7D3CDF465}"/>
              </a:ext>
            </a:extLst>
          </p:cNvPr>
          <p:cNvSpPr/>
          <p:nvPr/>
        </p:nvSpPr>
        <p:spPr>
          <a:xfrm rot="19800000">
            <a:off x="5200909" y="2307472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F34D9EB-299D-47AA-8AB7-A79EA5B5D5B1}"/>
              </a:ext>
            </a:extLst>
          </p:cNvPr>
          <p:cNvSpPr/>
          <p:nvPr/>
        </p:nvSpPr>
        <p:spPr>
          <a:xfrm>
            <a:off x="6006919" y="2708477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88ACD966-2B57-4975-96BD-2765E7AE64A5}"/>
              </a:ext>
            </a:extLst>
          </p:cNvPr>
          <p:cNvSpPr>
            <a:spLocks noChangeAspect="1"/>
          </p:cNvSpPr>
          <p:nvPr/>
        </p:nvSpPr>
        <p:spPr>
          <a:xfrm>
            <a:off x="4465300" y="3933428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23C3B6-3168-4A15-950F-D9E86ACFC677}"/>
              </a:ext>
            </a:extLst>
          </p:cNvPr>
          <p:cNvSpPr/>
          <p:nvPr/>
        </p:nvSpPr>
        <p:spPr>
          <a:xfrm>
            <a:off x="7802961" y="3157973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E91291-0C43-4FC8-A951-AB9009BE5A20}"/>
              </a:ext>
            </a:extLst>
          </p:cNvPr>
          <p:cNvSpPr/>
          <p:nvPr/>
        </p:nvSpPr>
        <p:spPr>
          <a:xfrm>
            <a:off x="3919187" y="319044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D7D0EEB0-C79B-45AB-9D2F-DDCDA9959A52}"/>
              </a:ext>
            </a:extLst>
          </p:cNvPr>
          <p:cNvSpPr>
            <a:spLocks/>
          </p:cNvSpPr>
          <p:nvPr/>
        </p:nvSpPr>
        <p:spPr>
          <a:xfrm>
            <a:off x="4019723" y="3297417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50175781-A853-445F-9C29-D6C2DC63A7A4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264041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ECCFB3-FE8D-4055-A932-879A44622B97}"/>
              </a:ext>
            </a:extLst>
          </p:cNvPr>
          <p:cNvSpPr/>
          <p:nvPr/>
        </p:nvSpPr>
        <p:spPr>
          <a:xfrm>
            <a:off x="5890908" y="326019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FB2EB-E906-40E1-9A90-F18622E76749}"/>
              </a:ext>
            </a:extLst>
          </p:cNvPr>
          <p:cNvSpPr/>
          <p:nvPr/>
        </p:nvSpPr>
        <p:spPr>
          <a:xfrm>
            <a:off x="5067467" y="3660698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8C910E-81E0-464D-988C-B9D2F0787C1B}"/>
              </a:ext>
            </a:extLst>
          </p:cNvPr>
          <p:cNvSpPr/>
          <p:nvPr/>
        </p:nvSpPr>
        <p:spPr>
          <a:xfrm>
            <a:off x="6741981" y="3644201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A79993BD-02F1-4608-A87D-6CF0D95AB1B1}"/>
              </a:ext>
            </a:extLst>
          </p:cNvPr>
          <p:cNvSpPr>
            <a:spLocks noChangeAspect="1"/>
          </p:cNvSpPr>
          <p:nvPr/>
        </p:nvSpPr>
        <p:spPr>
          <a:xfrm>
            <a:off x="5167990" y="3753115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Donut 6">
            <a:extLst>
              <a:ext uri="{FF2B5EF4-FFF2-40B4-BE49-F238E27FC236}">
                <a16:creationId xmlns:a16="http://schemas.microsoft.com/office/drawing/2014/main" id="{3AA61488-6F61-4FF4-B67F-316119F2ADF0}"/>
              </a:ext>
            </a:extLst>
          </p:cNvPr>
          <p:cNvSpPr>
            <a:spLocks noChangeAspect="1"/>
          </p:cNvSpPr>
          <p:nvPr/>
        </p:nvSpPr>
        <p:spPr>
          <a:xfrm>
            <a:off x="6856564" y="375311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365E374-694B-4735-A440-915DC6ECBDB8}"/>
              </a:ext>
            </a:extLst>
          </p:cNvPr>
          <p:cNvSpPr>
            <a:spLocks/>
          </p:cNvSpPr>
          <p:nvPr/>
        </p:nvSpPr>
        <p:spPr>
          <a:xfrm>
            <a:off x="5991443" y="337428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7679606" y="1268724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Because ACPs can interact with the anionic cell membrane components of cancer cells, cancer cells can be killed selectively by the ACPs without impairing the normal cells (2,3)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957537" y="1455400"/>
            <a:ext cx="3091609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Traditional treatment methods focus on killing cancer cells, but at the same time normal cells are also killed and there are high costs involved(2,3)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161941" y="3570398"/>
            <a:ext cx="3091609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It is quite expensive and time-consuming to identify anticancer peptides using experimental methods.(1)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344" y="6153551"/>
            <a:ext cx="12031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Thundimadathil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J. Cancer treatment using peptides: Current therapies and future prospects. J. Amino Acids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2012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2012, 967347. </a:t>
            </a:r>
          </a:p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Mader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J.S.;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Hoskin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D.W. Cationic antimicrobial peptides as novel cytotoxic agents for cancer treatment. Expert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Opin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Investig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Drugs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2006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15, 933–946.</a:t>
            </a:r>
          </a:p>
          <a:p>
            <a:pPr marL="228600" indent="-228600">
              <a:buAutoNum type="arabicParenBoth"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Hoskin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D.W.;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Ramamoorthy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A. Studies on anticancer activities of antimicrobial peptides. BBA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Biomembr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2008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 1778, 357–375.</a:t>
            </a:r>
          </a:p>
          <a:p>
            <a:pPr marL="228600" indent="-228600">
              <a:buAutoNum type="arabicParenBoth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`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8889294" y="3268020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Accurate prediction of ACPs is of great importance for the exploration of their mechanism of action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and for the development of therapeutic ACPs.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19508-61EF-4E9D-B084-9858DFB2F182}"/>
              </a:ext>
            </a:extLst>
          </p:cNvPr>
          <p:cNvSpPr txBox="1"/>
          <p:nvPr/>
        </p:nvSpPr>
        <p:spPr>
          <a:xfrm>
            <a:off x="4210789" y="1116009"/>
            <a:ext cx="316502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ACPs are naturally occurring biologics and hence are safer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6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From antimicrobial to anticancer peptides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28D1C7E7-49ED-4337-B64E-1E21F31C9C4E}"/>
              </a:ext>
            </a:extLst>
          </p:cNvPr>
          <p:cNvSpPr/>
          <p:nvPr/>
        </p:nvSpPr>
        <p:spPr>
          <a:xfrm>
            <a:off x="4622855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37F5F-EC99-43A7-89C7-02390A50737B}"/>
              </a:ext>
            </a:extLst>
          </p:cNvPr>
          <p:cNvSpPr txBox="1"/>
          <p:nvPr/>
        </p:nvSpPr>
        <p:spPr>
          <a:xfrm>
            <a:off x="7214774" y="5261848"/>
            <a:ext cx="2664000" cy="6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ctr">
              <a:lnSpc>
                <a:spcPct val="130000"/>
              </a:lnSpc>
              <a:buClr>
                <a:schemeClr val="accent6">
                  <a:lumMod val="75000"/>
                </a:schemeClr>
              </a:buClr>
            </a:pPr>
            <a:r>
              <a:rPr lang="en-US" altLang="en-US" sz="1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 net positive charge of at least +2 </a:t>
            </a:r>
            <a:r>
              <a:rPr lang="sl-SI" altLang="en-US" sz="15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(Arg, Lys)</a:t>
            </a:r>
            <a:endParaRPr lang="en-US" altLang="en-US" sz="15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AC0DE-0315-4775-A290-0D9DDA5E280F}"/>
              </a:ext>
            </a:extLst>
          </p:cNvPr>
          <p:cNvSpPr txBox="1"/>
          <p:nvPr/>
        </p:nvSpPr>
        <p:spPr>
          <a:xfrm>
            <a:off x="1747314" y="4809422"/>
            <a:ext cx="266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altLang="en-US" sz="15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up to 50 amino acids long</a:t>
            </a:r>
          </a:p>
          <a:p>
            <a:pPr algn="ctr"/>
            <a:endParaRPr lang="en-US" sz="1500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C6B6062-A3AA-4F56-B2AA-CAB501C74BEF}"/>
              </a:ext>
            </a:extLst>
          </p:cNvPr>
          <p:cNvSpPr>
            <a:spLocks noEditPoints="1"/>
          </p:cNvSpPr>
          <p:nvPr/>
        </p:nvSpPr>
        <p:spPr bwMode="auto">
          <a:xfrm>
            <a:off x="3671842" y="2827072"/>
            <a:ext cx="460349" cy="64763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C5B1-F72A-4283-ACCB-F8A64C70C375}"/>
              </a:ext>
            </a:extLst>
          </p:cNvPr>
          <p:cNvSpPr txBox="1"/>
          <p:nvPr/>
        </p:nvSpPr>
        <p:spPr>
          <a:xfrm>
            <a:off x="8750392" y="2827726"/>
            <a:ext cx="266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Antibacterial, antifungal, antiviral, </a:t>
            </a: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antitumour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anticancer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and </a:t>
            </a:r>
            <a:r>
              <a:rPr lang="en-US" sz="1500" b="1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antiparasitic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peptides.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6DAF4-5C18-4DF8-86F2-BABF369DD54A}"/>
              </a:ext>
            </a:extLst>
          </p:cNvPr>
          <p:cNvSpPr txBox="1"/>
          <p:nvPr/>
        </p:nvSpPr>
        <p:spPr>
          <a:xfrm>
            <a:off x="323529" y="2827726"/>
            <a:ext cx="33289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altLang="en-US" sz="15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Cationic, Amphipathic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antimicrobial peptides, important for regulating the innate immune system of plants, insects, and animals and enveloped viruses, such as HIV and herpes virus.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2DE4257-3A8B-491F-A98B-16CE5D107D5A}"/>
              </a:ext>
            </a:extLst>
          </p:cNvPr>
          <p:cNvSpPr/>
          <p:nvPr/>
        </p:nvSpPr>
        <p:spPr>
          <a:xfrm>
            <a:off x="7953106" y="2835505"/>
            <a:ext cx="572853" cy="630770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7E3BA721-1718-4011-B275-2081F7BEFD9B}"/>
              </a:ext>
            </a:extLst>
          </p:cNvPr>
          <p:cNvGrpSpPr/>
          <p:nvPr/>
        </p:nvGrpSpPr>
        <p:grpSpPr>
          <a:xfrm>
            <a:off x="3997856" y="1855687"/>
            <a:ext cx="4196288" cy="4284406"/>
            <a:chOff x="4241631" y="2018644"/>
            <a:chExt cx="3708741" cy="3786621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C784392-A1C7-4620-B895-26D94805C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23725CEA-1275-4093-A08A-742110FC8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517CDB08-F251-4C4D-A4CE-9D82A194C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AD4AC6C3-C106-4061-A7C2-0DEFD06BE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3E6AC141-1023-414B-9348-88D3FE8C5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EB8677-6F39-4BD4-A71F-8C9243138CE6}"/>
                </a:ext>
              </a:extLst>
            </p:cNvPr>
            <p:cNvSpPr/>
            <p:nvPr/>
          </p:nvSpPr>
          <p:spPr>
            <a:xfrm>
              <a:off x="6949939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2B454-4797-44E5-8983-6865BBF9F5BC}"/>
                </a:ext>
              </a:extLst>
            </p:cNvPr>
            <p:cNvSpPr/>
            <p:nvPr/>
          </p:nvSpPr>
          <p:spPr>
            <a:xfrm>
              <a:off x="5760699" y="4132902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7DFD5-C4A9-4D2C-971B-548B4A46ADC3}"/>
                </a:ext>
              </a:extLst>
            </p:cNvPr>
            <p:cNvSpPr/>
            <p:nvPr/>
          </p:nvSpPr>
          <p:spPr>
            <a:xfrm>
              <a:off x="6296791" y="4132410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D634D-AA18-4FB4-89CE-D778757A5C7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375563" y="2542387"/>
              <a:ext cx="680006" cy="5408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BB8D3C-D9C6-4BA4-BFE4-E993ABDDEF28}"/>
                </a:ext>
              </a:extLst>
            </p:cNvPr>
            <p:cNvSpPr/>
            <p:nvPr/>
          </p:nvSpPr>
          <p:spPr>
            <a:xfrm>
              <a:off x="5034478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49FFD-3FE2-4590-B814-3B0FDAFCF652}"/>
                </a:ext>
              </a:extLst>
            </p:cNvPr>
            <p:cNvCxnSpPr/>
            <p:nvPr/>
          </p:nvCxnSpPr>
          <p:spPr>
            <a:xfrm flipH="1">
              <a:off x="5184733" y="4215788"/>
              <a:ext cx="644606" cy="4077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4E5637-F1C6-4F6C-8FD0-D47F76E8591B}"/>
                </a:ext>
              </a:extLst>
            </p:cNvPr>
            <p:cNvCxnSpPr/>
            <p:nvPr/>
          </p:nvCxnSpPr>
          <p:spPr>
            <a:xfrm>
              <a:off x="7053498" y="2500176"/>
              <a:ext cx="698686" cy="4501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5A22A1-836B-4ABE-9EF2-E17A2F758D65}"/>
                </a:ext>
              </a:extLst>
            </p:cNvPr>
            <p:cNvCxnSpPr/>
            <p:nvPr/>
          </p:nvCxnSpPr>
          <p:spPr>
            <a:xfrm>
              <a:off x="6379096" y="4207006"/>
              <a:ext cx="643942" cy="41607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6C9A0F59-CF01-49AD-86D9-0283C52FDF32}"/>
              </a:ext>
            </a:extLst>
          </p:cNvPr>
          <p:cNvSpPr/>
          <p:nvPr/>
        </p:nvSpPr>
        <p:spPr>
          <a:xfrm>
            <a:off x="6971187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5" name="TextBox 24"/>
          <p:cNvSpPr txBox="1"/>
          <p:nvPr/>
        </p:nvSpPr>
        <p:spPr>
          <a:xfrm>
            <a:off x="378544" y="6233222"/>
            <a:ext cx="115181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Gaspar,D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., </a:t>
            </a:r>
            <a:r>
              <a:rPr lang="en-US" sz="1300" b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Veiga,A.S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 and </a:t>
            </a:r>
            <a:r>
              <a:rPr lang="en-US" sz="1300" b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Castanho,M.A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 (2013) From antimicrobial to anticancer peptides. A review. </a:t>
            </a:r>
            <a:r>
              <a:rPr lang="en-US" sz="1300" b="1" i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Front </a:t>
            </a:r>
            <a:r>
              <a:rPr lang="en-US" sz="1300" b="1" i="1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Microbiol</a:t>
            </a:r>
            <a:r>
              <a:rPr lang="en-US" sz="1300" b="1" i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.</a:t>
            </a:r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, 4, 294.</a:t>
            </a:r>
            <a:endParaRPr lang="en-US" altLang="en-US" sz="1300" b="1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endParaRPr 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975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Earlier researches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Earlier Researches in identification of ACPs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47700"/>
            <a:ext cx="10925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computational efforts have been done. Notably, most of them aim to extract features from protein primary sequences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Various sequence-based features have been proposed: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E7FAB-E705-477B-9CC9-9920160788BB}"/>
              </a:ext>
            </a:extLst>
          </p:cNvPr>
          <p:cNvSpPr txBox="1"/>
          <p:nvPr/>
        </p:nvSpPr>
        <p:spPr>
          <a:xfrm>
            <a:off x="914400" y="3181350"/>
            <a:ext cx="79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Prediction of Anticancer Peptides with High Efficacy and Low Toxicity by Hybrid Model Based on 3D Structure of Peptides – </a:t>
            </a:r>
          </a:p>
          <a:p>
            <a:pPr algn="l"/>
            <a:r>
              <a:rPr lang="en-US" b="1" i="1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International Journal of Molecular Sciences</a:t>
            </a:r>
            <a:endParaRPr lang="en-US" b="1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0EF42-AEDB-4E09-958D-31F4DA431C0C}"/>
              </a:ext>
            </a:extLst>
          </p:cNvPr>
          <p:cNvSpPr txBox="1"/>
          <p:nvPr/>
        </p:nvSpPr>
        <p:spPr>
          <a:xfrm>
            <a:off x="914400" y="2076450"/>
            <a:ext cx="781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research of the ACP prediction based on 3D Structure of Peptides:</a:t>
            </a:r>
          </a:p>
          <a:p>
            <a:r>
              <a:rPr lang="en-US" dirty="0"/>
              <a:t>Published on May 2021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DBC5A-8276-41AA-8288-266E0164C324}"/>
              </a:ext>
            </a:extLst>
          </p:cNvPr>
          <p:cNvSpPr txBox="1"/>
          <p:nvPr/>
        </p:nvSpPr>
        <p:spPr>
          <a:xfrm>
            <a:off x="914400" y="723900"/>
            <a:ext cx="76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3d structure of ACP peptides</a:t>
            </a:r>
          </a:p>
        </p:txBody>
      </p:sp>
    </p:spTree>
    <p:extLst>
      <p:ext uri="{BB962C8B-B14F-4D97-AF65-F5344CB8AC3E}">
        <p14:creationId xmlns:p14="http://schemas.microsoft.com/office/powerpoint/2010/main" val="13260810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11805</TotalTime>
  <Words>1356</Words>
  <Application>Microsoft Office PowerPoint</Application>
  <PresentationFormat>Widescreen</PresentationFormat>
  <Paragraphs>177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(Headings)</vt:lpstr>
      <vt:lpstr>Calibri</vt:lpstr>
      <vt:lpstr>Garamond</vt:lpstr>
      <vt:lpstr>Google Sans</vt:lpstr>
      <vt:lpstr>Merriweather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190</cp:revision>
  <dcterms:created xsi:type="dcterms:W3CDTF">2018-04-24T17:14:44Z</dcterms:created>
  <dcterms:modified xsi:type="dcterms:W3CDTF">2021-09-02T16:51:36Z</dcterms:modified>
</cp:coreProperties>
</file>