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4"/>
  </p:notesMasterIdLst>
  <p:sldIdLst>
    <p:sldId id="256" r:id="rId4"/>
    <p:sldId id="271" r:id="rId5"/>
    <p:sldId id="261" r:id="rId6"/>
    <p:sldId id="344" r:id="rId7"/>
    <p:sldId id="351" r:id="rId8"/>
    <p:sldId id="353" r:id="rId9"/>
    <p:sldId id="355" r:id="rId10"/>
    <p:sldId id="356" r:id="rId11"/>
    <p:sldId id="357" r:id="rId12"/>
    <p:sldId id="360" r:id="rId13"/>
    <p:sldId id="361" r:id="rId14"/>
    <p:sldId id="364" r:id="rId15"/>
    <p:sldId id="365" r:id="rId16"/>
    <p:sldId id="368" r:id="rId17"/>
    <p:sldId id="370" r:id="rId18"/>
    <p:sldId id="372" r:id="rId19"/>
    <p:sldId id="374" r:id="rId20"/>
    <p:sldId id="375" r:id="rId21"/>
    <p:sldId id="379" r:id="rId22"/>
    <p:sldId id="345" r:id="rId23"/>
    <p:sldId id="352" r:id="rId24"/>
    <p:sldId id="382" r:id="rId25"/>
    <p:sldId id="383" r:id="rId26"/>
    <p:sldId id="384" r:id="rId27"/>
    <p:sldId id="385" r:id="rId28"/>
    <p:sldId id="393" r:id="rId29"/>
    <p:sldId id="394" r:id="rId30"/>
    <p:sldId id="395" r:id="rId31"/>
    <p:sldId id="387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2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97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0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1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2" y="0"/>
            <a:ext cx="12192002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2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817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31" r:id="rId3"/>
    <p:sldLayoutId id="2147483740" r:id="rId4"/>
    <p:sldLayoutId id="2147483736" r:id="rId5"/>
    <p:sldLayoutId id="2147483738" r:id="rId6"/>
    <p:sldLayoutId id="2147483737" r:id="rId7"/>
    <p:sldLayoutId id="2147483753" r:id="rId8"/>
    <p:sldLayoutId id="2147483739" r:id="rId9"/>
    <p:sldLayoutId id="2147483741" r:id="rId10"/>
    <p:sldLayoutId id="2147483745" r:id="rId11"/>
    <p:sldLayoutId id="2147483754" r:id="rId12"/>
    <p:sldLayoutId id="2147483732" r:id="rId13"/>
    <p:sldLayoutId id="2147483756" r:id="rId1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4.47.30:8080/ACPred_LAF/Download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335769" y="557435"/>
            <a:ext cx="69642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AntiCancer</a:t>
            </a:r>
            <a:r>
              <a:rPr lang="en-US" altLang="ko-KR" sz="3200" b="1" i="1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 Peptides Prediction via Machine Learning </a:t>
            </a:r>
            <a:r>
              <a:rPr lang="en-US" altLang="ko-KR" sz="3200" b="1" i="1" dirty="0" err="1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Approches</a:t>
            </a:r>
            <a:endParaRPr lang="ko-KR" altLang="en-US" sz="3200" b="1" i="1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4" y="3919263"/>
            <a:ext cx="6964133" cy="2124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Supervisor:</a:t>
            </a:r>
            <a:r>
              <a:rPr lang="ko-KR" altLang="en-US" sz="1867" b="1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sz="2000" i="1" dirty="0"/>
              <a:t>Dr. </a:t>
            </a:r>
            <a:r>
              <a:rPr lang="en-US" sz="2000" i="1" dirty="0" err="1"/>
              <a:t>Abdolmaleki</a:t>
            </a:r>
            <a:endParaRPr lang="en-US" altLang="ko-KR" sz="1867" b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Student: </a:t>
            </a:r>
            <a:r>
              <a:rPr lang="en-US" i="1" dirty="0"/>
              <a:t>Zeynab </a:t>
            </a:r>
            <a:r>
              <a:rPr lang="en-US" i="1" dirty="0" err="1"/>
              <a:t>Mohammadtabar</a:t>
            </a:r>
            <a:r>
              <a:rPr lang="en-US" i="1" dirty="0"/>
              <a:t> </a:t>
            </a:r>
          </a:p>
          <a:p>
            <a:pPr algn="ctr"/>
            <a:endParaRPr lang="en-US" altLang="ko-KR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Fall 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29-November-2021</a:t>
            </a:r>
          </a:p>
          <a:p>
            <a:pPr algn="r"/>
            <a:r>
              <a:rPr lang="en-US" altLang="ko-KR" sz="1867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Bioinformatics | TMU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658438" y="2821909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Filter Sequence Length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25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81012" y="1233190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sequences with 50 &lt; length &lt; 5 deleted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580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Filter Sequence Data by seq length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62251"/>
              </p:ext>
            </p:extLst>
          </p:nvPr>
        </p:nvGraphicFramePr>
        <p:xfrm>
          <a:off x="1085849" y="3000374"/>
          <a:ext cx="10134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2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17386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 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Before filter</a:t>
                      </a:r>
                    </a:p>
                    <a:p>
                      <a:pPr algn="ctr"/>
                      <a:r>
                        <a:rPr lang="en-US" b="1" dirty="0"/>
                        <a:t>#non-ACP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Original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1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91245-EFAB-4C95-8556-701AA138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14" y="1886341"/>
            <a:ext cx="6659886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 after seq length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A182-F2F9-48DA-8289-1EC09DBA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699141"/>
            <a:ext cx="6669411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2654800"/>
            <a:ext cx="698366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Select random negative data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81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Select random negative data as much as positive data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02722"/>
              </p:ext>
            </p:extLst>
          </p:nvPr>
        </p:nvGraphicFramePr>
        <p:xfrm>
          <a:off x="2447925" y="1819274"/>
          <a:ext cx="7048500" cy="19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925280753"/>
                    </a:ext>
                  </a:extLst>
                </a:gridCol>
              </a:tblGrid>
              <a:tr h="141922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filter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After </a:t>
                      </a:r>
                      <a:r>
                        <a:rPr lang="en-US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seqLength</a:t>
                      </a:r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After Select random 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53585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AEDE50-1CED-4A4D-ACDA-CB46E8F7AEAC}"/>
              </a:ext>
            </a:extLst>
          </p:cNvPr>
          <p:cNvSpPr txBox="1"/>
          <p:nvPr/>
        </p:nvSpPr>
        <p:spPr>
          <a:xfrm>
            <a:off x="2181225" y="4486275"/>
            <a:ext cx="798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result:</a:t>
            </a:r>
          </a:p>
          <a:p>
            <a:pPr algn="ctr"/>
            <a:r>
              <a:rPr lang="en-US" b="1" dirty="0"/>
              <a:t>#ACPs  = #non-ACPs</a:t>
            </a:r>
          </a:p>
        </p:txBody>
      </p:sp>
    </p:spTree>
    <p:extLst>
      <p:ext uri="{BB962C8B-B14F-4D97-AF65-F5344CB8AC3E}">
        <p14:creationId xmlns:p14="http://schemas.microsoft.com/office/powerpoint/2010/main" val="120163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sz="5000" dirty="0"/>
              <a:t>Data View of selected random negative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72D1A-0E88-42A2-8942-3DBA8B62F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1817132"/>
            <a:ext cx="6355086" cy="46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Train-Test data split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65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cs typeface="Arial" pitchFamily="34" charset="0"/>
              </a:rPr>
              <a:t>Train-Test data split</a:t>
            </a:r>
            <a:endParaRPr lang="ko-KR" altLang="en-US" sz="1800" b="1" dirty="0"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703D0-388E-4512-9A4E-C26B4398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33084"/>
              </p:ext>
            </p:extLst>
          </p:nvPr>
        </p:nvGraphicFramePr>
        <p:xfrm>
          <a:off x="1485899" y="2612171"/>
          <a:ext cx="8143875" cy="1997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15887200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5728509"/>
                    </a:ext>
                  </a:extLst>
                </a:gridCol>
              </a:tblGrid>
              <a:tr h="108352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#non-ACP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486804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Total: 470</a:t>
                      </a:r>
                    </a:p>
                    <a:p>
                      <a:pPr algn="ctr"/>
                      <a:r>
                        <a:rPr lang="en-US" b="1" dirty="0"/>
                        <a:t>Train: 376</a:t>
                      </a:r>
                    </a:p>
                    <a:p>
                      <a:pPr algn="ctr"/>
                      <a:r>
                        <a:rPr lang="en-US" b="1" dirty="0"/>
                        <a:t>Test: 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0D2F41-20DC-4735-8155-97022A7C793D}"/>
              </a:ext>
            </a:extLst>
          </p:cNvPr>
          <p:cNvSpPr txBox="1"/>
          <p:nvPr/>
        </p:nvSpPr>
        <p:spPr>
          <a:xfrm>
            <a:off x="638174" y="1144071"/>
            <a:ext cx="557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by 80 , 20 </a:t>
            </a:r>
          </a:p>
          <a:p>
            <a:r>
              <a:rPr lang="en-US" dirty="0"/>
              <a:t>80% for train </a:t>
            </a:r>
            <a:r>
              <a:rPr lang="en-US" dirty="0">
                <a:sym typeface="Wingdings" panose="05000000000000000000" pitchFamily="2" charset="2"/>
              </a:rPr>
              <a:t> == == &gt; 752</a:t>
            </a:r>
            <a:endParaRPr lang="en-US" dirty="0"/>
          </a:p>
          <a:p>
            <a:r>
              <a:rPr lang="en-US" dirty="0"/>
              <a:t>20% for test == == &gt; 188</a:t>
            </a:r>
          </a:p>
          <a:p>
            <a:r>
              <a:rPr lang="en-US" dirty="0"/>
              <a:t>All random as #positive = #negative </a:t>
            </a:r>
          </a:p>
        </p:txBody>
      </p:sp>
    </p:spTree>
    <p:extLst>
      <p:ext uri="{BB962C8B-B14F-4D97-AF65-F5344CB8AC3E}">
        <p14:creationId xmlns:p14="http://schemas.microsoft.com/office/powerpoint/2010/main" val="125172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Feature Extraction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4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81996-6422-4D15-A2C1-BFAEC06DADEB}"/>
              </a:ext>
            </a:extLst>
          </p:cNvPr>
          <p:cNvSpPr txBox="1"/>
          <p:nvPr/>
        </p:nvSpPr>
        <p:spPr>
          <a:xfrm>
            <a:off x="3161096" y="258950"/>
            <a:ext cx="73373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cs typeface="P Nazanin" panose="00000400000000000000" pitchFamily="2" charset="-78"/>
              </a:rPr>
              <a:t>Outline: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cs typeface="P Nazanin" panose="00000400000000000000" pitchFamily="2" charset="-78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79C327-EA7A-4A10-AB4C-DD0116F7F349}"/>
              </a:ext>
            </a:extLst>
          </p:cNvPr>
          <p:cNvGrpSpPr/>
          <p:nvPr/>
        </p:nvGrpSpPr>
        <p:grpSpPr>
          <a:xfrm>
            <a:off x="5841530" y="3039251"/>
            <a:ext cx="6014951" cy="646331"/>
            <a:chOff x="5808996" y="1829008"/>
            <a:chExt cx="5465788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970DAD-6F8A-4507-B262-C4F7DDA4D33B}"/>
                </a:ext>
              </a:extLst>
            </p:cNvPr>
            <p:cNvSpPr txBox="1"/>
            <p:nvPr/>
          </p:nvSpPr>
          <p:spPr>
            <a:xfrm>
              <a:off x="6767092" y="189288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Feature Extracted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957D5C-4936-4D4C-88B4-15F0539031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54C4BE2-3A7A-417F-958F-0994C6956B42}"/>
              </a:ext>
            </a:extLst>
          </p:cNvPr>
          <p:cNvGrpSpPr/>
          <p:nvPr/>
        </p:nvGrpSpPr>
        <p:grpSpPr>
          <a:xfrm>
            <a:off x="-26869" y="50804"/>
            <a:ext cx="4441271" cy="6396402"/>
            <a:chOff x="-26869" y="50804"/>
            <a:chExt cx="4441271" cy="6396402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0ACE2E-A9D0-43B3-B3F7-A6C62D771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7894" y="6087912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71D470-335E-4DFE-BFD8-D1E7464734A9}"/>
                </a:ext>
              </a:extLst>
            </p:cNvPr>
            <p:cNvSpPr/>
            <p:nvPr/>
          </p:nvSpPr>
          <p:spPr>
            <a:xfrm>
              <a:off x="1026938" y="247211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2D9F32C-5A7D-4827-BC99-61523DC3CC31}"/>
                </a:ext>
              </a:extLst>
            </p:cNvPr>
            <p:cNvSpPr/>
            <p:nvPr/>
          </p:nvSpPr>
          <p:spPr>
            <a:xfrm>
              <a:off x="1824529" y="5364943"/>
              <a:ext cx="105960" cy="105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00D4667-EABB-4D29-8288-3578DFBD2351}"/>
                </a:ext>
              </a:extLst>
            </p:cNvPr>
            <p:cNvSpPr/>
            <p:nvPr/>
          </p:nvSpPr>
          <p:spPr>
            <a:xfrm>
              <a:off x="177362" y="4293379"/>
              <a:ext cx="159474" cy="1594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35BE3-1414-4F47-BFFB-DFBF884A5E05}"/>
                </a:ext>
              </a:extLst>
            </p:cNvPr>
            <p:cNvSpPr/>
            <p:nvPr/>
          </p:nvSpPr>
          <p:spPr>
            <a:xfrm>
              <a:off x="2640340" y="2055206"/>
              <a:ext cx="223201" cy="2232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F6AFD8D-C146-4208-A52C-7DC84492D399}"/>
                </a:ext>
              </a:extLst>
            </p:cNvPr>
            <p:cNvSpPr/>
            <p:nvPr/>
          </p:nvSpPr>
          <p:spPr>
            <a:xfrm>
              <a:off x="1952591" y="1489238"/>
              <a:ext cx="228869" cy="228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ADA25FA-377D-4DEB-970B-B13CF24D25AA}"/>
                </a:ext>
              </a:extLst>
            </p:cNvPr>
            <p:cNvGrpSpPr/>
            <p:nvPr/>
          </p:nvGrpSpPr>
          <p:grpSpPr>
            <a:xfrm>
              <a:off x="3184887" y="3835341"/>
              <a:ext cx="1229515" cy="1107907"/>
              <a:chOff x="5884197" y="3445640"/>
              <a:chExt cx="1888205" cy="1701448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A31CC38-E2B1-4A86-AEBC-F3AD1D3C1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3C40ED8-9497-4DAF-9102-8285B6A4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D228404-3202-424D-BBFD-99AF28046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CD032B2-2823-4364-AEF1-7A5BB6B39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3781D5C-8598-4DC4-B15C-FF29CF147C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3D17873-3F2F-4395-9322-A4AD244EA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3B30FF-646D-4703-B7C6-536BAE4585C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B9B0ECC-2476-4775-ADD3-1E6EC9FCC1B6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8C3181E-BC39-4ED5-896C-8643AEAB61B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3E974-6F75-411B-8983-A67B9A54AFAC}"/>
                </a:ext>
              </a:extLst>
            </p:cNvPr>
            <p:cNvGrpSpPr/>
            <p:nvPr/>
          </p:nvGrpSpPr>
          <p:grpSpPr>
            <a:xfrm rot="10800000">
              <a:off x="-26869" y="50804"/>
              <a:ext cx="2246936" cy="1701448"/>
              <a:chOff x="5884197" y="3445640"/>
              <a:chExt cx="2246936" cy="1701448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A304A8-463C-4E2A-AAEB-636EEADA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7C6A1D-A0CB-4992-8833-ED982D044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181298D-EBAF-4A93-9C86-D6D0C4B15B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FCCD251-C320-4E2A-AC0C-FBFABE73D3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554C909-8C5C-4A2D-A1BD-DB6487CAB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3DCBC4-D136-4AAF-B0C6-0AF968B9F87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062531" y="4228106"/>
                <a:ext cx="1068602" cy="26818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96495A9-7AA1-4DDB-AE34-B96047C07164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C4B2A22-E784-4C85-891C-AA90B2F8C2BB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2E45753D-9884-4434-B1B8-15D5F615B399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05F5DC-8704-45BD-87E7-E574ADED18B9}"/>
                </a:ext>
              </a:extLst>
            </p:cNvPr>
            <p:cNvGrpSpPr/>
            <p:nvPr/>
          </p:nvGrpSpPr>
          <p:grpSpPr>
            <a:xfrm rot="6830159">
              <a:off x="282516" y="4652380"/>
              <a:ext cx="1888205" cy="1701448"/>
              <a:chOff x="5884197" y="3445640"/>
              <a:chExt cx="1888205" cy="170144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B43B57-CF8B-4F88-8A2A-20ADD2D3C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77A4348-CB3F-4BFB-A1CC-CF7056CF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6630DD8-4B81-4A64-BD65-86274C6B1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5B78D16-56BC-472F-B687-A9E3899731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6F754FE-8056-4704-A67C-A0FBE12B8D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2A2188A-1E7E-49E2-9D80-9100F5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6B35C84-B365-4E0A-95E5-F96402B484D5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2057B3E-5315-4CC6-9A92-1E9E0F5CB02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CDD68A6-2AF8-4707-9BB3-E4520483B61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BBD7F6C-F656-415E-B53F-7F36AC46B014}"/>
                </a:ext>
              </a:extLst>
            </p:cNvPr>
            <p:cNvGrpSpPr/>
            <p:nvPr/>
          </p:nvGrpSpPr>
          <p:grpSpPr>
            <a:xfrm rot="2369895">
              <a:off x="148660" y="1960246"/>
              <a:ext cx="1888205" cy="1676281"/>
              <a:chOff x="5884197" y="3470807"/>
              <a:chExt cx="1888205" cy="1676281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154D87-3E9D-49B7-840E-9737E8AF3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6190D0A-4052-4AF0-B678-EAA77FEA91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7F9881C-7464-45DC-8F73-0C101FE36018}"/>
                  </a:ext>
                </a:extLst>
              </p:cNvPr>
              <p:cNvCxnSpPr>
                <a:cxnSpLocks/>
              </p:cNvCxnSpPr>
              <p:nvPr/>
            </p:nvCxnSpPr>
            <p:spPr>
              <a:xfrm rot="19230105" flipH="1">
                <a:off x="6685587" y="3470807"/>
                <a:ext cx="587875" cy="9466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AD860B0-D391-4C1F-898A-84238B5A9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117906F-C7F1-4566-8EFF-FA45CC612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12DA3AE-88B0-4879-9C6B-CFE5BA1F2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7972A9A-0D87-4EFF-949D-83CAEC36CC20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2724BCA-AB00-4035-BA0C-86A1010C3B95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816848B-59D9-48FA-BE02-347471978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47" y="4732642"/>
              <a:ext cx="474868" cy="134761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A3D56CF-1ED1-42C2-89FC-36CFBCF4F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55330" y="2204523"/>
              <a:ext cx="385010" cy="269653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7C792A8-C345-4A12-B7A9-41F05DB79948}"/>
                </a:ext>
              </a:extLst>
            </p:cNvPr>
            <p:cNvGrpSpPr/>
            <p:nvPr/>
          </p:nvGrpSpPr>
          <p:grpSpPr>
            <a:xfrm rot="6560792">
              <a:off x="1739807" y="3495652"/>
              <a:ext cx="1202555" cy="888358"/>
              <a:chOff x="3442589" y="5410039"/>
              <a:chExt cx="1202555" cy="888358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5D00326-5667-4BB3-8205-D63A319D81AD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CFE1A87-9E56-4F0A-802A-D5BA702D4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0424E7B-2FF2-449E-9207-58C7BB31C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099306B-5247-456F-9B43-7A8C9D863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3AF1BEC-E6EB-43BB-9444-CE53E9C4C783}"/>
                </a:ext>
              </a:extLst>
            </p:cNvPr>
            <p:cNvGrpSpPr/>
            <p:nvPr/>
          </p:nvGrpSpPr>
          <p:grpSpPr>
            <a:xfrm rot="8555283">
              <a:off x="2447230" y="485485"/>
              <a:ext cx="1202555" cy="888358"/>
              <a:chOff x="3442589" y="5410039"/>
              <a:chExt cx="1202555" cy="888358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2ED7B5B-15F4-4002-9510-93CF6A0FB383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BDCB6FB-7D82-4167-8273-5DE3F837A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35705B-0230-4927-9347-6B2F14D9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E03A390-20F7-4475-BDAA-8781AB2B25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ln w="3175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071B284-963D-4642-AA78-A16BB11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945831" y="3770932"/>
              <a:ext cx="832520" cy="424014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11B79-AF46-4FE4-ABC9-681AAF6B5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7509" y="3305522"/>
              <a:ext cx="865054" cy="12347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DFB4C2-228E-439D-8D29-6AFFA6D97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873" y="1614220"/>
              <a:ext cx="1095916" cy="123407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73379E9-23CB-46B3-BA8C-55EA1EDEAA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6523" y="3431849"/>
              <a:ext cx="408522" cy="223200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A4A7DDE-F996-4DD8-9EAD-1A4319890B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17" y="5646198"/>
              <a:ext cx="489763" cy="286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007FF75-9528-4B0D-995F-0B8BFE15A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" y="3093860"/>
              <a:ext cx="1091157" cy="398898"/>
            </a:xfrm>
            <a:prstGeom prst="line">
              <a:avLst/>
            </a:prstGeom>
            <a:ln w="3175">
              <a:solidFill>
                <a:schemeClr val="bg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B2FDF95-74C3-4EDE-8F9B-A6C0B5B21007}"/>
              </a:ext>
            </a:extLst>
          </p:cNvPr>
          <p:cNvGrpSpPr/>
          <p:nvPr/>
        </p:nvGrpSpPr>
        <p:grpSpPr>
          <a:xfrm>
            <a:off x="5827039" y="4143077"/>
            <a:ext cx="6014950" cy="646331"/>
            <a:chOff x="5808996" y="1829008"/>
            <a:chExt cx="5465788" cy="64633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F0D0F1E-A944-4A47-8A71-A22544D6F785}"/>
                </a:ext>
              </a:extLst>
            </p:cNvPr>
            <p:cNvSpPr txBox="1"/>
            <p:nvPr/>
          </p:nvSpPr>
          <p:spPr>
            <a:xfrm>
              <a:off x="6767092" y="1908700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Preprocessing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8144DFC-D641-4F5F-AB60-C898469663D1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6073203"/>
            <a:ext cx="5999045" cy="646331"/>
            <a:chOff x="5808996" y="1829008"/>
            <a:chExt cx="5465788" cy="646331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Train-Test Split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847D389-6281-415A-BE8D-829D4E7684F9}"/>
              </a:ext>
            </a:extLst>
          </p:cNvPr>
          <p:cNvGrpSpPr/>
          <p:nvPr/>
        </p:nvGrpSpPr>
        <p:grpSpPr>
          <a:xfrm rot="8555283">
            <a:off x="10647363" y="122514"/>
            <a:ext cx="1202555" cy="888358"/>
            <a:chOff x="3442589" y="5410039"/>
            <a:chExt cx="1202555" cy="888358"/>
          </a:xfrm>
          <a:solidFill>
            <a:schemeClr val="accent1">
              <a:lumMod val="75000"/>
            </a:schemeClr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19740F7-E1E9-4108-8B94-B895BC04A5E2}"/>
                </a:ext>
              </a:extLst>
            </p:cNvPr>
            <p:cNvSpPr/>
            <p:nvPr/>
          </p:nvSpPr>
          <p:spPr>
            <a:xfrm>
              <a:off x="4194644" y="5845659"/>
              <a:ext cx="228869" cy="228869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A8F62D1-FAD8-4D55-8FE4-9712E1439D7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589" y="5639826"/>
              <a:ext cx="867151" cy="320268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DC507CE-4F06-40F7-BADB-4073EEA93A1A}"/>
                </a:ext>
              </a:extLst>
            </p:cNvPr>
            <p:cNvCxnSpPr>
              <a:cxnSpLocks/>
            </p:cNvCxnSpPr>
            <p:nvPr/>
          </p:nvCxnSpPr>
          <p:spPr>
            <a:xfrm>
              <a:off x="4309740" y="5960094"/>
              <a:ext cx="167702" cy="338303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2E93A0C-6F0E-4BE1-A8C6-7C82C8EB0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740" y="5410039"/>
              <a:ext cx="335404" cy="550055"/>
            </a:xfrm>
            <a:prstGeom prst="line">
              <a:avLst/>
            </a:prstGeom>
            <a:grpFill/>
            <a:ln w="3175">
              <a:solidFill>
                <a:schemeClr val="accent1">
                  <a:lumMod val="7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3FF921-9DD6-4C67-9C2E-AAED27BD3A41}"/>
              </a:ext>
            </a:extLst>
          </p:cNvPr>
          <p:cNvGrpSpPr/>
          <p:nvPr/>
        </p:nvGrpSpPr>
        <p:grpSpPr>
          <a:xfrm>
            <a:off x="5827038" y="5116958"/>
            <a:ext cx="5999045" cy="646331"/>
            <a:chOff x="5808996" y="1829008"/>
            <a:chExt cx="5465788" cy="6463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E85ACD-62AD-4F0F-839F-6988F5202D0C}"/>
                </a:ext>
              </a:extLst>
            </p:cNvPr>
            <p:cNvSpPr txBox="1"/>
            <p:nvPr/>
          </p:nvSpPr>
          <p:spPr>
            <a:xfrm>
              <a:off x="6767092" y="1903855"/>
              <a:ext cx="4507692" cy="5078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Dimension Reduction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CF83F-7D0B-46A9-8A9C-2105A98B0A55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1778758" y="6337145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1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F6812D-C635-411F-9D15-92D8D0C0ABED}"/>
              </a:ext>
            </a:extLst>
          </p:cNvPr>
          <p:cNvGrpSpPr/>
          <p:nvPr/>
        </p:nvGrpSpPr>
        <p:grpSpPr>
          <a:xfrm>
            <a:off x="5780667" y="1916676"/>
            <a:ext cx="6014951" cy="749008"/>
            <a:chOff x="5808996" y="1829008"/>
            <a:chExt cx="6014951" cy="64633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04E7AE-959C-41D0-BF08-F960DFFA2C7B}"/>
                </a:ext>
              </a:extLst>
            </p:cNvPr>
            <p:cNvSpPr txBox="1"/>
            <p:nvPr/>
          </p:nvSpPr>
          <p:spPr>
            <a:xfrm>
              <a:off x="6767092" y="1900792"/>
              <a:ext cx="5056855" cy="43821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 Collection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94BEC3-3318-4BFA-8E3C-24C530BD4C14}"/>
                </a:ext>
              </a:extLst>
            </p:cNvPr>
            <p:cNvSpPr txBox="1"/>
            <p:nvPr/>
          </p:nvSpPr>
          <p:spPr>
            <a:xfrm>
              <a:off x="5808996" y="1829008"/>
              <a:ext cx="958096" cy="64633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84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4110441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amino acid composition (AAC)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dipeptide composition (DPC)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amphiphilic pseudo amino acid composition(Am-</a:t>
                      </a:r>
                      <a:r>
                        <a:rPr lang="en-US" b="0" dirty="0" err="1"/>
                        <a:t>PseAAC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composition-transition-distribution (CTD)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conjoint triad (CTF)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amino acid composition (</a:t>
                      </a:r>
                      <a:r>
                        <a:rPr lang="en-US" b="0" dirty="0" err="1"/>
                        <a:t>PseACC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quasi-sequence-order (QSO)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G-Gap dipeptide composition (g-gap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Geary autocorrelation descriptor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k-spaced amino acid group pairs (CKSAAGP) 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240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570055A-FF74-4489-B692-4D10C6807D49}"/>
              </a:ext>
            </a:extLst>
          </p:cNvPr>
          <p:cNvGraphicFramePr>
            <a:graphicFrameLocks noGrp="1"/>
          </p:cNvGraphicFramePr>
          <p:nvPr>
            <p:ph type="pic" sz="quarter" idx="4294967295"/>
            <p:extLst>
              <p:ext uri="{D42A27DB-BD31-4B8C-83A1-F6EECF244321}">
                <p14:modId xmlns:p14="http://schemas.microsoft.com/office/powerpoint/2010/main" val="2661199673"/>
              </p:ext>
            </p:extLst>
          </p:nvPr>
        </p:nvGraphicFramePr>
        <p:xfrm>
          <a:off x="0" y="255032"/>
          <a:ext cx="12192000" cy="63880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amino acid composition (AAC)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/>
                        <a:t>amino acid index (AAIF)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auto covariance of the average chemical shift(</a:t>
                      </a:r>
                      <a:r>
                        <a:rPr lang="en-US" b="0" dirty="0" err="1"/>
                        <a:t>acACS</a:t>
                      </a:r>
                      <a:r>
                        <a:rPr lang="en-US" b="0" dirty="0"/>
                        <a:t>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local alignment kernel</a:t>
                      </a:r>
                    </a:p>
                    <a:p>
                      <a:pPr algn="ctr"/>
                      <a:r>
                        <a:rPr lang="en-US" b="0" dirty="0"/>
                        <a:t>(LAK)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dipeptide composition (DPC)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profile (NC5)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Physicochemical properties(PCP)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9162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conjoint triad (CTF)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composite </a:t>
                      </a:r>
                      <a:r>
                        <a:rPr lang="fr-FR" b="0" dirty="0" err="1"/>
                        <a:t>protein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sequence</a:t>
                      </a:r>
                      <a:r>
                        <a:rPr lang="fr-FR" b="0" dirty="0"/>
                        <a:t> </a:t>
                      </a:r>
                      <a:r>
                        <a:rPr lang="fr-FR" b="0" dirty="0" err="1"/>
                        <a:t>representation</a:t>
                      </a:r>
                      <a:r>
                        <a:rPr lang="fr-FR" b="0" dirty="0"/>
                        <a:t>(CPDR)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(QSO)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atomic composition(ATC)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Pseudo G-Gap dipeptide composition(</a:t>
                      </a:r>
                      <a:r>
                        <a:rPr lang="en-US" b="0" dirty="0" err="1"/>
                        <a:t>Pse</a:t>
                      </a:r>
                      <a:r>
                        <a:rPr lang="en-US" b="0" dirty="0"/>
                        <a:t>-g-gap DPC)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protein relatedness measure(PRM)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reduce amino acid composition(RACC)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split amino acid composition(SAAC)</a:t>
                      </a: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Geary autocorrelation descriptor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6897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Composition on terminal region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N5C5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k-space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 position-</a:t>
                      </a:r>
                      <a:r>
                        <a:rPr lang="en-US" b="0" dirty="0" err="1">
                          <a:latin typeface="+mn-lt"/>
                        </a:rPr>
                        <a:t>specifc</a:t>
                      </a:r>
                      <a:r>
                        <a:rPr lang="en-US" b="0" dirty="0">
                          <a:latin typeface="+mn-lt"/>
                        </a:rPr>
                        <a:t> scoring matrix (PSSM)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3519"/>
                  </a:ext>
                </a:extLst>
              </a:tr>
              <a:tr h="9071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amino acid group pairs (CKSAAGP)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271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B0F9E7-ADEA-4A42-AA85-85E294B16255}"/>
              </a:ext>
            </a:extLst>
          </p:cNvPr>
          <p:cNvSpPr txBox="1"/>
          <p:nvPr/>
        </p:nvSpPr>
        <p:spPr>
          <a:xfrm>
            <a:off x="0" y="-114300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418A036B-8560-4431-95DF-5DC3A544DE0C}"/>
              </a:ext>
            </a:extLst>
          </p:cNvPr>
          <p:cNvSpPr txBox="1"/>
          <p:nvPr/>
        </p:nvSpPr>
        <p:spPr>
          <a:xfrm>
            <a:off x="11778758" y="6488668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3984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14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All the features extracted by </a:t>
            </a:r>
            <a:r>
              <a:rPr lang="en-US" altLang="ko-KR" sz="1800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iFeature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toolkit. </a:t>
            </a:r>
          </a:p>
          <a:p>
            <a:endParaRPr lang="en-US" altLang="ko-KR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Decided to extract 10 following features.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32043-D551-4E23-AE94-7C3AAADDABED}"/>
              </a:ext>
            </a:extLst>
          </p:cNvPr>
          <p:cNvSpPr txBox="1"/>
          <p:nvPr/>
        </p:nvSpPr>
        <p:spPr>
          <a:xfrm>
            <a:off x="438150" y="230743"/>
            <a:ext cx="642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based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B7A5-2C37-493B-A967-224EFCFAD190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iFeature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: a Python package and web server for features extraction and selection from protein and peptide sequences –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 - 2018</a:t>
            </a: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CAF084-1811-47B4-BAC2-6A00CB3F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10751"/>
              </p:ext>
            </p:extLst>
          </p:nvPr>
        </p:nvGraphicFramePr>
        <p:xfrm>
          <a:off x="0" y="1989206"/>
          <a:ext cx="12192000" cy="32959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915135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44705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48336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438050"/>
                    </a:ext>
                  </a:extLst>
                </a:gridCol>
              </a:tblGrid>
              <a:tr h="73284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amphiphilic pseudo amino acid composition(Am-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PseAAC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Pseudo amino acid composition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PseACC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G-Gap dipeptide composition (g-gap DPC)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composition-transition-distribution (CTD)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7218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k-spaced Conjoint Triad  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KSCTriad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) 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quasi-sequence-order (</a:t>
                      </a:r>
                      <a:r>
                        <a:rPr lang="en-US" b="0" dirty="0" err="1">
                          <a:solidFill>
                            <a:srgbClr val="00B050"/>
                          </a:solidFill>
                        </a:rPr>
                        <a:t>QSOrder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Geary_autocorrelation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Moran_autocorrelation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8643"/>
                  </a:ext>
                </a:extLst>
              </a:tr>
              <a:tr h="734298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00B050"/>
                          </a:solidFill>
                          <a:latin typeface="+mn-lt"/>
                        </a:rPr>
                        <a:t>NMBroto_autocorrelation</a:t>
                      </a:r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Dipeptide Deviation from Expected Mean (DDE)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74766"/>
                  </a:ext>
                </a:extLst>
              </a:tr>
              <a:tr h="73284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4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1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Normalization is a rescaling of the data from the original range so that all values are within the new range of 0 and 1.</a:t>
            </a:r>
            <a:endParaRPr lang="en-US" dirty="0"/>
          </a:p>
          <a:p>
            <a:endParaRPr lang="en-US" dirty="0"/>
          </a:p>
          <a:p>
            <a:r>
              <a:rPr lang="en-US" dirty="0"/>
              <a:t>I used </a:t>
            </a:r>
            <a:r>
              <a:rPr lang="en-US" b="1" dirty="0" err="1"/>
              <a:t>MinMaxScaler</a:t>
            </a:r>
            <a:r>
              <a:rPr lang="en-US" b="1" dirty="0"/>
              <a:t>() </a:t>
            </a: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python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Min-Max normalization :</a:t>
            </a:r>
          </a:p>
          <a:p>
            <a:pPr algn="ctr"/>
            <a:endParaRPr lang="en-US" dirty="0">
              <a:solidFill>
                <a:srgbClr val="555555"/>
              </a:solidFill>
              <a:latin typeface="Helvetica Neue"/>
            </a:endParaRPr>
          </a:p>
          <a:p>
            <a:pPr algn="ctr"/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y = (x – min) / (max – min)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Data Normalization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Applied 3 methods for Drop Data duplication:</a:t>
            </a:r>
          </a:p>
          <a:p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1- Dropped duplicate columns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2- Dropped Columns with same value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3- Dropped Duplicate Rows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Drop Data Duplication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6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490537" y="1471315"/>
            <a:ext cx="1006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(Pearson, 1901) is used to decompose a multivariate dataset in a set of successive orthogonal components that explain a maximum amount of the variance.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kern="0" dirty="0">
              <a:solidFill>
                <a:srgbClr val="000000"/>
              </a:solidFill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Used PCA with 10 components on 10 extracted features.</a:t>
            </a:r>
          </a:p>
          <a:p>
            <a:pPr marL="285750" indent="-285750" algn="just"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Extracted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components using </a:t>
            </a:r>
            <a:r>
              <a:rPr lang="en-US" kern="0" dirty="0" err="1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iFeature</a:t>
            </a:r>
            <a:r>
              <a:rPr lang="en-US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Feature selection analysis </a:t>
            </a:r>
            <a:endParaRPr lang="en-US" sz="1800" kern="100" dirty="0">
              <a:effectLst/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i</a:t>
            </a:r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mension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 Reduction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3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439256" y="3103506"/>
            <a:ext cx="754319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900" b="1" dirty="0">
                <a:solidFill>
                  <a:schemeClr val="bg1"/>
                </a:solidFill>
                <a:cs typeface="Arial" pitchFamily="34" charset="0"/>
              </a:rPr>
              <a:t>Random Forest classification</a:t>
            </a:r>
            <a:endParaRPr lang="ko-KR" altLang="en-US" sz="39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47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66737" y="3795414"/>
            <a:ext cx="8652123" cy="75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00"/>
              </a:solidFill>
              <a:latin typeface="Arial (Body)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638175" y="600075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Hyper parameters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D8CD10-0127-4AF1-A811-410DDA06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1236791"/>
            <a:ext cx="7677150" cy="30931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trees in random forest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n_estimators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start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stop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Number of features to consider at every split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max_features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'auto'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'sqrt'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Maximum number of levels in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max_depth.append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to split a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min_samples_split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Minimum number of samples required at each leaf node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min_samples_leaf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Method of selecting samples for training each tree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bootstrap = [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 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4046A2-05DF-401C-A1FC-45187AA9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4272261"/>
            <a:ext cx="767715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each iteration, the algorithm will choose a difference combination of the features. Altogether,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there are 2 * 12 * 2 * 3 * 3 * 10 = 4320 settings!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0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704850" y="419100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Train pipeline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: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AF87CEE-0565-4AAA-AED3-D142320F7A5F}"/>
              </a:ext>
            </a:extLst>
          </p:cNvPr>
          <p:cNvSpPr/>
          <p:nvPr/>
        </p:nvSpPr>
        <p:spPr>
          <a:xfrm>
            <a:off x="323850" y="1545431"/>
            <a:ext cx="1285875" cy="22193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 </a:t>
            </a:r>
          </a:p>
          <a:p>
            <a:pPr algn="ctr"/>
            <a:r>
              <a:rPr lang="en-US" dirty="0"/>
              <a:t>Features</a:t>
            </a: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7BFF07D6-87BB-4EB1-9639-39860B512E3C}"/>
              </a:ext>
            </a:extLst>
          </p:cNvPr>
          <p:cNvSpPr/>
          <p:nvPr/>
        </p:nvSpPr>
        <p:spPr>
          <a:xfrm>
            <a:off x="4043363" y="1631155"/>
            <a:ext cx="2809875" cy="20478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100 </a:t>
            </a:r>
          </a:p>
          <a:p>
            <a:pPr algn="ctr"/>
            <a:r>
              <a:rPr lang="en-US" dirty="0"/>
              <a:t>Random RF</a:t>
            </a:r>
          </a:p>
          <a:p>
            <a:pPr algn="ctr"/>
            <a:r>
              <a:rPr lang="en-US" dirty="0"/>
              <a:t>Based on</a:t>
            </a:r>
          </a:p>
          <a:p>
            <a:pPr algn="ctr"/>
            <a:r>
              <a:rPr lang="en-US" dirty="0"/>
              <a:t>10 fold cv</a:t>
            </a:r>
          </a:p>
          <a:p>
            <a:pPr algn="ctr"/>
            <a:r>
              <a:rPr lang="en-US" dirty="0"/>
              <a:t>(1000 train run)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17FB34D-9657-4CE1-BF31-0D78C4221EA5}"/>
              </a:ext>
            </a:extLst>
          </p:cNvPr>
          <p:cNvSpPr/>
          <p:nvPr/>
        </p:nvSpPr>
        <p:spPr>
          <a:xfrm>
            <a:off x="1400174" y="2245518"/>
            <a:ext cx="2619376" cy="12215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AA46E5A-B081-4510-B0F9-3EE702BD94E6}"/>
              </a:ext>
            </a:extLst>
          </p:cNvPr>
          <p:cNvSpPr/>
          <p:nvPr/>
        </p:nvSpPr>
        <p:spPr>
          <a:xfrm>
            <a:off x="1828800" y="922020"/>
            <a:ext cx="1762124" cy="14835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C000"/>
                </a:solidFill>
              </a:rPr>
              <a:t>generate</a:t>
            </a:r>
          </a:p>
          <a:p>
            <a:pPr algn="ctr"/>
            <a:r>
              <a:rPr lang="en-US" sz="1300" dirty="0">
                <a:solidFill>
                  <a:srgbClr val="FFC000"/>
                </a:solidFill>
              </a:rPr>
              <a:t>100 Random </a:t>
            </a:r>
          </a:p>
          <a:p>
            <a:pPr algn="ctr"/>
            <a:r>
              <a:rPr lang="en-US" sz="1300" dirty="0"/>
              <a:t>Random-Forest</a:t>
            </a:r>
          </a:p>
          <a:p>
            <a:pPr algn="ctr"/>
            <a:r>
              <a:rPr lang="en-US" sz="1300" dirty="0"/>
              <a:t>Based on 4320 settings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ABA29B35-4265-4613-BC1C-757CCBCA2B4A}"/>
              </a:ext>
            </a:extLst>
          </p:cNvPr>
          <p:cNvSpPr/>
          <p:nvPr/>
        </p:nvSpPr>
        <p:spPr>
          <a:xfrm>
            <a:off x="6877051" y="1333500"/>
            <a:ext cx="2305050" cy="2133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estimator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1F7BE23-33BE-46AD-9693-083D4B7F3263}"/>
              </a:ext>
            </a:extLst>
          </p:cNvPr>
          <p:cNvSpPr/>
          <p:nvPr/>
        </p:nvSpPr>
        <p:spPr>
          <a:xfrm>
            <a:off x="9182101" y="1800225"/>
            <a:ext cx="1895475" cy="3657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allout: Left Arrow 12">
            <a:extLst>
              <a:ext uri="{FF2B5EF4-FFF2-40B4-BE49-F238E27FC236}">
                <a16:creationId xmlns:a16="http://schemas.microsoft.com/office/drawing/2014/main" id="{7142B4DB-E317-4D88-A9F4-A33BBFD113C1}"/>
              </a:ext>
            </a:extLst>
          </p:cNvPr>
          <p:cNvSpPr/>
          <p:nvPr/>
        </p:nvSpPr>
        <p:spPr>
          <a:xfrm>
            <a:off x="6562725" y="3905250"/>
            <a:ext cx="2619376" cy="253365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RF </a:t>
            </a:r>
          </a:p>
          <a:p>
            <a:pPr algn="ctr"/>
            <a:r>
              <a:rPr lang="en-US" dirty="0"/>
              <a:t>With the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best params</a:t>
            </a:r>
          </a:p>
          <a:p>
            <a:pPr algn="ctr"/>
            <a:r>
              <a:rPr lang="en-US" dirty="0"/>
              <a:t>On whole 80% train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94BB0-C306-4E1E-A233-0DAA397CC814}"/>
              </a:ext>
            </a:extLst>
          </p:cNvPr>
          <p:cNvSpPr/>
          <p:nvPr/>
        </p:nvSpPr>
        <p:spPr>
          <a:xfrm>
            <a:off x="3914775" y="4636295"/>
            <a:ext cx="2647950" cy="1221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the best estimator</a:t>
            </a:r>
          </a:p>
          <a:p>
            <a:pPr algn="ctr"/>
            <a:r>
              <a:rPr lang="en-US" dirty="0"/>
              <a:t>(20% independent test set)</a:t>
            </a:r>
          </a:p>
        </p:txBody>
      </p:sp>
    </p:spTree>
    <p:extLst>
      <p:ext uri="{BB962C8B-B14F-4D97-AF65-F5344CB8AC3E}">
        <p14:creationId xmlns:p14="http://schemas.microsoft.com/office/powerpoint/2010/main" val="139701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0C4CC-3417-4610-A879-5D2BA66564B6}"/>
              </a:ext>
            </a:extLst>
          </p:cNvPr>
          <p:cNvSpPr txBox="1"/>
          <p:nvPr/>
        </p:nvSpPr>
        <p:spPr>
          <a:xfrm>
            <a:off x="542925" y="688716"/>
            <a:ext cx="1006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000000"/>
                </a:solidFill>
                <a:latin typeface="Arial (Body)"/>
                <a:ea typeface="DengXian" panose="02010600030101010101" pitchFamily="2" charset="-122"/>
                <a:cs typeface="Arial" panose="020B0604020202020204" pitchFamily="34" charset="0"/>
              </a:rPr>
              <a:t>PCA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9B0C7-0107-4F27-A0A3-0ED705361F0B}"/>
              </a:ext>
            </a:extLst>
          </p:cNvPr>
          <p:cNvSpPr txBox="1"/>
          <p:nvPr/>
        </p:nvSpPr>
        <p:spPr>
          <a:xfrm>
            <a:off x="542925" y="3193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Random Forest Overview Results</a:t>
            </a:r>
            <a:endParaRPr lang="ko-KR" altLang="en-US" sz="18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38832A7-FAD2-4B83-AC75-9ED90AAE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56228"/>
              </p:ext>
            </p:extLst>
          </p:nvPr>
        </p:nvGraphicFramePr>
        <p:xfrm>
          <a:off x="285750" y="977907"/>
          <a:ext cx="10582277" cy="562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624">
                  <a:extLst>
                    <a:ext uri="{9D8B030D-6E8A-4147-A177-3AD203B41FA5}">
                      <a16:colId xmlns:a16="http://schemas.microsoft.com/office/drawing/2014/main" val="2216261037"/>
                    </a:ext>
                  </a:extLst>
                </a:gridCol>
                <a:gridCol w="1305883">
                  <a:extLst>
                    <a:ext uri="{9D8B030D-6E8A-4147-A177-3AD203B41FA5}">
                      <a16:colId xmlns:a16="http://schemas.microsoft.com/office/drawing/2014/main" val="216821978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701348172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782708629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2850236076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4064159523"/>
                    </a:ext>
                  </a:extLst>
                </a:gridCol>
                <a:gridCol w="1511754">
                  <a:extLst>
                    <a:ext uri="{9D8B030D-6E8A-4147-A177-3AD203B41FA5}">
                      <a16:colId xmlns:a16="http://schemas.microsoft.com/office/drawing/2014/main" val="3242092429"/>
                    </a:ext>
                  </a:extLst>
                </a:gridCol>
              </a:tblGrid>
              <a:tr h="8290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Acc</a:t>
                      </a:r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Best </a:t>
                      </a:r>
                      <a:r>
                        <a:rPr lang="en-US" sz="1200" dirty="0" err="1"/>
                        <a:t>roc_auc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(cv=10)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ACC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(Independent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750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APseudoAAC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1401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CKSAAP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484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CTD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52285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41593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Geary_correlation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7569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KSCTriad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06967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Moran_correlation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81295"/>
                  </a:ext>
                </a:extLst>
              </a:tr>
              <a:tr h="66141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NMBroto_correlation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386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PseudoAAC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35381"/>
                  </a:ext>
                </a:extLst>
              </a:tr>
              <a:tr h="40199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/>
                        <a:t>QSOrder</a:t>
                      </a:r>
                      <a:endParaRPr lang="en-US" sz="1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9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: Top Corners Rounded 246">
            <a:extLst>
              <a:ext uri="{FF2B5EF4-FFF2-40B4-BE49-F238E27FC236}">
                <a16:creationId xmlns:a16="http://schemas.microsoft.com/office/drawing/2014/main" id="{2573B5BF-096F-4A66-B0B5-F31C42151791}"/>
              </a:ext>
            </a:extLst>
          </p:cNvPr>
          <p:cNvSpPr/>
          <p:nvPr/>
        </p:nvSpPr>
        <p:spPr>
          <a:xfrm rot="5400000">
            <a:off x="7402183" y="-531694"/>
            <a:ext cx="1646881" cy="7932457"/>
          </a:xfrm>
          <a:prstGeom prst="round2SameRect">
            <a:avLst>
              <a:gd name="adj1" fmla="val 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181005" y="3024131"/>
            <a:ext cx="69836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Data Collection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2BB8104-3530-4C06-BCFE-83494F3D2F7E}"/>
              </a:ext>
            </a:extLst>
          </p:cNvPr>
          <p:cNvGrpSpPr/>
          <p:nvPr/>
        </p:nvGrpSpPr>
        <p:grpSpPr>
          <a:xfrm rot="7523209">
            <a:off x="5711085" y="1465946"/>
            <a:ext cx="769829" cy="815241"/>
            <a:chOff x="4121211" y="1005238"/>
            <a:chExt cx="1696343" cy="1796411"/>
          </a:xfrm>
          <a:solidFill>
            <a:schemeClr val="accent2"/>
          </a:solidFill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551FEA2-AE32-4ADC-A559-2DEC1FA8D1BC}"/>
                </a:ext>
              </a:extLst>
            </p:cNvPr>
            <p:cNvSpPr/>
            <p:nvPr/>
          </p:nvSpPr>
          <p:spPr>
            <a:xfrm rot="2613694">
              <a:off x="5367631" y="1259674"/>
              <a:ext cx="65631" cy="54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79412D0-1765-42E4-A9C8-E9C1D7AF3F36}"/>
                </a:ext>
              </a:extLst>
            </p:cNvPr>
            <p:cNvSpPr/>
            <p:nvPr/>
          </p:nvSpPr>
          <p:spPr>
            <a:xfrm>
              <a:off x="5132704" y="1776958"/>
              <a:ext cx="99918" cy="521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D1CCAE-095A-408C-99CE-9A45BFEC0064}"/>
                </a:ext>
              </a:extLst>
            </p:cNvPr>
            <p:cNvSpPr/>
            <p:nvPr/>
          </p:nvSpPr>
          <p:spPr>
            <a:xfrm>
              <a:off x="4763010" y="1958882"/>
              <a:ext cx="842767" cy="84276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FCAB7B8-5492-43CA-8D58-F7C3BC731C0B}"/>
                </a:ext>
              </a:extLst>
            </p:cNvPr>
            <p:cNvSpPr/>
            <p:nvPr/>
          </p:nvSpPr>
          <p:spPr>
            <a:xfrm>
              <a:off x="5344107" y="1086848"/>
              <a:ext cx="473447" cy="47344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9A080DE-98B8-47D7-966E-2794E5245C4F}"/>
                </a:ext>
              </a:extLst>
            </p:cNvPr>
            <p:cNvSpPr/>
            <p:nvPr/>
          </p:nvSpPr>
          <p:spPr>
            <a:xfrm rot="18000269" flipH="1">
              <a:off x="4709115" y="1170501"/>
              <a:ext cx="106964" cy="750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ED0273-4623-4B75-A8AE-249606E896AF}"/>
                </a:ext>
              </a:extLst>
            </p:cNvPr>
            <p:cNvSpPr/>
            <p:nvPr/>
          </p:nvSpPr>
          <p:spPr>
            <a:xfrm flipH="1">
              <a:off x="4121211" y="1005238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C745DE2-CCDD-4A4B-BE13-72BBF1D8EBA0}"/>
                </a:ext>
              </a:extLst>
            </p:cNvPr>
            <p:cNvSpPr/>
            <p:nvPr/>
          </p:nvSpPr>
          <p:spPr>
            <a:xfrm>
              <a:off x="4860364" y="1440904"/>
              <a:ext cx="607009" cy="607009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grpFill/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85A96ED-2CA9-490F-ABC6-96360ACCF017}"/>
              </a:ext>
            </a:extLst>
          </p:cNvPr>
          <p:cNvGrpSpPr/>
          <p:nvPr/>
        </p:nvGrpSpPr>
        <p:grpSpPr>
          <a:xfrm>
            <a:off x="1005149" y="1226175"/>
            <a:ext cx="4202976" cy="5037168"/>
            <a:chOff x="1005149" y="1226175"/>
            <a:chExt cx="4202976" cy="50371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D5B865-0674-4DF5-A9D5-5EE33A5323FF}"/>
                </a:ext>
              </a:extLst>
            </p:cNvPr>
            <p:cNvGrpSpPr/>
            <p:nvPr/>
          </p:nvGrpSpPr>
          <p:grpSpPr>
            <a:xfrm>
              <a:off x="2193664" y="2470136"/>
              <a:ext cx="1710429" cy="1738057"/>
              <a:chOff x="4288042" y="2256809"/>
              <a:chExt cx="2952665" cy="3000359"/>
            </a:xfrm>
            <a:solidFill>
              <a:schemeClr val="accent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C7CFFB-4D44-4F90-8F37-307E0C162BCB}"/>
                  </a:ext>
                </a:extLst>
              </p:cNvPr>
              <p:cNvSpPr/>
              <p:nvPr/>
            </p:nvSpPr>
            <p:spPr>
              <a:xfrm>
                <a:off x="4392101" y="2382547"/>
                <a:ext cx="1560880" cy="1777670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AC6C0-8C1B-485D-9D2C-3692EC31DF32}"/>
                  </a:ext>
                </a:extLst>
              </p:cNvPr>
              <p:cNvSpPr/>
              <p:nvPr/>
            </p:nvSpPr>
            <p:spPr>
              <a:xfrm>
                <a:off x="4868287" y="2290747"/>
                <a:ext cx="607009" cy="607009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D97C58-F5CD-4C07-ACE5-7278540B54E2}"/>
                  </a:ext>
                </a:extLst>
              </p:cNvPr>
              <p:cNvSpPr/>
              <p:nvPr/>
            </p:nvSpPr>
            <p:spPr>
              <a:xfrm>
                <a:off x="5445695" y="3297396"/>
                <a:ext cx="607009" cy="607009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9718C1B-F9B9-4825-ACD8-60632F90FCD4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B9EDD-08EB-4138-9CFC-F35679CCEFC9}"/>
                  </a:ext>
                </a:extLst>
              </p:cNvPr>
              <p:cNvSpPr/>
              <p:nvPr/>
            </p:nvSpPr>
            <p:spPr>
              <a:xfrm>
                <a:off x="4288042" y="3301732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6EC2FD3-930E-4580-B5C3-37B50E0345F6}"/>
                  </a:ext>
                </a:extLst>
              </p:cNvPr>
              <p:cNvSpPr/>
              <p:nvPr/>
            </p:nvSpPr>
            <p:spPr>
              <a:xfrm>
                <a:off x="4288042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5788733-AA04-47CB-A221-3A63786B991B}"/>
                  </a:ext>
                </a:extLst>
              </p:cNvPr>
              <p:cNvSpPr/>
              <p:nvPr/>
            </p:nvSpPr>
            <p:spPr>
              <a:xfrm>
                <a:off x="5554090" y="2382547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10449 w 1560880"/>
                  <a:gd name="connsiteY5" fmla="*/ 1444304 h 1734311"/>
                  <a:gd name="connsiteX6" fmla="*/ 789601 w 1560880"/>
                  <a:gd name="connsiteY6" fmla="*/ 1622071 h 1734311"/>
                  <a:gd name="connsiteX7" fmla="*/ 468754 w 1560880"/>
                  <a:gd name="connsiteY7" fmla="*/ 1435632 h 1734311"/>
                  <a:gd name="connsiteX8" fmla="*/ 147906 w 1560880"/>
                  <a:gd name="connsiteY8" fmla="*/ 1249194 h 1734311"/>
                  <a:gd name="connsiteX9" fmla="*/ 147906 w 1560880"/>
                  <a:gd name="connsiteY9" fmla="*/ 880653 h 1734311"/>
                  <a:gd name="connsiteX10" fmla="*/ 147906 w 1560880"/>
                  <a:gd name="connsiteY10" fmla="*/ 512112 h 1734311"/>
                  <a:gd name="connsiteX11" fmla="*/ 468754 w 1560880"/>
                  <a:gd name="connsiteY11" fmla="*/ 325673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124ADEC-0B66-48CA-BA21-2DA77E6108BF}"/>
                  </a:ext>
                </a:extLst>
              </p:cNvPr>
              <p:cNvSpPr/>
              <p:nvPr/>
            </p:nvSpPr>
            <p:spPr>
              <a:xfrm>
                <a:off x="6057040" y="225680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34031B-288E-40C4-9F1A-D9A9D52CAE95}"/>
                  </a:ext>
                </a:extLst>
              </p:cNvPr>
              <p:cNvSpPr/>
              <p:nvPr/>
            </p:nvSpPr>
            <p:spPr>
              <a:xfrm>
                <a:off x="6612019" y="262101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C3A804A-B945-4041-992C-BEC47E746A4F}"/>
                  </a:ext>
                </a:extLst>
              </p:cNvPr>
              <p:cNvSpPr/>
              <p:nvPr/>
            </p:nvSpPr>
            <p:spPr>
              <a:xfrm>
                <a:off x="6633698" y="326271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442069-CA1B-407A-B677-835913C09748}"/>
                  </a:ext>
                </a:extLst>
              </p:cNvPr>
              <p:cNvSpPr/>
              <p:nvPr/>
            </p:nvSpPr>
            <p:spPr>
              <a:xfrm>
                <a:off x="5606119" y="3297396"/>
                <a:ext cx="433578" cy="607009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6D758D-7472-4928-A975-D98C50EEA8C1}"/>
                  </a:ext>
                </a:extLst>
              </p:cNvPr>
              <p:cNvSpPr/>
              <p:nvPr/>
            </p:nvSpPr>
            <p:spPr>
              <a:xfrm>
                <a:off x="5437023" y="261234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E82409E-C831-4160-AD18-9EB9F832AD03}"/>
                  </a:ext>
                </a:extLst>
              </p:cNvPr>
              <p:cNvSpPr/>
              <p:nvPr/>
            </p:nvSpPr>
            <p:spPr>
              <a:xfrm>
                <a:off x="4973095" y="3392783"/>
                <a:ext cx="1560880" cy="1734312"/>
              </a:xfrm>
              <a:custGeom>
                <a:avLst/>
                <a:gdLst>
                  <a:gd name="connsiteX0" fmla="*/ 789601 w 1560880"/>
                  <a:gd name="connsiteY0" fmla="*/ 147906 h 1734311"/>
                  <a:gd name="connsiteX1" fmla="*/ 1110449 w 1560880"/>
                  <a:gd name="connsiteY1" fmla="*/ 334345 h 1734311"/>
                  <a:gd name="connsiteX2" fmla="*/ 1431297 w 1560880"/>
                  <a:gd name="connsiteY2" fmla="*/ 520783 h 1734311"/>
                  <a:gd name="connsiteX3" fmla="*/ 1431297 w 1560880"/>
                  <a:gd name="connsiteY3" fmla="*/ 889324 h 1734311"/>
                  <a:gd name="connsiteX4" fmla="*/ 1431297 w 1560880"/>
                  <a:gd name="connsiteY4" fmla="*/ 1257866 h 1734311"/>
                  <a:gd name="connsiteX5" fmla="*/ 1106113 w 1560880"/>
                  <a:gd name="connsiteY5" fmla="*/ 1439968 h 1734311"/>
                  <a:gd name="connsiteX6" fmla="*/ 785266 w 1560880"/>
                  <a:gd name="connsiteY6" fmla="*/ 1626407 h 1734311"/>
                  <a:gd name="connsiteX7" fmla="*/ 468754 w 1560880"/>
                  <a:gd name="connsiteY7" fmla="*/ 1439968 h 1734311"/>
                  <a:gd name="connsiteX8" fmla="*/ 147906 w 1560880"/>
                  <a:gd name="connsiteY8" fmla="*/ 1253530 h 1734311"/>
                  <a:gd name="connsiteX9" fmla="*/ 147906 w 1560880"/>
                  <a:gd name="connsiteY9" fmla="*/ 884989 h 1734311"/>
                  <a:gd name="connsiteX10" fmla="*/ 147906 w 1560880"/>
                  <a:gd name="connsiteY10" fmla="*/ 516447 h 1734311"/>
                  <a:gd name="connsiteX11" fmla="*/ 468754 w 1560880"/>
                  <a:gd name="connsiteY11" fmla="*/ 330009 h 1734311"/>
                  <a:gd name="connsiteX12" fmla="*/ 789601 w 1560880"/>
                  <a:gd name="connsiteY12" fmla="*/ 147906 h 1734311"/>
                  <a:gd name="connsiteX13" fmla="*/ 789601 w 1560880"/>
                  <a:gd name="connsiteY13" fmla="*/ 147906 h 1734311"/>
                  <a:gd name="connsiteX14" fmla="*/ 789601 w 1560880"/>
                  <a:gd name="connsiteY14" fmla="*/ 277979 h 1734311"/>
                  <a:gd name="connsiteX15" fmla="*/ 264972 w 1560880"/>
                  <a:gd name="connsiteY15" fmla="*/ 581484 h 1734311"/>
                  <a:gd name="connsiteX16" fmla="*/ 264972 w 1560880"/>
                  <a:gd name="connsiteY16" fmla="*/ 1188493 h 1734311"/>
                  <a:gd name="connsiteX17" fmla="*/ 789601 w 1560880"/>
                  <a:gd name="connsiteY17" fmla="*/ 1491998 h 1734311"/>
                  <a:gd name="connsiteX18" fmla="*/ 1314231 w 1560880"/>
                  <a:gd name="connsiteY18" fmla="*/ 1188493 h 1734311"/>
                  <a:gd name="connsiteX19" fmla="*/ 1314231 w 1560880"/>
                  <a:gd name="connsiteY19" fmla="*/ 581484 h 1734311"/>
                  <a:gd name="connsiteX20" fmla="*/ 789601 w 1560880"/>
                  <a:gd name="connsiteY20" fmla="*/ 277979 h 1734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C739FEB-8EC0-484C-9A38-44F5B32947BF}"/>
                  </a:ext>
                </a:extLst>
              </p:cNvPr>
              <p:cNvSpPr/>
              <p:nvPr/>
            </p:nvSpPr>
            <p:spPr>
              <a:xfrm>
                <a:off x="5450031" y="4650159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5C419D-7DA6-4C70-910E-F6ABC0F89EA1}"/>
                  </a:ext>
                </a:extLst>
              </p:cNvPr>
              <p:cNvSpPr/>
              <p:nvPr/>
            </p:nvSpPr>
            <p:spPr>
              <a:xfrm>
                <a:off x="5437023" y="3280053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E39EE6-B05C-4595-8BDA-B75A83C2768D}"/>
                  </a:ext>
                </a:extLst>
              </p:cNvPr>
              <p:cNvSpPr/>
              <p:nvPr/>
            </p:nvSpPr>
            <p:spPr>
              <a:xfrm>
                <a:off x="6026689" y="3626915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7B5EBA4-D3E5-473B-BCB4-52CC4073D221}"/>
                  </a:ext>
                </a:extLst>
              </p:cNvPr>
              <p:cNvSpPr/>
              <p:nvPr/>
            </p:nvSpPr>
            <p:spPr>
              <a:xfrm>
                <a:off x="6013682" y="4320640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1F278AC-B57F-41D3-95A9-9E2A8FB0D4BE}"/>
                  </a:ext>
                </a:extLst>
              </p:cNvPr>
              <p:cNvSpPr/>
              <p:nvPr/>
            </p:nvSpPr>
            <p:spPr>
              <a:xfrm>
                <a:off x="4869036" y="4298961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74175AC-2668-47C9-81F9-CA93BB64BF0F}"/>
                  </a:ext>
                </a:extLst>
              </p:cNvPr>
              <p:cNvSpPr/>
              <p:nvPr/>
            </p:nvSpPr>
            <p:spPr>
              <a:xfrm>
                <a:off x="4860365" y="361390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4752A8-E927-4180-8469-529410C741E1}"/>
                </a:ext>
              </a:extLst>
            </p:cNvPr>
            <p:cNvGrpSpPr/>
            <p:nvPr/>
          </p:nvGrpSpPr>
          <p:grpSpPr>
            <a:xfrm rot="19653185">
              <a:off x="3603047" y="1621327"/>
              <a:ext cx="878032" cy="929827"/>
              <a:chOff x="4121211" y="1005238"/>
              <a:chExt cx="1696343" cy="1796411"/>
            </a:xfrm>
            <a:solidFill>
              <a:schemeClr val="accent2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CAFD7C-2658-4D7F-A9C8-6C26F79E3088}"/>
                  </a:ext>
                </a:extLst>
              </p:cNvPr>
              <p:cNvSpPr/>
              <p:nvPr/>
            </p:nvSpPr>
            <p:spPr>
              <a:xfrm rot="2613694">
                <a:off x="5367631" y="1259674"/>
                <a:ext cx="65631" cy="54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AAE1D37-329C-42D4-987D-F4BC9885DDA4}"/>
                  </a:ext>
                </a:extLst>
              </p:cNvPr>
              <p:cNvSpPr/>
              <p:nvPr/>
            </p:nvSpPr>
            <p:spPr>
              <a:xfrm>
                <a:off x="5132704" y="1776958"/>
                <a:ext cx="99918" cy="521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5E73F49-421A-4CDE-96F6-83F3854E66F5}"/>
                  </a:ext>
                </a:extLst>
              </p:cNvPr>
              <p:cNvSpPr/>
              <p:nvPr/>
            </p:nvSpPr>
            <p:spPr>
              <a:xfrm>
                <a:off x="4763010" y="1958882"/>
                <a:ext cx="842767" cy="84276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F31F3-C515-4043-8C65-C796719ACCAB}"/>
                  </a:ext>
                </a:extLst>
              </p:cNvPr>
              <p:cNvSpPr/>
              <p:nvPr/>
            </p:nvSpPr>
            <p:spPr>
              <a:xfrm>
                <a:off x="5344107" y="1086848"/>
                <a:ext cx="473447" cy="47344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CBCA99-DA6A-427E-B68B-502392C3EC63}"/>
                  </a:ext>
                </a:extLst>
              </p:cNvPr>
              <p:cNvSpPr/>
              <p:nvPr/>
            </p:nvSpPr>
            <p:spPr>
              <a:xfrm rot="18000269" flipH="1">
                <a:off x="4709115" y="1170501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5A7FFF7-C8D3-4FE4-9AE3-5AD9B1D35CF8}"/>
                  </a:ext>
                </a:extLst>
              </p:cNvPr>
              <p:cNvSpPr/>
              <p:nvPr/>
            </p:nvSpPr>
            <p:spPr>
              <a:xfrm flipH="1">
                <a:off x="4121211" y="1005238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1099D54-CEBD-4ECC-AE6E-A55D40DB62E2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93DFB35-5687-4649-AA38-F1753B516DF8}"/>
                </a:ext>
              </a:extLst>
            </p:cNvPr>
            <p:cNvGrpSpPr/>
            <p:nvPr/>
          </p:nvGrpSpPr>
          <p:grpSpPr>
            <a:xfrm rot="3638152">
              <a:off x="911272" y="2746735"/>
              <a:ext cx="1815715" cy="1627961"/>
              <a:chOff x="7643465" y="1330780"/>
              <a:chExt cx="2350271" cy="210724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C21BCB9-8979-4278-A46B-27986D2ADF70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8D46A7A-8360-499E-86A6-F8D7AF65467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C6B14454-3D6E-4274-A824-59CC2FDA593E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E52BFDFD-EBF8-49F8-8B25-8088FB8CA7F3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703EFEE-81B2-4CEB-9920-7A49211EC349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4884DC0-1F10-46CD-A47D-A61C9F34A5FA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BF7F295-27F7-4C7D-BF72-F2056DF57FD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A7B3EE1-6695-41AB-9EF1-70A2E96D19CB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BDED3FF-8FA6-429A-AC97-B393BAEA6DE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FBA4F4D-CCE7-4B67-9BAC-F382CB02AFE3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7A4925D-E05B-435A-B2C1-3D5BBAB47C20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5CFF91C-DE9A-49C7-B0CA-4D92ED818F06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E4C223E-CED1-44DE-846D-DC0FF4BE5C35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1C87586-77AC-4B1D-9A64-6026281123A8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6071574-88E6-44E0-AB34-4BEC3B63D91C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61AC6C1-EC4D-4338-A180-E5B42D5E0DF2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451FA78-F2AB-4F1F-B782-C0C6DBB8C2A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8EAB1A13-B289-4DB3-9134-9266539918FE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384CD85-6048-4DF7-86A3-B49DF84D35A6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146D8B7-BEF2-4BB1-A47E-BE57A63400D0}"/>
                </a:ext>
              </a:extLst>
            </p:cNvPr>
            <p:cNvGrpSpPr/>
            <p:nvPr/>
          </p:nvGrpSpPr>
          <p:grpSpPr>
            <a:xfrm rot="10800000">
              <a:off x="1822888" y="1226175"/>
              <a:ext cx="1815715" cy="1627961"/>
              <a:chOff x="7643465" y="1330780"/>
              <a:chExt cx="2350271" cy="2107241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65120756-24CF-44E7-BEE6-E74F279427A5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EACE0B1-04B6-4DD3-8210-FE3301B9D53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B2FC14E9-CA28-4140-886E-AF921F01ED0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19AAD93-0B90-444E-B8D6-7F358B86718E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E0F09B1-8A3C-433A-BFBA-48F2C2174BE0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9C877E5-4DA5-4608-9FC9-D676F7F4632F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D56AC1C-415F-4E7F-B5BE-04594E8B5A77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261A207-EADB-4333-AF7E-B6B916D1F89D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D489C-A52A-4C63-8E90-C4521689882F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0468316-3F6A-4529-BE27-D001924EA3F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1850B667-7FB9-4E48-AF20-9977D5904C25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7BB8482-5B02-4696-B2C7-4E58DE11FC00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10B83C8C-8D85-4062-B523-77E8099C7CAC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D2B6517-F68D-44E6-9EBD-711203EE9DC6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A518C9F-0F8C-48A1-B6D4-B356DA756AB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94665C-D3F0-42F3-8FA9-F0C5975352EC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7F9D3CD0-26F8-4F69-847A-E26131CE6587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9E7D4F80-7ACE-4C00-9B2D-D4A8B977DFB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6D452A5-9B8E-4154-8C93-FC58B62877EB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46B83B2-5C12-4B4B-918D-E04093E24C87}"/>
                </a:ext>
              </a:extLst>
            </p:cNvPr>
            <p:cNvGrpSpPr/>
            <p:nvPr/>
          </p:nvGrpSpPr>
          <p:grpSpPr>
            <a:xfrm rot="10800000" flipV="1">
              <a:off x="2144331" y="3858068"/>
              <a:ext cx="1815715" cy="1627961"/>
              <a:chOff x="7643465" y="1330780"/>
              <a:chExt cx="2350271" cy="2107241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FE3879A5-C7A2-47B3-9270-381AD7805C1F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DF682B80-7179-49B6-9DCF-073A955F9536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B4FA6AA-D9F7-45D7-8345-402BCB2C326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6FB9221-B912-44B0-8024-C88CC43D891F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B82ABEB-E2A4-4DBF-8681-613ED83E03C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4A76CF88-88C7-47AF-A92B-734EDB27DBF4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706FD65-696F-4B8C-BDB2-CBFC95FEBD2D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583C68B-0DB3-4840-B3A5-EAA1AF0B80C9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43DDAD7F-6AD2-4D69-9A88-E16CC08A37FC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4314214-2FD1-4404-ABD9-67196AE99EB9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B8329FB-E31E-474B-9E73-0A1BD454C758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C41A55B-4DDF-4BB9-92EE-FDB20593390D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93BCCF3-3FB0-40D8-81B0-3DE69F80D8B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48B4E1DE-3733-4096-8BEF-D8E2648E2B59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7F2C765-68CB-4F16-A71A-AD319AFC5F68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438B556-6FD3-467A-B7C3-325D3DFC20FF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85162B-A061-45E7-8836-55CD784D7A79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06169E1-10C9-4C82-A350-E0463B5A020D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33F71F4-4E08-40FE-9270-A3062A017715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C3F096DD-7825-434F-A4D1-385F9F1488A7}"/>
                </a:ext>
              </a:extLst>
            </p:cNvPr>
            <p:cNvGrpSpPr/>
            <p:nvPr/>
          </p:nvGrpSpPr>
          <p:grpSpPr>
            <a:xfrm rot="5400000" flipV="1">
              <a:off x="3486287" y="4541505"/>
              <a:ext cx="1815715" cy="1627961"/>
              <a:chOff x="7643465" y="1330780"/>
              <a:chExt cx="2350271" cy="2107241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E44208C-7F67-4936-93D5-FE37C681F801}"/>
                  </a:ext>
                </a:extLst>
              </p:cNvPr>
              <p:cNvGrpSpPr/>
              <p:nvPr/>
            </p:nvGrpSpPr>
            <p:grpSpPr>
              <a:xfrm rot="14189974" flipH="1">
                <a:off x="7820788" y="2761873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99D9F374-F220-4425-8161-6069960B4AE1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9D4D044-6C93-4D31-8630-95080C616223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8EA9FF3-266D-419E-A430-8E0A602D56E9}"/>
                  </a:ext>
                </a:extLst>
              </p:cNvPr>
              <p:cNvGrpSpPr/>
              <p:nvPr/>
            </p:nvGrpSpPr>
            <p:grpSpPr>
              <a:xfrm>
                <a:off x="8590072" y="1330780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E67EF11-02DD-4E76-A70F-FD12A56F7852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B1FAE0B2-0BA3-4A78-89F2-1AE0CB8B8EA1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CF51128-B74F-4C4F-8706-DF7919A56A48}"/>
                  </a:ext>
                </a:extLst>
              </p:cNvPr>
              <p:cNvSpPr/>
              <p:nvPr/>
            </p:nvSpPr>
            <p:spPr>
              <a:xfrm>
                <a:off x="8243473" y="2027766"/>
                <a:ext cx="1155334" cy="1315798"/>
              </a:xfrm>
              <a:custGeom>
                <a:avLst/>
                <a:gdLst>
                  <a:gd name="connsiteX0" fmla="*/ 789601 w 1560880"/>
                  <a:gd name="connsiteY0" fmla="*/ 147906 h 1777669"/>
                  <a:gd name="connsiteX1" fmla="*/ 1110449 w 1560880"/>
                  <a:gd name="connsiteY1" fmla="*/ 334345 h 1777669"/>
                  <a:gd name="connsiteX2" fmla="*/ 1431297 w 1560880"/>
                  <a:gd name="connsiteY2" fmla="*/ 520783 h 1777669"/>
                  <a:gd name="connsiteX3" fmla="*/ 1431297 w 1560880"/>
                  <a:gd name="connsiteY3" fmla="*/ 889324 h 1777669"/>
                  <a:gd name="connsiteX4" fmla="*/ 1431297 w 1560880"/>
                  <a:gd name="connsiteY4" fmla="*/ 1257866 h 1777669"/>
                  <a:gd name="connsiteX5" fmla="*/ 1110449 w 1560880"/>
                  <a:gd name="connsiteY5" fmla="*/ 1444304 h 1777669"/>
                  <a:gd name="connsiteX6" fmla="*/ 789601 w 1560880"/>
                  <a:gd name="connsiteY6" fmla="*/ 1630743 h 1777669"/>
                  <a:gd name="connsiteX7" fmla="*/ 468754 w 1560880"/>
                  <a:gd name="connsiteY7" fmla="*/ 1444304 h 1777669"/>
                  <a:gd name="connsiteX8" fmla="*/ 147906 w 1560880"/>
                  <a:gd name="connsiteY8" fmla="*/ 1257866 h 1777669"/>
                  <a:gd name="connsiteX9" fmla="*/ 147906 w 1560880"/>
                  <a:gd name="connsiteY9" fmla="*/ 889324 h 1777669"/>
                  <a:gd name="connsiteX10" fmla="*/ 147906 w 1560880"/>
                  <a:gd name="connsiteY10" fmla="*/ 520783 h 1777669"/>
                  <a:gd name="connsiteX11" fmla="*/ 468754 w 1560880"/>
                  <a:gd name="connsiteY11" fmla="*/ 334345 h 1777669"/>
                  <a:gd name="connsiteX12" fmla="*/ 789601 w 1560880"/>
                  <a:gd name="connsiteY12" fmla="*/ 147906 h 1777669"/>
                  <a:gd name="connsiteX13" fmla="*/ 789601 w 1560880"/>
                  <a:gd name="connsiteY13" fmla="*/ 147906 h 1777669"/>
                  <a:gd name="connsiteX14" fmla="*/ 789601 w 1560880"/>
                  <a:gd name="connsiteY14" fmla="*/ 277979 h 1777669"/>
                  <a:gd name="connsiteX15" fmla="*/ 264972 w 1560880"/>
                  <a:gd name="connsiteY15" fmla="*/ 581484 h 1777669"/>
                  <a:gd name="connsiteX16" fmla="*/ 264972 w 1560880"/>
                  <a:gd name="connsiteY16" fmla="*/ 1188493 h 1777669"/>
                  <a:gd name="connsiteX17" fmla="*/ 789601 w 1560880"/>
                  <a:gd name="connsiteY17" fmla="*/ 1491998 h 1777669"/>
                  <a:gd name="connsiteX18" fmla="*/ 1314231 w 1560880"/>
                  <a:gd name="connsiteY18" fmla="*/ 1188493 h 1777669"/>
                  <a:gd name="connsiteX19" fmla="*/ 1314231 w 1560880"/>
                  <a:gd name="connsiteY19" fmla="*/ 581484 h 1777669"/>
                  <a:gd name="connsiteX20" fmla="*/ 789601 w 1560880"/>
                  <a:gd name="connsiteY20" fmla="*/ 277979 h 177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1BDFC87-1F68-4099-ACC5-7CB791D34036}"/>
                  </a:ext>
                </a:extLst>
              </p:cNvPr>
              <p:cNvSpPr/>
              <p:nvPr/>
            </p:nvSpPr>
            <p:spPr>
              <a:xfrm>
                <a:off x="8595937" y="1959818"/>
                <a:ext cx="449297" cy="449297"/>
              </a:xfrm>
              <a:custGeom>
                <a:avLst/>
                <a:gdLst>
                  <a:gd name="connsiteX0" fmla="*/ 486846 w 607009"/>
                  <a:gd name="connsiteY0" fmla="*/ 317351 h 607009"/>
                  <a:gd name="connsiteX1" fmla="*/ 318150 w 607009"/>
                  <a:gd name="connsiteY1" fmla="*/ 486846 h 607009"/>
                  <a:gd name="connsiteX2" fmla="*/ 148655 w 607009"/>
                  <a:gd name="connsiteY2" fmla="*/ 318150 h 607009"/>
                  <a:gd name="connsiteX3" fmla="*/ 317351 w 607009"/>
                  <a:gd name="connsiteY3" fmla="*/ 148655 h 607009"/>
                  <a:gd name="connsiteX4" fmla="*/ 486846 w 607009"/>
                  <a:gd name="connsiteY4" fmla="*/ 317351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3116CFF-0FE6-4D97-9EEF-D084794DBBD5}"/>
                  </a:ext>
                </a:extLst>
              </p:cNvPr>
              <p:cNvSpPr/>
              <p:nvPr/>
            </p:nvSpPr>
            <p:spPr>
              <a:xfrm>
                <a:off x="9023323" y="2704920"/>
                <a:ext cx="449297" cy="449297"/>
              </a:xfrm>
              <a:custGeom>
                <a:avLst/>
                <a:gdLst>
                  <a:gd name="connsiteX0" fmla="*/ 308330 w 607009"/>
                  <a:gd name="connsiteY0" fmla="*/ 468754 h 607009"/>
                  <a:gd name="connsiteX1" fmla="*/ 468754 w 607009"/>
                  <a:gd name="connsiteY1" fmla="*/ 308330 h 607009"/>
                  <a:gd name="connsiteX2" fmla="*/ 308330 w 607009"/>
                  <a:gd name="connsiteY2" fmla="*/ 147906 h 607009"/>
                  <a:gd name="connsiteX3" fmla="*/ 147906 w 607009"/>
                  <a:gd name="connsiteY3" fmla="*/ 308330 h 607009"/>
                  <a:gd name="connsiteX4" fmla="*/ 308330 w 607009"/>
                  <a:gd name="connsiteY4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F6E80B0-F022-4075-89DA-35839E1B2764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5688BFF9-3E59-43C0-85F4-856A4B1A3DC4}"/>
                  </a:ext>
                </a:extLst>
              </p:cNvPr>
              <p:cNvSpPr/>
              <p:nvPr/>
            </p:nvSpPr>
            <p:spPr>
              <a:xfrm>
                <a:off x="8166450" y="2708130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81A3B172-E1FF-41EC-B762-9145BF36A301}"/>
                  </a:ext>
                </a:extLst>
              </p:cNvPr>
              <p:cNvSpPr/>
              <p:nvPr/>
            </p:nvSpPr>
            <p:spPr>
              <a:xfrm>
                <a:off x="8166450" y="2204275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62B118C-59A8-482D-95BE-A3224DA62040}"/>
                  </a:ext>
                </a:extLst>
              </p:cNvPr>
              <p:cNvSpPr/>
              <p:nvPr/>
            </p:nvSpPr>
            <p:spPr>
              <a:xfrm>
                <a:off x="9142066" y="2704920"/>
                <a:ext cx="320926" cy="449297"/>
              </a:xfrm>
              <a:custGeom>
                <a:avLst/>
                <a:gdLst>
                  <a:gd name="connsiteX0" fmla="*/ 147906 w 433577"/>
                  <a:gd name="connsiteY0" fmla="*/ 468754 h 607009"/>
                  <a:gd name="connsiteX1" fmla="*/ 147906 w 433577"/>
                  <a:gd name="connsiteY1" fmla="*/ 147906 h 607009"/>
                  <a:gd name="connsiteX2" fmla="*/ 308330 w 433577"/>
                  <a:gd name="connsiteY2" fmla="*/ 308330 h 607009"/>
                  <a:gd name="connsiteX3" fmla="*/ 147906 w 433577"/>
                  <a:gd name="connsiteY3" fmla="*/ 468754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40A2C3D-81A0-4DFA-B348-424EB3F6233C}"/>
                  </a:ext>
                </a:extLst>
              </p:cNvPr>
              <p:cNvSpPr/>
              <p:nvPr/>
            </p:nvSpPr>
            <p:spPr>
              <a:xfrm>
                <a:off x="9016905" y="2197857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308D9A-6505-46F2-BC85-00C924B6151F}"/>
                  </a:ext>
                </a:extLst>
              </p:cNvPr>
              <p:cNvSpPr/>
              <p:nvPr/>
            </p:nvSpPr>
            <p:spPr>
              <a:xfrm>
                <a:off x="9016905" y="2692083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C31A250-F614-44F6-B808-D91D64AED38E}"/>
                  </a:ext>
                </a:extLst>
              </p:cNvPr>
              <p:cNvSpPr/>
              <p:nvPr/>
            </p:nvSpPr>
            <p:spPr>
              <a:xfrm>
                <a:off x="8590073" y="2939196"/>
                <a:ext cx="449297" cy="449297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92D00D8-8E8E-4C05-90A4-76A9E8A136BB}"/>
                  </a:ext>
                </a:extLst>
              </p:cNvPr>
              <p:cNvGrpSpPr/>
              <p:nvPr/>
            </p:nvGrpSpPr>
            <p:grpSpPr>
              <a:xfrm rot="7661305" flipH="1">
                <a:off x="9367116" y="2811401"/>
                <a:ext cx="449297" cy="803943"/>
                <a:chOff x="4860364" y="1440904"/>
                <a:chExt cx="607009" cy="1086144"/>
              </a:xfrm>
              <a:solidFill>
                <a:schemeClr val="accent2"/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73254FA2-A76E-4F75-B40A-1ADF31B9A2BC}"/>
                    </a:ext>
                  </a:extLst>
                </p:cNvPr>
                <p:cNvSpPr/>
                <p:nvPr/>
              </p:nvSpPr>
              <p:spPr>
                <a:xfrm>
                  <a:off x="5133776" y="1776958"/>
                  <a:ext cx="106964" cy="7500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BD635CA-ECB2-4062-B70C-69B49835A8E9}"/>
                    </a:ext>
                  </a:extLst>
                </p:cNvPr>
                <p:cNvSpPr/>
                <p:nvPr/>
              </p:nvSpPr>
              <p:spPr>
                <a:xfrm>
                  <a:off x="4860364" y="1440904"/>
                  <a:ext cx="607009" cy="607009"/>
                </a:xfrm>
                <a:custGeom>
                  <a:avLst/>
                  <a:gdLst>
                    <a:gd name="connsiteX0" fmla="*/ 317001 w 607009"/>
                    <a:gd name="connsiteY0" fmla="*/ 486097 h 607009"/>
                    <a:gd name="connsiteX1" fmla="*/ 486097 w 607009"/>
                    <a:gd name="connsiteY1" fmla="*/ 317001 h 607009"/>
                    <a:gd name="connsiteX2" fmla="*/ 317001 w 607009"/>
                    <a:gd name="connsiteY2" fmla="*/ 147906 h 607009"/>
                    <a:gd name="connsiteX3" fmla="*/ 147906 w 607009"/>
                    <a:gd name="connsiteY3" fmla="*/ 317001 h 607009"/>
                    <a:gd name="connsiteX4" fmla="*/ 317001 w 607009"/>
                    <a:gd name="connsiteY4" fmla="*/ 486097 h 60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grpFill/>
                <a:ln w="433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94E081-6D25-42BE-9DB7-953898268218}"/>
                </a:ext>
              </a:extLst>
            </p:cNvPr>
            <p:cNvGrpSpPr/>
            <p:nvPr/>
          </p:nvGrpSpPr>
          <p:grpSpPr>
            <a:xfrm>
              <a:off x="1257348" y="4876976"/>
              <a:ext cx="826550" cy="358906"/>
              <a:chOff x="7658774" y="5514706"/>
              <a:chExt cx="826550" cy="358906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AF5332A-F6AC-4D78-81C7-015493DD6CF3}"/>
                  </a:ext>
                </a:extLst>
              </p:cNvPr>
              <p:cNvSpPr/>
              <p:nvPr/>
            </p:nvSpPr>
            <p:spPr>
              <a:xfrm rot="16053454" flipH="1">
                <a:off x="8032513" y="5501122"/>
                <a:ext cx="60369" cy="42333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11C318-8ADC-425B-B7E9-52A7ADADECD0}"/>
                  </a:ext>
                </a:extLst>
              </p:cNvPr>
              <p:cNvSpPr/>
              <p:nvPr/>
            </p:nvSpPr>
            <p:spPr>
              <a:xfrm rot="19653185" flipH="1">
                <a:off x="7658774" y="553102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D89F6BC-10DD-4661-ABD0-CA33FBAB6AEA}"/>
                  </a:ext>
                </a:extLst>
              </p:cNvPr>
              <p:cNvSpPr/>
              <p:nvPr/>
            </p:nvSpPr>
            <p:spPr>
              <a:xfrm rot="19653185">
                <a:off x="8142737" y="5514706"/>
                <a:ext cx="342587" cy="342586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CD49419-1FBA-4904-8511-898767175567}"/>
              </a:ext>
            </a:extLst>
          </p:cNvPr>
          <p:cNvGrpSpPr/>
          <p:nvPr/>
        </p:nvGrpSpPr>
        <p:grpSpPr>
          <a:xfrm rot="18886007">
            <a:off x="10704044" y="609266"/>
            <a:ext cx="826550" cy="358906"/>
            <a:chOff x="7658774" y="5514706"/>
            <a:chExt cx="826550" cy="358906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8D52B3F-D7AC-4719-8AA6-BAC791D68925}"/>
                </a:ext>
              </a:extLst>
            </p:cNvPr>
            <p:cNvSpPr/>
            <p:nvPr/>
          </p:nvSpPr>
          <p:spPr>
            <a:xfrm rot="16053454" flipH="1">
              <a:off x="8032513" y="5501122"/>
              <a:ext cx="60369" cy="423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4C1050-19DF-4900-A6A1-2B16E38FDF74}"/>
                </a:ext>
              </a:extLst>
            </p:cNvPr>
            <p:cNvSpPr/>
            <p:nvPr/>
          </p:nvSpPr>
          <p:spPr>
            <a:xfrm rot="19653185" flipH="1">
              <a:off x="7658774" y="553102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A928F47-830A-4304-89F7-A0548551A715}"/>
                </a:ext>
              </a:extLst>
            </p:cNvPr>
            <p:cNvSpPr/>
            <p:nvPr/>
          </p:nvSpPr>
          <p:spPr>
            <a:xfrm rot="19653185">
              <a:off x="8142737" y="5514706"/>
              <a:ext cx="342587" cy="342586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0BAB07A-8DA2-4835-B4A5-DC9D9EA2B0E7}"/>
              </a:ext>
            </a:extLst>
          </p:cNvPr>
          <p:cNvGrpSpPr/>
          <p:nvPr/>
        </p:nvGrpSpPr>
        <p:grpSpPr>
          <a:xfrm rot="5400000" flipV="1">
            <a:off x="10368581" y="5508922"/>
            <a:ext cx="1274057" cy="1142313"/>
            <a:chOff x="7643465" y="1330780"/>
            <a:chExt cx="2350271" cy="2107241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139328-267D-4BD1-8727-D691163C4B8D}"/>
                </a:ext>
              </a:extLst>
            </p:cNvPr>
            <p:cNvGrpSpPr/>
            <p:nvPr/>
          </p:nvGrpSpPr>
          <p:grpSpPr>
            <a:xfrm rot="14189974" flipH="1">
              <a:off x="7820788" y="2761873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A955226-0EAF-48EB-A81A-5D6255E40A9B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E700F0F-337D-46D8-95C8-2C6C137C4F7D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5F5B6871-A72A-4B96-9435-E5F602D831BF}"/>
                </a:ext>
              </a:extLst>
            </p:cNvPr>
            <p:cNvGrpSpPr/>
            <p:nvPr/>
          </p:nvGrpSpPr>
          <p:grpSpPr>
            <a:xfrm>
              <a:off x="8590072" y="1330780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C3D12746-E34B-4869-8B8F-A38D7DCCFC50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7AC616C-5DCB-42A1-92FB-C67522FC7463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3920EFD-3B96-4BA7-A914-0534BAB0F123}"/>
                </a:ext>
              </a:extLst>
            </p:cNvPr>
            <p:cNvSpPr/>
            <p:nvPr/>
          </p:nvSpPr>
          <p:spPr>
            <a:xfrm>
              <a:off x="8243473" y="2027766"/>
              <a:ext cx="1155334" cy="1315798"/>
            </a:xfrm>
            <a:custGeom>
              <a:avLst/>
              <a:gdLst>
                <a:gd name="connsiteX0" fmla="*/ 789601 w 1560880"/>
                <a:gd name="connsiteY0" fmla="*/ 147906 h 1777669"/>
                <a:gd name="connsiteX1" fmla="*/ 1110449 w 1560880"/>
                <a:gd name="connsiteY1" fmla="*/ 334345 h 1777669"/>
                <a:gd name="connsiteX2" fmla="*/ 1431297 w 1560880"/>
                <a:gd name="connsiteY2" fmla="*/ 520783 h 1777669"/>
                <a:gd name="connsiteX3" fmla="*/ 1431297 w 1560880"/>
                <a:gd name="connsiteY3" fmla="*/ 889324 h 1777669"/>
                <a:gd name="connsiteX4" fmla="*/ 1431297 w 1560880"/>
                <a:gd name="connsiteY4" fmla="*/ 1257866 h 1777669"/>
                <a:gd name="connsiteX5" fmla="*/ 1110449 w 1560880"/>
                <a:gd name="connsiteY5" fmla="*/ 1444304 h 1777669"/>
                <a:gd name="connsiteX6" fmla="*/ 789601 w 1560880"/>
                <a:gd name="connsiteY6" fmla="*/ 1630743 h 1777669"/>
                <a:gd name="connsiteX7" fmla="*/ 468754 w 1560880"/>
                <a:gd name="connsiteY7" fmla="*/ 1444304 h 1777669"/>
                <a:gd name="connsiteX8" fmla="*/ 147906 w 1560880"/>
                <a:gd name="connsiteY8" fmla="*/ 1257866 h 1777669"/>
                <a:gd name="connsiteX9" fmla="*/ 147906 w 1560880"/>
                <a:gd name="connsiteY9" fmla="*/ 889324 h 1777669"/>
                <a:gd name="connsiteX10" fmla="*/ 147906 w 1560880"/>
                <a:gd name="connsiteY10" fmla="*/ 520783 h 1777669"/>
                <a:gd name="connsiteX11" fmla="*/ 468754 w 1560880"/>
                <a:gd name="connsiteY11" fmla="*/ 334345 h 1777669"/>
                <a:gd name="connsiteX12" fmla="*/ 789601 w 1560880"/>
                <a:gd name="connsiteY12" fmla="*/ 147906 h 1777669"/>
                <a:gd name="connsiteX13" fmla="*/ 789601 w 1560880"/>
                <a:gd name="connsiteY13" fmla="*/ 147906 h 1777669"/>
                <a:gd name="connsiteX14" fmla="*/ 789601 w 1560880"/>
                <a:gd name="connsiteY14" fmla="*/ 277979 h 1777669"/>
                <a:gd name="connsiteX15" fmla="*/ 264972 w 1560880"/>
                <a:gd name="connsiteY15" fmla="*/ 581484 h 1777669"/>
                <a:gd name="connsiteX16" fmla="*/ 264972 w 1560880"/>
                <a:gd name="connsiteY16" fmla="*/ 1188493 h 1777669"/>
                <a:gd name="connsiteX17" fmla="*/ 789601 w 1560880"/>
                <a:gd name="connsiteY17" fmla="*/ 1491998 h 1777669"/>
                <a:gd name="connsiteX18" fmla="*/ 1314231 w 1560880"/>
                <a:gd name="connsiteY18" fmla="*/ 1188493 h 1777669"/>
                <a:gd name="connsiteX19" fmla="*/ 1314231 w 1560880"/>
                <a:gd name="connsiteY19" fmla="*/ 581484 h 1777669"/>
                <a:gd name="connsiteX20" fmla="*/ 789601 w 1560880"/>
                <a:gd name="connsiteY20" fmla="*/ 277979 h 177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97A904F-345D-426B-B70A-970D33DAFCD9}"/>
                </a:ext>
              </a:extLst>
            </p:cNvPr>
            <p:cNvSpPr/>
            <p:nvPr/>
          </p:nvSpPr>
          <p:spPr>
            <a:xfrm>
              <a:off x="8595937" y="1959818"/>
              <a:ext cx="449297" cy="449297"/>
            </a:xfrm>
            <a:custGeom>
              <a:avLst/>
              <a:gdLst>
                <a:gd name="connsiteX0" fmla="*/ 486846 w 607009"/>
                <a:gd name="connsiteY0" fmla="*/ 317351 h 607009"/>
                <a:gd name="connsiteX1" fmla="*/ 318150 w 607009"/>
                <a:gd name="connsiteY1" fmla="*/ 486846 h 607009"/>
                <a:gd name="connsiteX2" fmla="*/ 148655 w 607009"/>
                <a:gd name="connsiteY2" fmla="*/ 318150 h 607009"/>
                <a:gd name="connsiteX3" fmla="*/ 317351 w 607009"/>
                <a:gd name="connsiteY3" fmla="*/ 148655 h 607009"/>
                <a:gd name="connsiteX4" fmla="*/ 486846 w 607009"/>
                <a:gd name="connsiteY4" fmla="*/ 317351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0A1FF1-6EA2-486D-8EA9-2AD93BB43C9B}"/>
                </a:ext>
              </a:extLst>
            </p:cNvPr>
            <p:cNvSpPr/>
            <p:nvPr/>
          </p:nvSpPr>
          <p:spPr>
            <a:xfrm>
              <a:off x="9023323" y="2704920"/>
              <a:ext cx="449297" cy="449297"/>
            </a:xfrm>
            <a:custGeom>
              <a:avLst/>
              <a:gdLst>
                <a:gd name="connsiteX0" fmla="*/ 308330 w 607009"/>
                <a:gd name="connsiteY0" fmla="*/ 468754 h 607009"/>
                <a:gd name="connsiteX1" fmla="*/ 468754 w 607009"/>
                <a:gd name="connsiteY1" fmla="*/ 308330 h 607009"/>
                <a:gd name="connsiteX2" fmla="*/ 308330 w 607009"/>
                <a:gd name="connsiteY2" fmla="*/ 147906 h 607009"/>
                <a:gd name="connsiteX3" fmla="*/ 147906 w 607009"/>
                <a:gd name="connsiteY3" fmla="*/ 308330 h 607009"/>
                <a:gd name="connsiteX4" fmla="*/ 308330 w 607009"/>
                <a:gd name="connsiteY4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A8CBA7F-5596-474C-87AF-C042F11824B9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9D2D0E2-189C-4353-9655-67943D717D95}"/>
                </a:ext>
              </a:extLst>
            </p:cNvPr>
            <p:cNvSpPr/>
            <p:nvPr/>
          </p:nvSpPr>
          <p:spPr>
            <a:xfrm>
              <a:off x="8166450" y="2708130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E77B67-5F25-48C2-986C-C525D123755D}"/>
                </a:ext>
              </a:extLst>
            </p:cNvPr>
            <p:cNvSpPr/>
            <p:nvPr/>
          </p:nvSpPr>
          <p:spPr>
            <a:xfrm>
              <a:off x="8166450" y="2204275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06A0E4A-FAE5-4268-A75D-A440AD688CE8}"/>
                </a:ext>
              </a:extLst>
            </p:cNvPr>
            <p:cNvSpPr/>
            <p:nvPr/>
          </p:nvSpPr>
          <p:spPr>
            <a:xfrm>
              <a:off x="9142066" y="2704920"/>
              <a:ext cx="320926" cy="449297"/>
            </a:xfrm>
            <a:custGeom>
              <a:avLst/>
              <a:gdLst>
                <a:gd name="connsiteX0" fmla="*/ 147906 w 433577"/>
                <a:gd name="connsiteY0" fmla="*/ 468754 h 607009"/>
                <a:gd name="connsiteX1" fmla="*/ 147906 w 433577"/>
                <a:gd name="connsiteY1" fmla="*/ 147906 h 607009"/>
                <a:gd name="connsiteX2" fmla="*/ 308330 w 433577"/>
                <a:gd name="connsiteY2" fmla="*/ 308330 h 607009"/>
                <a:gd name="connsiteX3" fmla="*/ 147906 w 433577"/>
                <a:gd name="connsiteY3" fmla="*/ 468754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65C2624-6606-43F5-BB5A-995C3A071E0E}"/>
                </a:ext>
              </a:extLst>
            </p:cNvPr>
            <p:cNvSpPr/>
            <p:nvPr/>
          </p:nvSpPr>
          <p:spPr>
            <a:xfrm>
              <a:off x="9016905" y="2197857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3E28B02-F608-42B7-80FB-31F626DCAF97}"/>
                </a:ext>
              </a:extLst>
            </p:cNvPr>
            <p:cNvSpPr/>
            <p:nvPr/>
          </p:nvSpPr>
          <p:spPr>
            <a:xfrm>
              <a:off x="9016905" y="2692083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646BEA4-1CA6-4697-83AD-DEC1CC88A9E8}"/>
                </a:ext>
              </a:extLst>
            </p:cNvPr>
            <p:cNvSpPr/>
            <p:nvPr/>
          </p:nvSpPr>
          <p:spPr>
            <a:xfrm>
              <a:off x="8590073" y="2939196"/>
              <a:ext cx="449297" cy="449297"/>
            </a:xfrm>
            <a:custGeom>
              <a:avLst/>
              <a:gdLst>
                <a:gd name="connsiteX0" fmla="*/ 317001 w 607009"/>
                <a:gd name="connsiteY0" fmla="*/ 486097 h 607009"/>
                <a:gd name="connsiteX1" fmla="*/ 486097 w 607009"/>
                <a:gd name="connsiteY1" fmla="*/ 317001 h 607009"/>
                <a:gd name="connsiteX2" fmla="*/ 317001 w 607009"/>
                <a:gd name="connsiteY2" fmla="*/ 147906 h 607009"/>
                <a:gd name="connsiteX3" fmla="*/ 147906 w 607009"/>
                <a:gd name="connsiteY3" fmla="*/ 317001 h 607009"/>
                <a:gd name="connsiteX4" fmla="*/ 317001 w 607009"/>
                <a:gd name="connsiteY4" fmla="*/ 486097 h 60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4AD3D0BF-C30A-4FBC-883E-40CD17A775AC}"/>
                </a:ext>
              </a:extLst>
            </p:cNvPr>
            <p:cNvGrpSpPr/>
            <p:nvPr/>
          </p:nvGrpSpPr>
          <p:grpSpPr>
            <a:xfrm rot="7661305" flipH="1">
              <a:off x="9367116" y="2811401"/>
              <a:ext cx="449297" cy="803943"/>
              <a:chOff x="4860364" y="1440904"/>
              <a:chExt cx="607009" cy="1086144"/>
            </a:xfrm>
            <a:solidFill>
              <a:schemeClr val="accent2"/>
            </a:solidFill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6D97CB95-4784-408E-AACC-54999C1E3B3D}"/>
                  </a:ext>
                </a:extLst>
              </p:cNvPr>
              <p:cNvSpPr/>
              <p:nvPr/>
            </p:nvSpPr>
            <p:spPr>
              <a:xfrm>
                <a:off x="5133776" y="1776958"/>
                <a:ext cx="106964" cy="750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1E6644C-39C6-44EB-A8C5-45B074E505C7}"/>
                  </a:ext>
                </a:extLst>
              </p:cNvPr>
              <p:cNvSpPr/>
              <p:nvPr/>
            </p:nvSpPr>
            <p:spPr>
              <a:xfrm>
                <a:off x="4860364" y="1440904"/>
                <a:ext cx="607009" cy="607009"/>
              </a:xfrm>
              <a:custGeom>
                <a:avLst/>
                <a:gdLst>
                  <a:gd name="connsiteX0" fmla="*/ 317001 w 607009"/>
                  <a:gd name="connsiteY0" fmla="*/ 486097 h 607009"/>
                  <a:gd name="connsiteX1" fmla="*/ 486097 w 607009"/>
                  <a:gd name="connsiteY1" fmla="*/ 317001 h 607009"/>
                  <a:gd name="connsiteX2" fmla="*/ 317001 w 607009"/>
                  <a:gd name="connsiteY2" fmla="*/ 147906 h 607009"/>
                  <a:gd name="connsiteX3" fmla="*/ 147906 w 607009"/>
                  <a:gd name="connsiteY3" fmla="*/ 317001 h 607009"/>
                  <a:gd name="connsiteX4" fmla="*/ 317001 w 607009"/>
                  <a:gd name="connsiteY4" fmla="*/ 486097 h 60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grpFill/>
              <a:ln w="433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893913"/>
            <a:ext cx="1219185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Zeynab Mt</a:t>
            </a:r>
          </a:p>
          <a:p>
            <a:pPr algn="ctr"/>
            <a:r>
              <a:rPr lang="en-US" altLang="ko-KR" sz="1867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Summer 2021</a:t>
            </a:r>
            <a:endParaRPr lang="en-US" altLang="ko-KR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56D47-DE28-462F-99FA-155ADAB0D777}"/>
              </a:ext>
            </a:extLst>
          </p:cNvPr>
          <p:cNvSpPr txBox="1"/>
          <p:nvPr/>
        </p:nvSpPr>
        <p:spPr>
          <a:xfrm>
            <a:off x="209550" y="304800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4">
                    <a:lumMod val="10000"/>
                  </a:schemeClr>
                </a:solidFill>
                <a:cs typeface="Arial" pitchFamily="34" charset="0"/>
              </a:rPr>
              <a:t>Data Collection</a:t>
            </a:r>
            <a:endParaRPr lang="ko-KR" altLang="en-US" sz="1800" b="1" dirty="0">
              <a:solidFill>
                <a:schemeClr val="accent4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38926-5193-4B09-A404-2A3F66242B4A}"/>
              </a:ext>
            </a:extLst>
          </p:cNvPr>
          <p:cNvSpPr txBox="1"/>
          <p:nvPr/>
        </p:nvSpPr>
        <p:spPr>
          <a:xfrm>
            <a:off x="209550" y="695325"/>
            <a:ext cx="10925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BCA08-7226-4BA7-AA82-38F086B41477}"/>
              </a:ext>
            </a:extLst>
          </p:cNvPr>
          <p:cNvSpPr txBox="1"/>
          <p:nvPr/>
        </p:nvSpPr>
        <p:spPr>
          <a:xfrm>
            <a:off x="11690105" y="6298360"/>
            <a:ext cx="41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69F6C-177F-47D6-B4FC-F1FA1FCB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674132"/>
            <a:ext cx="10325100" cy="5677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7C28D-D7D2-4189-A77B-B5DBF8F729AD}"/>
              </a:ext>
            </a:extLst>
          </p:cNvPr>
          <p:cNvSpPr txBox="1"/>
          <p:nvPr/>
        </p:nvSpPr>
        <p:spPr>
          <a:xfrm>
            <a:off x="647700" y="6483026"/>
            <a:ext cx="1048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Learning embedding features based on </a:t>
            </a:r>
            <a:r>
              <a:rPr lang="en-US" sz="1000" b="1" i="0" dirty="0" err="1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multisense</a:t>
            </a:r>
            <a:r>
              <a:rPr lang="en-US" sz="1000" b="1" i="0" dirty="0">
                <a:solidFill>
                  <a:srgbClr val="2A2A2A"/>
                </a:solidFill>
                <a:effectLst/>
                <a:latin typeface="Merriweather" panose="020B0604020202020204" pitchFamily="2" charset="0"/>
              </a:rPr>
              <a:t>-scaled attention architecture to improve the predictive performance of anticancer peptides- </a:t>
            </a:r>
            <a:r>
              <a:rPr lang="en-US" sz="1000" b="0" i="1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Bioinformatics-</a:t>
            </a:r>
            <a:r>
              <a:rPr lang="en-US" sz="1000" b="0" i="0" dirty="0">
                <a:solidFill>
                  <a:srgbClr val="2A2A2A"/>
                </a:solidFill>
                <a:effectLst/>
                <a:latin typeface="Source Sans Pro" panose="020B0503030403020204" pitchFamily="34" charset="0"/>
              </a:rPr>
              <a:t>2021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465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D5389E-A65A-4391-9A77-9BA642E93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Data Used for My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0C50A-8803-4E74-97B6-D82C7E8D7758}"/>
              </a:ext>
            </a:extLst>
          </p:cNvPr>
          <p:cNvSpPr txBox="1"/>
          <p:nvPr/>
        </p:nvSpPr>
        <p:spPr>
          <a:xfrm>
            <a:off x="933450" y="1790700"/>
            <a:ext cx="9801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http://120.24.47.30:8080/ACPred_LAF/Download.html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a-I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451868-C5CE-4317-85FB-28A3D2B2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63832"/>
              </p:ext>
            </p:extLst>
          </p:nvPr>
        </p:nvGraphicFramePr>
        <p:xfrm>
          <a:off x="933451" y="2686049"/>
          <a:ext cx="8077200" cy="3319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1107435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81703565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260192179"/>
                    </a:ext>
                  </a:extLst>
                </a:gridCol>
              </a:tblGrid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CD-Hit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#non-ACP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62079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Before cd-hit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02453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5516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54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92840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13785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8909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84001"/>
                  </a:ext>
                </a:extLst>
              </a:tr>
              <a:tr h="368819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2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7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CA221-8863-4635-8603-C89075B0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44010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positive data</a:t>
            </a:r>
          </a:p>
        </p:txBody>
      </p:sp>
    </p:spTree>
    <p:extLst>
      <p:ext uri="{BB962C8B-B14F-4D97-AF65-F5344CB8AC3E}">
        <p14:creationId xmlns:p14="http://schemas.microsoft.com/office/powerpoint/2010/main" val="12405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 – negative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9B843-C033-4DF9-B1D8-C04248C3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39" y="18171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positive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4E27FC-2FC4-453F-89F5-5309E530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739260"/>
            <a:ext cx="676275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6A8ED-8AD5-49F4-B31A-31CE9CDBB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779" y="582530"/>
            <a:ext cx="11573197" cy="724247"/>
          </a:xfrm>
        </p:spPr>
        <p:txBody>
          <a:bodyPr/>
          <a:lstStyle/>
          <a:p>
            <a:r>
              <a:rPr lang="en-US" dirty="0"/>
              <a:t>Data 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359B-1D4D-404D-8AA4-E7985B888FC8}"/>
              </a:ext>
            </a:extLst>
          </p:cNvPr>
          <p:cNvSpPr txBox="1"/>
          <p:nvPr/>
        </p:nvSpPr>
        <p:spPr>
          <a:xfrm>
            <a:off x="523875" y="1447800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Cdhit</a:t>
            </a:r>
            <a:r>
              <a:rPr lang="en-US" dirty="0"/>
              <a:t> 90 – negative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A6218-07DC-4531-A08C-2586D70E9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32466"/>
            <a:ext cx="666448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26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14279</TotalTime>
  <Words>1233</Words>
  <Application>Microsoft Office PowerPoint</Application>
  <PresentationFormat>Widescreen</PresentationFormat>
  <Paragraphs>351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Arial (Body)</vt:lpstr>
      <vt:lpstr>Calibri</vt:lpstr>
      <vt:lpstr>Helvetica Neue</vt:lpstr>
      <vt:lpstr>JetBrains Mono</vt:lpstr>
      <vt:lpstr>Merriweather</vt:lpstr>
      <vt:lpstr>Source Sans Pro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</cp:lastModifiedBy>
  <cp:revision>391</cp:revision>
  <dcterms:created xsi:type="dcterms:W3CDTF">2018-04-24T17:14:44Z</dcterms:created>
  <dcterms:modified xsi:type="dcterms:W3CDTF">2021-11-29T13:40:10Z</dcterms:modified>
</cp:coreProperties>
</file>