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4E3"/>
    <a:srgbClr val="FEE6FB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66961D3-DAE9-490B-CF60-BA56D6BFF980}"/>
              </a:ext>
            </a:extLst>
          </p:cNvPr>
          <p:cNvSpPr/>
          <p:nvPr/>
        </p:nvSpPr>
        <p:spPr>
          <a:xfrm>
            <a:off x="4237762" y="770419"/>
            <a:ext cx="1148555" cy="2452059"/>
          </a:xfrm>
          <a:prstGeom prst="rect">
            <a:avLst/>
          </a:prstGeom>
          <a:solidFill>
            <a:srgbClr val="FEE6FB">
              <a:alpha val="30196"/>
            </a:srgbClr>
          </a:solidFill>
          <a:ln>
            <a:solidFill>
              <a:srgbClr val="FAA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19.0*(centerPxCoord+vec2(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486378" y="757959"/>
            <a:ext cx="5102428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1AB82B-9FDB-49C7-645B-D0E3EE44C349}"/>
              </a:ext>
            </a:extLst>
          </p:cNvPr>
          <p:cNvSpPr txBox="1"/>
          <p:nvPr/>
        </p:nvSpPr>
        <p:spPr>
          <a:xfrm>
            <a:off x="862918" y="329489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boardCoord.y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77D145-9932-2FD2-86AE-E96459D61635}"/>
              </a:ext>
            </a:extLst>
          </p:cNvPr>
          <p:cNvSpPr txBox="1"/>
          <p:nvPr/>
        </p:nvSpPr>
        <p:spPr>
          <a:xfrm>
            <a:off x="4962146" y="552268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boardCoord.x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DF6424-784C-2D68-AFD3-2CA08DC14E7F}"/>
              </a:ext>
            </a:extLst>
          </p:cNvPr>
          <p:cNvSpPr txBox="1"/>
          <p:nvPr/>
        </p:nvSpPr>
        <p:spPr>
          <a:xfrm>
            <a:off x="5490608" y="2811436"/>
            <a:ext cx="21876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screenRectInBoardCoord.zw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C6A0E73-B867-29C3-A90D-9271ACF0B1C6}"/>
              </a:ext>
            </a:extLst>
          </p:cNvPr>
          <p:cNvCxnSpPr>
            <a:cxnSpLocks/>
          </p:cNvCxnSpPr>
          <p:nvPr/>
        </p:nvCxnSpPr>
        <p:spPr>
          <a:xfrm flipV="1">
            <a:off x="5411739" y="764547"/>
            <a:ext cx="0" cy="2463551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DB775B-3E77-0D10-34AA-2A2E11AD8589}"/>
              </a:ext>
            </a:extLst>
          </p:cNvPr>
          <p:cNvCxnSpPr>
            <a:cxnSpLocks/>
          </p:cNvCxnSpPr>
          <p:nvPr/>
        </p:nvCxnSpPr>
        <p:spPr>
          <a:xfrm flipH="1">
            <a:off x="1826333" y="3248899"/>
            <a:ext cx="3572794" cy="0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7417B97-8E03-1359-677A-808D0B3C9005}"/>
              </a:ext>
            </a:extLst>
          </p:cNvPr>
          <p:cNvCxnSpPr>
            <a:cxnSpLocks/>
          </p:cNvCxnSpPr>
          <p:nvPr/>
        </p:nvCxnSpPr>
        <p:spPr>
          <a:xfrm flipH="1">
            <a:off x="5416805" y="3026880"/>
            <a:ext cx="279013" cy="21424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3B07770-B330-676B-75EA-8312343F074B}"/>
              </a:ext>
            </a:extLst>
          </p:cNvPr>
          <p:cNvCxnSpPr>
            <a:cxnSpLocks/>
          </p:cNvCxnSpPr>
          <p:nvPr/>
        </p:nvCxnSpPr>
        <p:spPr>
          <a:xfrm flipH="1">
            <a:off x="402708" y="596445"/>
            <a:ext cx="127730" cy="22225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B2CBCAE-FF4B-894C-42B2-8F628FF3F55C}"/>
              </a:ext>
            </a:extLst>
          </p:cNvPr>
          <p:cNvSpPr txBox="1"/>
          <p:nvPr/>
        </p:nvSpPr>
        <p:spPr>
          <a:xfrm>
            <a:off x="7107" y="795047"/>
            <a:ext cx="915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screenRectIn</a:t>
            </a:r>
            <a:endParaRPr lang="en-US" altLang="ja-JP" sz="800" b="1" dirty="0">
              <a:solidFill>
                <a:schemeClr val="accent1"/>
              </a:solidFill>
            </a:endParaRPr>
          </a:p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BoardCoord.xy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9FF42E7-9BEB-308C-370A-E0CEABE2ACD7}"/>
              </a:ext>
            </a:extLst>
          </p:cNvPr>
          <p:cNvCxnSpPr>
            <a:cxnSpLocks/>
          </p:cNvCxnSpPr>
          <p:nvPr/>
        </p:nvCxnSpPr>
        <p:spPr>
          <a:xfrm flipV="1">
            <a:off x="530438" y="612865"/>
            <a:ext cx="0" cy="125179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62DC602-321D-B65A-CA98-F84A0D5E1343}"/>
              </a:ext>
            </a:extLst>
          </p:cNvPr>
          <p:cNvCxnSpPr>
            <a:cxnSpLocks/>
          </p:cNvCxnSpPr>
          <p:nvPr/>
        </p:nvCxnSpPr>
        <p:spPr>
          <a:xfrm flipH="1">
            <a:off x="530438" y="583745"/>
            <a:ext cx="1301742" cy="0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824AC6A-3383-A1C6-9E48-7107D16290C7}"/>
              </a:ext>
            </a:extLst>
          </p:cNvPr>
          <p:cNvCxnSpPr>
            <a:cxnSpLocks/>
          </p:cNvCxnSpPr>
          <p:nvPr/>
        </p:nvCxnSpPr>
        <p:spPr>
          <a:xfrm flipH="1">
            <a:off x="4445677" y="3172917"/>
            <a:ext cx="70284" cy="515575"/>
          </a:xfrm>
          <a:prstGeom prst="straightConnector1">
            <a:avLst/>
          </a:prstGeom>
          <a:ln w="12700">
            <a:solidFill>
              <a:srgbClr val="FAA4E3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E0942D6-778F-1B49-D1D1-29C3218E4289}"/>
              </a:ext>
            </a:extLst>
          </p:cNvPr>
          <p:cNvSpPr/>
          <p:nvPr/>
        </p:nvSpPr>
        <p:spPr>
          <a:xfrm>
            <a:off x="4141022" y="4016542"/>
            <a:ext cx="1116851" cy="2452059"/>
          </a:xfrm>
          <a:prstGeom prst="rect">
            <a:avLst/>
          </a:prstGeom>
          <a:solidFill>
            <a:srgbClr val="FEE6FB">
              <a:alpha val="30196"/>
            </a:srgbClr>
          </a:solidFill>
          <a:ln>
            <a:solidFill>
              <a:srgbClr val="FAA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236A7E-3B3E-5989-50AA-528A1156C491}"/>
              </a:ext>
            </a:extLst>
          </p:cNvPr>
          <p:cNvSpPr txBox="1"/>
          <p:nvPr/>
        </p:nvSpPr>
        <p:spPr>
          <a:xfrm>
            <a:off x="4073401" y="376881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アゲハマエリア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F94D86E-F242-83C1-E162-EB9967B2BDA0}"/>
              </a:ext>
            </a:extLst>
          </p:cNvPr>
          <p:cNvSpPr txBox="1"/>
          <p:nvPr/>
        </p:nvSpPr>
        <p:spPr>
          <a:xfrm>
            <a:off x="3743618" y="3842435"/>
            <a:ext cx="5114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(20, 0)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531B42B-71AA-CB34-7C64-D54A3EA13953}"/>
              </a:ext>
            </a:extLst>
          </p:cNvPr>
          <p:cNvSpPr txBox="1"/>
          <p:nvPr/>
        </p:nvSpPr>
        <p:spPr>
          <a:xfrm>
            <a:off x="5178580" y="6443889"/>
            <a:ext cx="218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screenRectIn</a:t>
            </a:r>
            <a:endParaRPr lang="en-US" altLang="ja-JP" sz="800" b="1" dirty="0">
              <a:solidFill>
                <a:schemeClr val="accent1"/>
              </a:solidFill>
            </a:endParaRPr>
          </a:p>
          <a:p>
            <a:r>
              <a:rPr lang="en-US" altLang="ja-JP" sz="800" b="1" dirty="0">
                <a:solidFill>
                  <a:schemeClr val="accent1"/>
                </a:solidFill>
              </a:rPr>
              <a:t>BoardCoord.zw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BD0B8B67-0066-BD6F-46F3-174FD0A8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67074"/>
              </p:ext>
            </p:extLst>
          </p:nvPr>
        </p:nvGraphicFramePr>
        <p:xfrm>
          <a:off x="4147200" y="4021216"/>
          <a:ext cx="1104495" cy="243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99">
                  <a:extLst>
                    <a:ext uri="{9D8B030D-6E8A-4147-A177-3AD203B41FA5}">
                      <a16:colId xmlns:a16="http://schemas.microsoft.com/office/drawing/2014/main" val="294161504"/>
                    </a:ext>
                  </a:extLst>
                </a:gridCol>
                <a:gridCol w="220899">
                  <a:extLst>
                    <a:ext uri="{9D8B030D-6E8A-4147-A177-3AD203B41FA5}">
                      <a16:colId xmlns:a16="http://schemas.microsoft.com/office/drawing/2014/main" val="3204934110"/>
                    </a:ext>
                  </a:extLst>
                </a:gridCol>
                <a:gridCol w="220899">
                  <a:extLst>
                    <a:ext uri="{9D8B030D-6E8A-4147-A177-3AD203B41FA5}">
                      <a16:colId xmlns:a16="http://schemas.microsoft.com/office/drawing/2014/main" val="2733321224"/>
                    </a:ext>
                  </a:extLst>
                </a:gridCol>
                <a:gridCol w="220899">
                  <a:extLst>
                    <a:ext uri="{9D8B030D-6E8A-4147-A177-3AD203B41FA5}">
                      <a16:colId xmlns:a16="http://schemas.microsoft.com/office/drawing/2014/main" val="3063548757"/>
                    </a:ext>
                  </a:extLst>
                </a:gridCol>
                <a:gridCol w="220899">
                  <a:extLst>
                    <a:ext uri="{9D8B030D-6E8A-4147-A177-3AD203B41FA5}">
                      <a16:colId xmlns:a16="http://schemas.microsoft.com/office/drawing/2014/main" val="4007785862"/>
                    </a:ext>
                  </a:extLst>
                </a:gridCol>
              </a:tblGrid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07977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482587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617198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880192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10184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434528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60077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399258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166537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293680"/>
                  </a:ext>
                </a:extLst>
              </a:tr>
              <a:tr h="221552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43169"/>
                  </a:ext>
                </a:extLst>
              </a:tr>
            </a:tbl>
          </a:graphicData>
        </a:graphic>
      </p:graphicFrame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CB9C829-F0F8-7552-E2F3-382E0B05516E}"/>
              </a:ext>
            </a:extLst>
          </p:cNvPr>
          <p:cNvSpPr txBox="1"/>
          <p:nvPr/>
        </p:nvSpPr>
        <p:spPr>
          <a:xfrm>
            <a:off x="4516410" y="51029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✕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00763EC-F090-91C4-2901-5CD6CD4145D0}"/>
              </a:ext>
            </a:extLst>
          </p:cNvPr>
          <p:cNvCxnSpPr>
            <a:cxnSpLocks/>
          </p:cNvCxnSpPr>
          <p:nvPr/>
        </p:nvCxnSpPr>
        <p:spPr>
          <a:xfrm flipV="1">
            <a:off x="4739022" y="4798309"/>
            <a:ext cx="751586" cy="36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F66844-2A6C-C780-D71B-DAC3C58956AB}"/>
              </a:ext>
            </a:extLst>
          </p:cNvPr>
          <p:cNvSpPr txBox="1"/>
          <p:nvPr/>
        </p:nvSpPr>
        <p:spPr>
          <a:xfrm>
            <a:off x="5413717" y="4532418"/>
            <a:ext cx="260840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今描画しようとしている</a:t>
            </a:r>
            <a:r>
              <a:rPr kumimoji="1" lang="en-US" altLang="ja-JP" sz="1050" dirty="0" err="1"/>
              <a:t>BoardPos</a:t>
            </a:r>
            <a:r>
              <a:rPr lang="ja-JP" altLang="en-US" sz="1050" dirty="0"/>
              <a:t>が</a:t>
            </a:r>
            <a:endParaRPr lang="en-US" altLang="ja-JP" sz="1050" dirty="0"/>
          </a:p>
          <a:p>
            <a:r>
              <a:rPr kumimoji="1" lang="ja-JP" altLang="en-US" sz="1050" dirty="0"/>
              <a:t>何個目の</a:t>
            </a:r>
            <a:r>
              <a:rPr kumimoji="1" lang="en-US" altLang="ja-JP" sz="1050" dirty="0"/>
              <a:t>Pos</a:t>
            </a:r>
            <a:r>
              <a:rPr kumimoji="1" lang="ja-JP" altLang="en-US" sz="1050" dirty="0"/>
              <a:t>かを数えて，</a:t>
            </a:r>
            <a:endParaRPr kumimoji="1" lang="en-US" altLang="ja-JP" sz="1050" dirty="0"/>
          </a:p>
          <a:p>
            <a:r>
              <a:rPr lang="ja-JP" altLang="en-US" sz="1050" dirty="0"/>
              <a:t>それがアゲハマの数より下なら石を置く</a:t>
            </a:r>
            <a:endParaRPr kumimoji="1" lang="ja-JP" altLang="en-US" sz="1050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C8BC4A3-875A-8330-0E0A-95C3C6EE187E}"/>
              </a:ext>
            </a:extLst>
          </p:cNvPr>
          <p:cNvCxnSpPr>
            <a:cxnSpLocks/>
          </p:cNvCxnSpPr>
          <p:nvPr/>
        </p:nvCxnSpPr>
        <p:spPr>
          <a:xfrm flipV="1">
            <a:off x="4264253" y="5470166"/>
            <a:ext cx="0" cy="973723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1C9C2B8-03A6-B307-CC2F-3D340E2BCA92}"/>
              </a:ext>
            </a:extLst>
          </p:cNvPr>
          <p:cNvCxnSpPr>
            <a:cxnSpLocks/>
          </p:cNvCxnSpPr>
          <p:nvPr/>
        </p:nvCxnSpPr>
        <p:spPr>
          <a:xfrm flipH="1">
            <a:off x="4223289" y="5470166"/>
            <a:ext cx="95529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105BBD0-28AA-5901-C164-C7A01BEB8B00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4681721" y="5239752"/>
            <a:ext cx="5699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684395" y="607728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今の状態を保持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X=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軸，</a:t>
            </a:r>
            <a:r>
              <a:rPr kumimoji="1" lang="en-US" altLang="ja-JP" sz="1200" b="1" dirty="0"/>
              <a:t>Y=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軸，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Z=</a:t>
            </a:r>
            <a:r>
              <a:rPr kumimoji="1" lang="en-US" altLang="ja-JP" sz="1200" b="1" dirty="0" err="1"/>
              <a:t>PrevMouse</a:t>
            </a:r>
            <a:r>
              <a:rPr kumimoji="1" lang="ja-JP" altLang="en-US" sz="1200" b="1" dirty="0"/>
              <a:t>（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なら</a:t>
            </a:r>
            <a:r>
              <a:rPr kumimoji="1" lang="en-US" altLang="ja-JP" sz="1200" b="1" dirty="0"/>
              <a:t>Pressed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  <a:p>
            <a:r>
              <a:rPr lang="en-US" altLang="ja-JP" sz="1200" b="1" dirty="0"/>
              <a:t>W</a:t>
            </a:r>
            <a:r>
              <a:rPr kumimoji="1" lang="en-US" altLang="ja-JP" sz="12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293412" y="2682838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293413" y="385054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E78928-A15D-84D9-6B64-385F1218BF27}"/>
              </a:ext>
            </a:extLst>
          </p:cNvPr>
          <p:cNvSpPr/>
          <p:nvPr/>
        </p:nvSpPr>
        <p:spPr>
          <a:xfrm>
            <a:off x="908394" y="5816600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C8EAC65-90D1-E1C6-1A2E-F9DBA3CC91AE}"/>
              </a:ext>
            </a:extLst>
          </p:cNvPr>
          <p:cNvCxnSpPr>
            <a:cxnSpLocks/>
          </p:cNvCxnSpPr>
          <p:nvPr/>
        </p:nvCxnSpPr>
        <p:spPr>
          <a:xfrm>
            <a:off x="1111024" y="6046758"/>
            <a:ext cx="0" cy="317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3870FA-59AE-4331-C4DA-44D0AA95DC64}"/>
              </a:ext>
            </a:extLst>
          </p:cNvPr>
          <p:cNvSpPr txBox="1"/>
          <p:nvPr/>
        </p:nvSpPr>
        <p:spPr>
          <a:xfrm>
            <a:off x="726174" y="6381521"/>
            <a:ext cx="50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アゲハマのカウント</a:t>
            </a:r>
            <a:endParaRPr kumimoji="1" lang="en-US" altLang="ja-JP" sz="1200" b="1" dirty="0"/>
          </a:p>
          <a:p>
            <a:r>
              <a:rPr lang="en-US" altLang="ja-JP" sz="1200" b="1" dirty="0"/>
              <a:t>X=</a:t>
            </a:r>
            <a:r>
              <a:rPr lang="ja-JP" altLang="en-US" sz="1200" b="1" dirty="0"/>
              <a:t>黒のアゲハマ，</a:t>
            </a:r>
            <a:r>
              <a:rPr lang="en-US" altLang="ja-JP" sz="1200" b="1" dirty="0"/>
              <a:t>Y=</a:t>
            </a:r>
            <a:r>
              <a:rPr lang="ja-JP" altLang="en-US" sz="1200" b="1" dirty="0"/>
              <a:t>白のアゲハマ</a:t>
            </a:r>
            <a:endParaRPr lang="en-US" altLang="ja-JP" sz="12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A2FD71-6433-2199-3484-D56DD6630D92}"/>
              </a:ext>
            </a:extLst>
          </p:cNvPr>
          <p:cNvSpPr/>
          <p:nvPr/>
        </p:nvSpPr>
        <p:spPr>
          <a:xfrm>
            <a:off x="6625216" y="1540488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B0D5733-95AC-85BD-3ACC-9079DACD11E5}"/>
              </a:ext>
            </a:extLst>
          </p:cNvPr>
          <p:cNvSpPr txBox="1"/>
          <p:nvPr/>
        </p:nvSpPr>
        <p:spPr>
          <a:xfrm>
            <a:off x="7184601" y="1130024"/>
            <a:ext cx="4948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コウ用のキャッシュ</a:t>
            </a:r>
            <a:endParaRPr lang="en-US" altLang="ja-JP" sz="1200" b="1" dirty="0"/>
          </a:p>
          <a:p>
            <a:r>
              <a:rPr kumimoji="1" lang="en-US" altLang="ja-JP" sz="1200" b="1" dirty="0"/>
              <a:t>XY=1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つだけ石を取ったとき，取られた石の</a:t>
            </a:r>
            <a:r>
              <a:rPr kumimoji="1" lang="en-US" altLang="ja-JP" sz="1200" b="1" dirty="0" err="1"/>
              <a:t>BoardPos</a:t>
            </a:r>
            <a:endParaRPr kumimoji="1" lang="en-US" altLang="ja-JP" sz="1200" b="1" dirty="0"/>
          </a:p>
          <a:p>
            <a:r>
              <a:rPr lang="ja-JP" altLang="en-US" sz="1200" b="1" dirty="0"/>
              <a:t>　　（ここには打てない）</a:t>
            </a:r>
            <a:endParaRPr lang="en-US" altLang="ja-JP" sz="1200" b="1" dirty="0"/>
          </a:p>
          <a:p>
            <a:r>
              <a:rPr kumimoji="1" lang="ja-JP" altLang="en-US" sz="1200" b="1" dirty="0"/>
              <a:t>　　</a:t>
            </a:r>
            <a:r>
              <a:rPr kumimoji="1" lang="en-US" altLang="ja-JP" sz="1200" b="1" dirty="0"/>
              <a:t> 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つだけ石を取ったとき，以外のケースは</a:t>
            </a:r>
            <a:r>
              <a:rPr kumimoji="1" lang="en-US" altLang="ja-JP" sz="1200" b="1" dirty="0"/>
              <a:t>[0, 0]</a:t>
            </a:r>
            <a:endParaRPr lang="en-US" altLang="ja-JP" sz="1200" b="1" dirty="0"/>
          </a:p>
          <a:p>
            <a:r>
              <a:rPr lang="en-US" altLang="ja-JP" sz="1200" b="1" dirty="0"/>
              <a:t>W = </a:t>
            </a:r>
            <a:r>
              <a:rPr lang="ja-JP" altLang="en-US" sz="1200" b="1" dirty="0"/>
              <a:t>打てない手番（白</a:t>
            </a:r>
            <a:r>
              <a:rPr lang="en-US" altLang="ja-JP" sz="1200" b="1" dirty="0"/>
              <a:t>or</a:t>
            </a:r>
            <a:r>
              <a:rPr lang="ja-JP" altLang="en-US" sz="1200" b="1" dirty="0"/>
              <a:t>黒）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XY!=[0,0]</a:t>
            </a:r>
            <a:r>
              <a:rPr kumimoji="1" lang="ja-JP" altLang="en-US" sz="1200" b="1" dirty="0"/>
              <a:t>かつ</a:t>
            </a:r>
            <a:r>
              <a:rPr kumimoji="1" lang="en-US" altLang="ja-JP" sz="1200" b="1" dirty="0"/>
              <a:t>W</a:t>
            </a:r>
            <a:r>
              <a:rPr lang="en-US" altLang="ja-JP" sz="1200" b="1" dirty="0"/>
              <a:t>!=</a:t>
            </a:r>
            <a:r>
              <a:rPr lang="ja-JP" altLang="en-US" sz="1200" b="1" dirty="0"/>
              <a:t>今の手番 なら，もうコウが終わってるので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XY=[0,0]</a:t>
            </a:r>
            <a:r>
              <a:rPr kumimoji="1" lang="ja-JP" altLang="en-US" sz="1200" b="1" dirty="0"/>
              <a:t>にリセットする</a:t>
            </a:r>
            <a:endParaRPr kumimoji="1" lang="en-US" altLang="ja-JP" sz="12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290359-638C-DD2B-28B0-99BA48F6CCD5}"/>
              </a:ext>
            </a:extLst>
          </p:cNvPr>
          <p:cNvCxnSpPr>
            <a:cxnSpLocks/>
          </p:cNvCxnSpPr>
          <p:nvPr/>
        </p:nvCxnSpPr>
        <p:spPr>
          <a:xfrm flipV="1">
            <a:off x="6894866" y="1418440"/>
            <a:ext cx="289735" cy="2617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4DC9B6F-4DF5-A080-EAF9-31D7193F3B2E}"/>
              </a:ext>
            </a:extLst>
          </p:cNvPr>
          <p:cNvSpPr/>
          <p:nvPr/>
        </p:nvSpPr>
        <p:spPr>
          <a:xfrm>
            <a:off x="6625216" y="5829300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EFADE7-3DCF-3A58-E18D-6A9B6D463FCC}"/>
              </a:ext>
            </a:extLst>
          </p:cNvPr>
          <p:cNvCxnSpPr>
            <a:cxnSpLocks/>
          </p:cNvCxnSpPr>
          <p:nvPr/>
        </p:nvCxnSpPr>
        <p:spPr>
          <a:xfrm flipV="1">
            <a:off x="6809817" y="5969358"/>
            <a:ext cx="434549" cy="5137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B79609-AD4C-FA26-09BA-BC6813939C7F}"/>
              </a:ext>
            </a:extLst>
          </p:cNvPr>
          <p:cNvSpPr txBox="1"/>
          <p:nvPr/>
        </p:nvSpPr>
        <p:spPr>
          <a:xfrm>
            <a:off x="7326448" y="5663088"/>
            <a:ext cx="494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/>
              <a:t>BufA</a:t>
            </a:r>
            <a:r>
              <a:rPr lang="ja-JP" altLang="en-US" sz="1200" b="1" dirty="0"/>
              <a:t>から</a:t>
            </a:r>
            <a:r>
              <a:rPr lang="en-US" altLang="ja-JP" sz="1200" b="1" dirty="0"/>
              <a:t>B</a:t>
            </a:r>
            <a:r>
              <a:rPr lang="ja-JP" altLang="en-US" sz="1200" b="1" dirty="0"/>
              <a:t>へ渡す情報のキャッシュ</a:t>
            </a:r>
            <a:endParaRPr lang="en-US" altLang="ja-JP" sz="1200" b="1" dirty="0"/>
          </a:p>
          <a:p>
            <a:r>
              <a:rPr lang="en-US" altLang="ja-JP" sz="1200" b="1" dirty="0"/>
              <a:t>W =</a:t>
            </a:r>
            <a:r>
              <a:rPr lang="ja-JP" altLang="en-US" sz="1200" b="1" dirty="0"/>
              <a:t> </a:t>
            </a:r>
            <a:r>
              <a:rPr lang="en-US" altLang="ja-JP" sz="1200" b="1" dirty="0" err="1"/>
              <a:t>BufA</a:t>
            </a:r>
            <a:r>
              <a:rPr lang="ja-JP" altLang="en-US" sz="1200" b="1" dirty="0"/>
              <a:t>で更新があれば</a:t>
            </a:r>
            <a:r>
              <a:rPr lang="en-US" altLang="ja-JP" sz="1200" b="1" dirty="0"/>
              <a:t>1.0</a:t>
            </a:r>
            <a:r>
              <a:rPr lang="ja-JP" altLang="en-US" sz="1200" b="1" dirty="0"/>
              <a:t>，なければ</a:t>
            </a:r>
            <a:r>
              <a:rPr lang="en-US" altLang="ja-JP" sz="1200" b="1" dirty="0"/>
              <a:t>0.0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20553</TotalTime>
  <Words>474</Words>
  <Application>Microsoft Office PowerPoint</Application>
  <PresentationFormat>ワイド画面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24</cp:revision>
  <dcterms:created xsi:type="dcterms:W3CDTF">2022-07-09T10:18:30Z</dcterms:created>
  <dcterms:modified xsi:type="dcterms:W3CDTF">2022-07-31T07:06:17Z</dcterms:modified>
</cp:coreProperties>
</file>