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0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7CD9A-3C91-8575-C1ED-A4642EDA5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117558-490D-5494-C1C0-551E52698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26CA0B-EEC6-98E6-F37C-E9409F3E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9C27B6-2631-1554-FFEA-6FE9FF16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A49C4-8C29-9AB9-3F70-472772FB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50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429ED-FB3D-EDF1-335F-E6C60208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87EAC3-CB64-59E9-06B3-440C8DEFD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649F4-B162-6FC0-3C7C-616E6EB3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AC1BDB-CC8E-BCDD-3039-7E8CC2EF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A0C63A-7B0D-EB5E-3E16-A7903944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47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F2C5E8-FF4A-2D90-1A0E-533C88CAF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7FB0E8-AD26-D065-E325-85C9A8CCA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7B5F17-BEBD-B1E7-27D4-DA34A2C7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A65F96-A7E6-70E0-DD78-DEBF3F13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D08A78-1F4B-5426-D2ED-E41EB105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53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A076D-B7FE-50F8-15D7-83A410F7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1D2D1-D7A5-AF26-8139-2C81F5844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75DCD3-804D-8F16-D3E5-6C8BC0F1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2B530B-5DE2-DB65-C69D-45EA5587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90613-C11C-2D1B-A7C9-9DAAB352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6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2D854-DC4D-1BA4-00CC-11BF91BC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9B2789-3F7E-FCD1-9589-8711CF979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F60DBF-85B3-7421-95C0-7BC48F6F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E53A1-EC2F-EB26-C4EB-83A094BD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FA7485-DF92-8B5D-3399-866D707B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18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445B39-430A-58B0-0131-11E417CE8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F8E278-5A60-B913-AE56-42CEFBA72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CA1D41-A4AD-8A8E-44BB-872E80ED7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382621-9046-E012-A9CD-AEAD7CE7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7B2B65-684D-9CC2-446B-2E688A66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3FD2CC-7D3F-311C-8512-3BDF6BEC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8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C4515-88CC-C82B-0CCD-77B37205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9024AF-ECF4-8B16-6EBF-552352BB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8681B8-DB72-B678-83B0-7D52F0135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9552A1-24FA-61E5-3D89-2282272F5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1830FE-A2E1-CD53-1BBE-95C0977E1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F5AEE5-A300-CBBC-7495-88809701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39E945-6F6A-8B15-103A-061AD5F2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9976FA-5B65-5DF9-61B5-40BAFE99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54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B8659-2767-CDCB-7193-7E2E8A8E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CAB047-5A03-2691-4820-A8551643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0534BB-0F3B-EDB7-632E-EC00A08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F1EC6F-14B8-E808-724E-3ED7B026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68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9E6370-17DF-A2A4-4994-033A8458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3C5ACFC-DE6F-83A2-97DE-7EF00DB0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DC410B-E042-43E4-BC56-4DB6387C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84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98725-1328-0CD4-861A-E40B55BA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725295-A689-FA6E-22F8-1CED6227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B73AEA-475D-5349-B2E2-3518E4007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E34551-B3D9-0979-24FF-079A5A19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4A938C-772B-037B-179E-8FE0604F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966F6-120D-50E8-4C5C-D77CBA68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82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F6251-2F88-147C-C24B-7644E01A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84A99-08E4-D81F-2778-614C4100B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86D44A-F9BC-8240-03D4-6C0902957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C4379D-A814-1936-B416-38D5D0C0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6AC62A-1659-4087-DC7E-B3FB1553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AE7A76-31A9-AB66-07A1-6B8EC773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ABEFA7-3170-442F-FA76-FF19D372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675D13-C6B8-60E0-7102-07371AA2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BE5B8C-4D02-0816-F21C-1E0907CD1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6F30-9BF8-4195-8A5F-24C1FBD914D9}" type="datetimeFigureOut">
              <a:rPr kumimoji="1" lang="ja-JP" altLang="en-US" smtClean="0"/>
              <a:t>2022/7/9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AFB181-A76F-9942-C574-27F864AE7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278265-6875-2070-9B49-93FA0C2A4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C1A58-89B6-4B28-8D8B-B3377A33E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11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n-hokuson.hatenablog.com/entry/2018/05/24/19520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碁盤のイラスト素材 [157430270] - イメージマート">
            <a:extLst>
              <a:ext uri="{FF2B5EF4-FFF2-40B4-BE49-F238E27FC236}">
                <a16:creationId xmlns:a16="http://schemas.microsoft.com/office/drawing/2014/main" id="{A2BB7962-51A7-C9F3-CC21-DE69172EC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" t="3777" r="4152" b="4504"/>
          <a:stretch/>
        </p:blipFill>
        <p:spPr bwMode="auto">
          <a:xfrm>
            <a:off x="1079874" y="518675"/>
            <a:ext cx="6019083" cy="600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57D9D84-6D40-311F-D9BE-A522814ABF82}"/>
              </a:ext>
            </a:extLst>
          </p:cNvPr>
          <p:cNvSpPr/>
          <p:nvPr/>
        </p:nvSpPr>
        <p:spPr>
          <a:xfrm>
            <a:off x="1079874" y="526910"/>
            <a:ext cx="6014243" cy="60142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BD5613-DF6B-1372-9E77-8D5DAF974C4A}"/>
              </a:ext>
            </a:extLst>
          </p:cNvPr>
          <p:cNvSpPr txBox="1"/>
          <p:nvPr/>
        </p:nvSpPr>
        <p:spPr>
          <a:xfrm>
            <a:off x="661085" y="32744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(0,0)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378ED8-BD32-36A8-B35C-D42075DD3F4F}"/>
              </a:ext>
            </a:extLst>
          </p:cNvPr>
          <p:cNvSpPr txBox="1"/>
          <p:nvPr/>
        </p:nvSpPr>
        <p:spPr>
          <a:xfrm>
            <a:off x="6818882" y="282139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(19,0)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3C04EC9-97B7-97DB-374E-B5FC070E2B54}"/>
              </a:ext>
            </a:extLst>
          </p:cNvPr>
          <p:cNvCxnSpPr>
            <a:cxnSpLocks/>
          </p:cNvCxnSpPr>
          <p:nvPr/>
        </p:nvCxnSpPr>
        <p:spPr>
          <a:xfrm>
            <a:off x="1399398" y="526910"/>
            <a:ext cx="0" cy="60142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E4190A-7281-691F-A75A-8CEE408A3588}"/>
              </a:ext>
            </a:extLst>
          </p:cNvPr>
          <p:cNvCxnSpPr>
            <a:cxnSpLocks/>
          </p:cNvCxnSpPr>
          <p:nvPr/>
        </p:nvCxnSpPr>
        <p:spPr>
          <a:xfrm>
            <a:off x="1079874" y="840254"/>
            <a:ext cx="60142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FA198D0-FAC1-5DBD-67D2-3AD72AD23E77}"/>
              </a:ext>
            </a:extLst>
          </p:cNvPr>
          <p:cNvSpPr txBox="1"/>
          <p:nvPr/>
        </p:nvSpPr>
        <p:spPr>
          <a:xfrm>
            <a:off x="1163596" y="286263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(1,0)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7F2338-AB6C-3AD9-7B72-A49CAD3B9B24}"/>
              </a:ext>
            </a:extLst>
          </p:cNvPr>
          <p:cNvSpPr txBox="1"/>
          <p:nvPr/>
        </p:nvSpPr>
        <p:spPr>
          <a:xfrm>
            <a:off x="642546" y="72904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(0,1)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55E6201-C4E2-37A1-BBB7-87BC0B984664}"/>
              </a:ext>
            </a:extLst>
          </p:cNvPr>
          <p:cNvSpPr/>
          <p:nvPr/>
        </p:nvSpPr>
        <p:spPr>
          <a:xfrm>
            <a:off x="1115952" y="562817"/>
            <a:ext cx="230177" cy="23017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67C60D8-C1F9-ED98-7BC4-FB97C055DBED}"/>
              </a:ext>
            </a:extLst>
          </p:cNvPr>
          <p:cNvSpPr txBox="1"/>
          <p:nvPr/>
        </p:nvSpPr>
        <p:spPr>
          <a:xfrm>
            <a:off x="7578423" y="751073"/>
            <a:ext cx="41629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青座標系で管理できてると，</a:t>
            </a:r>
            <a:endParaRPr lang="en-US" altLang="ja-JP" sz="1200" dirty="0"/>
          </a:p>
          <a:p>
            <a:r>
              <a:rPr lang="ja-JP" altLang="en-US" sz="1200" dirty="0">
                <a:hlinkClick r:id="rId3"/>
              </a:rPr>
              <a:t>https://nn-hokuson.hatenablog.com/entry/2018/05/24/195206</a:t>
            </a:r>
            <a:endParaRPr lang="en-US" altLang="ja-JP" sz="1200" dirty="0"/>
          </a:p>
          <a:p>
            <a:r>
              <a:rPr lang="ja-JP" altLang="en-US" sz="1200" dirty="0"/>
              <a:t>の「図形を複製してパターンを描画する」で</a:t>
            </a:r>
            <a:endParaRPr lang="en-US" altLang="ja-JP" sz="1200" dirty="0"/>
          </a:p>
          <a:p>
            <a:r>
              <a:rPr lang="ja-JP" altLang="en-US" sz="1200" dirty="0"/>
              <a:t>碁石を置きやすい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描画する碁盤の目は，青座標系の</a:t>
            </a:r>
            <a:r>
              <a:rPr lang="en-US" altLang="ja-JP" sz="1200" dirty="0"/>
              <a:t>abs(frac(</a:t>
            </a:r>
            <a:r>
              <a:rPr lang="en-US" altLang="ja-JP" sz="1200" dirty="0" err="1"/>
              <a:t>xy</a:t>
            </a:r>
            <a:r>
              <a:rPr lang="en-US" altLang="ja-JP" sz="1200" dirty="0"/>
              <a:t>)-0.5)&lt;width</a:t>
            </a:r>
            <a:r>
              <a:rPr lang="ja-JP" altLang="en-US" sz="1200" dirty="0"/>
              <a:t>で評価できる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石を置くときのマウスの判定もたぶんやりやすい？</a:t>
            </a:r>
            <a:endParaRPr lang="en-US" altLang="ja-JP" sz="1200" dirty="0"/>
          </a:p>
          <a:p>
            <a:endParaRPr lang="en-US" altLang="ja-JP" sz="1200" dirty="0"/>
          </a:p>
          <a:p>
            <a:endParaRPr lang="ja-JP" altLang="en-US" sz="1200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ED129A6-135F-F932-7804-CFE1FF0DA7BB}"/>
              </a:ext>
            </a:extLst>
          </p:cNvPr>
          <p:cNvCxnSpPr>
            <a:cxnSpLocks/>
          </p:cNvCxnSpPr>
          <p:nvPr/>
        </p:nvCxnSpPr>
        <p:spPr>
          <a:xfrm>
            <a:off x="1706258" y="518675"/>
            <a:ext cx="0" cy="60142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937B122-BFFB-3CD9-53DA-57DB0966FC3D}"/>
              </a:ext>
            </a:extLst>
          </p:cNvPr>
          <p:cNvSpPr txBox="1"/>
          <p:nvPr/>
        </p:nvSpPr>
        <p:spPr>
          <a:xfrm>
            <a:off x="1494136" y="278939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accent1"/>
                </a:solidFill>
              </a:rPr>
              <a:t>(2,0)</a:t>
            </a:r>
            <a:endParaRPr kumimoji="1" lang="ja-JP" altLang="en-US" sz="1000" b="1" dirty="0">
              <a:solidFill>
                <a:schemeClr val="accent1"/>
              </a:solidFill>
            </a:endParaRPr>
          </a:p>
        </p:txBody>
      </p:sp>
      <p:pic>
        <p:nvPicPr>
          <p:cNvPr id="18" name="Picture 2" descr="囲碁を打ってみよう！実戦対局が初心者にとって一番の上達法：アプリも紹介！│囲碁くまブログ">
            <a:extLst>
              <a:ext uri="{FF2B5EF4-FFF2-40B4-BE49-F238E27FC236}">
                <a16:creationId xmlns:a16="http://schemas.microsoft.com/office/drawing/2014/main" id="{03AFAD3C-8D8D-35E6-1B86-82A8C144F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33" y="3404358"/>
            <a:ext cx="4944335" cy="225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37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38E701-9E35-F6F5-0B03-FB41135435E8}"/>
              </a:ext>
            </a:extLst>
          </p:cNvPr>
          <p:cNvSpPr/>
          <p:nvPr/>
        </p:nvSpPr>
        <p:spPr>
          <a:xfrm>
            <a:off x="536744" y="596446"/>
            <a:ext cx="4862383" cy="263816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C407A4-7645-308B-4320-EAA2FF6A4B7F}"/>
              </a:ext>
            </a:extLst>
          </p:cNvPr>
          <p:cNvSpPr/>
          <p:nvPr/>
        </p:nvSpPr>
        <p:spPr>
          <a:xfrm>
            <a:off x="1813540" y="761134"/>
            <a:ext cx="2308791" cy="23087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B1DE6E-7687-11AE-90DF-6F944C6F34CD}"/>
              </a:ext>
            </a:extLst>
          </p:cNvPr>
          <p:cNvSpPr txBox="1"/>
          <p:nvPr/>
        </p:nvSpPr>
        <p:spPr>
          <a:xfrm>
            <a:off x="6043796" y="596446"/>
            <a:ext cx="59645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 = min(</a:t>
            </a:r>
            <a:r>
              <a:rPr kumimoji="1" lang="en-US" altLang="ja-JP" sz="1200" dirty="0" err="1"/>
              <a:t>iResolution.x</a:t>
            </a:r>
            <a:r>
              <a:rPr lang="en-US" altLang="ja-JP" sz="1200" dirty="0"/>
              <a:t>, </a:t>
            </a:r>
            <a:r>
              <a:rPr kumimoji="1" lang="en-US" altLang="ja-JP" sz="1200" dirty="0" err="1"/>
              <a:t>iResolution.</a:t>
            </a:r>
            <a:r>
              <a:rPr lang="en-US" altLang="ja-JP" sz="1200" dirty="0" err="1"/>
              <a:t>y</a:t>
            </a:r>
            <a:r>
              <a:rPr kumimoji="1" lang="en-US" altLang="ja-JP" sz="1200" dirty="0"/>
              <a:t>) * 0.9</a:t>
            </a:r>
          </a:p>
          <a:p>
            <a:endParaRPr kumimoji="1" lang="en-US" altLang="ja-JP" sz="1200" dirty="0"/>
          </a:p>
          <a:p>
            <a:r>
              <a:rPr lang="en-US" altLang="ja-JP" sz="1200" b="1" dirty="0" err="1">
                <a:solidFill>
                  <a:schemeClr val="accent2"/>
                </a:solidFill>
              </a:rPr>
              <a:t>centerPxCoord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fragCoord.xy</a:t>
            </a:r>
            <a:r>
              <a:rPr lang="en-US" altLang="ja-JP" sz="1200" dirty="0"/>
              <a:t> - 0.5*</a:t>
            </a:r>
            <a:r>
              <a:rPr lang="en-US" altLang="ja-JP" sz="1200" dirty="0" err="1"/>
              <a:t>iResolution.xy</a:t>
            </a:r>
            <a:endParaRPr lang="en-US" altLang="ja-JP" sz="1200" dirty="0"/>
          </a:p>
          <a:p>
            <a:r>
              <a:rPr lang="en-US" altLang="ja-JP" sz="1200" b="1" dirty="0" err="1">
                <a:solidFill>
                  <a:schemeClr val="accent2"/>
                </a:solidFill>
              </a:rPr>
              <a:t>centerPxCoord.y</a:t>
            </a:r>
            <a:r>
              <a:rPr lang="en-US" altLang="ja-JP" sz="1200" dirty="0"/>
              <a:t> = -</a:t>
            </a:r>
            <a:r>
              <a:rPr lang="en-US" altLang="ja-JP" sz="1200" dirty="0" err="1"/>
              <a:t>centerPxCoord.y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b="1" dirty="0" err="1">
                <a:solidFill>
                  <a:schemeClr val="accent1"/>
                </a:solidFill>
              </a:rPr>
              <a:t>boardCoord</a:t>
            </a:r>
            <a:r>
              <a:rPr lang="en-US" altLang="ja-JP" sz="1200" dirty="0"/>
              <a:t> = 19.0</a:t>
            </a:r>
            <a:r>
              <a:rPr lang="en-US" altLang="ja-JP" sz="1200"/>
              <a:t>*(centerPxCoord+vec2</a:t>
            </a:r>
            <a:r>
              <a:rPr lang="en-US" altLang="ja-JP" sz="1200" dirty="0"/>
              <a:t>(</a:t>
            </a:r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*0.5</a:t>
            </a:r>
            <a:r>
              <a:rPr lang="en-US" altLang="ja-JP" sz="1200" dirty="0"/>
              <a:t>))/</a:t>
            </a:r>
            <a:r>
              <a:rPr kumimoji="1" lang="en-US" altLang="ja-JP" sz="1200" dirty="0"/>
              <a:t> </a:t>
            </a:r>
            <a:r>
              <a:rPr lang="en-US" altLang="ja-JP" sz="1200" dirty="0"/>
              <a:t>vec2(</a:t>
            </a:r>
            <a:r>
              <a:rPr kumimoji="1" lang="en-US" altLang="ja-JP" sz="1200" dirty="0" err="1"/>
              <a:t>boardSizePx</a:t>
            </a:r>
            <a:r>
              <a:rPr lang="en-US" altLang="ja-JP" sz="1200" dirty="0"/>
              <a:t>)</a:t>
            </a:r>
          </a:p>
          <a:p>
            <a:endParaRPr lang="en-US" altLang="ja-JP" sz="1200" dirty="0"/>
          </a:p>
          <a:p>
            <a:endParaRPr kumimoji="1" lang="en-US" altLang="ja-JP" sz="1200" dirty="0"/>
          </a:p>
          <a:p>
            <a:r>
              <a:rPr lang="en-US" altLang="ja-JP" sz="1200" dirty="0" err="1"/>
              <a:t>boardCoordToPx</a:t>
            </a:r>
            <a:r>
              <a:rPr lang="en-US" altLang="ja-JP" sz="1200" dirty="0"/>
              <a:t> = </a:t>
            </a:r>
            <a:r>
              <a:rPr kumimoji="1" lang="en-US" altLang="ja-JP" sz="1200" dirty="0" err="1"/>
              <a:t>boardSizePx</a:t>
            </a:r>
            <a:r>
              <a:rPr kumimoji="1" lang="en-US" altLang="ja-JP" sz="1200" dirty="0"/>
              <a:t>/19.0</a:t>
            </a:r>
          </a:p>
          <a:p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1621F0-2D61-932C-60E3-294D9173F190}"/>
              </a:ext>
            </a:extLst>
          </p:cNvPr>
          <p:cNvSpPr txBox="1"/>
          <p:nvPr/>
        </p:nvSpPr>
        <p:spPr>
          <a:xfrm>
            <a:off x="4659502" y="3294162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/>
              <a:t>iResolution.x</a:t>
            </a:r>
            <a:r>
              <a:rPr kumimoji="1" lang="en-US" altLang="ja-JP" sz="900" dirty="0"/>
              <a:t>[</a:t>
            </a:r>
            <a:r>
              <a:rPr kumimoji="1" lang="en-US" altLang="ja-JP" sz="900" dirty="0" err="1"/>
              <a:t>px</a:t>
            </a:r>
            <a:r>
              <a:rPr kumimoji="1" lang="en-US" altLang="ja-JP" sz="900" dirty="0"/>
              <a:t>]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447D99-C1FC-6A8B-EBEB-6BD6F2211B30}"/>
              </a:ext>
            </a:extLst>
          </p:cNvPr>
          <p:cNvSpPr txBox="1"/>
          <p:nvPr/>
        </p:nvSpPr>
        <p:spPr>
          <a:xfrm>
            <a:off x="507894" y="306878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/>
              <a:t>iResolution.y</a:t>
            </a:r>
            <a:r>
              <a:rPr kumimoji="1" lang="en-US" altLang="ja-JP" sz="900" dirty="0"/>
              <a:t>[</a:t>
            </a:r>
            <a:r>
              <a:rPr kumimoji="1" lang="en-US" altLang="ja-JP" sz="900" dirty="0" err="1"/>
              <a:t>px</a:t>
            </a:r>
            <a:r>
              <a:rPr kumimoji="1" lang="en-US" altLang="ja-JP" sz="900" dirty="0"/>
              <a:t>]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4E788F5-E49D-49BA-7CD1-03C89C221738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2967936" y="381717"/>
            <a:ext cx="0" cy="3067624"/>
          </a:xfrm>
          <a:prstGeom prst="straightConnector1">
            <a:avLst/>
          </a:prstGeom>
          <a:ln w="127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85C88A-E364-9ED9-76B3-1BAA0010BBA7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93625" y="1915530"/>
            <a:ext cx="5348621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E5D419E-AAED-F901-B055-67ED00B39938}"/>
              </a:ext>
            </a:extLst>
          </p:cNvPr>
          <p:cNvSpPr txBox="1"/>
          <p:nvPr/>
        </p:nvSpPr>
        <p:spPr>
          <a:xfrm>
            <a:off x="4715300" y="1682924"/>
            <a:ext cx="1096231" cy="279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2"/>
                </a:solidFill>
              </a:rPr>
              <a:t>centerPxCoord.x</a:t>
            </a:r>
            <a:endParaRPr lang="ja-JP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DAF357-A74D-7CE4-253C-B2208035BF6F}"/>
              </a:ext>
            </a:extLst>
          </p:cNvPr>
          <p:cNvSpPr txBox="1"/>
          <p:nvPr/>
        </p:nvSpPr>
        <p:spPr>
          <a:xfrm>
            <a:off x="2909266" y="1707948"/>
            <a:ext cx="109623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2"/>
                </a:solidFill>
              </a:rPr>
              <a:t>centerPxCoord</a:t>
            </a:r>
            <a:endParaRPr lang="ja-JP" altLang="en-US" sz="800" b="1" dirty="0">
              <a:solidFill>
                <a:schemeClr val="accent2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4F44181-4119-B447-9EFB-FBCCFAF465CD}"/>
              </a:ext>
            </a:extLst>
          </p:cNvPr>
          <p:cNvCxnSpPr>
            <a:cxnSpLocks/>
          </p:cNvCxnSpPr>
          <p:nvPr/>
        </p:nvCxnSpPr>
        <p:spPr>
          <a:xfrm flipV="1">
            <a:off x="1813540" y="411036"/>
            <a:ext cx="0" cy="3067624"/>
          </a:xfrm>
          <a:prstGeom prst="straightConnector1">
            <a:avLst/>
          </a:prstGeom>
          <a:ln w="127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0D16028-C46E-9CB2-C449-7C3A3954B345}"/>
              </a:ext>
            </a:extLst>
          </p:cNvPr>
          <p:cNvCxnSpPr>
            <a:cxnSpLocks/>
          </p:cNvCxnSpPr>
          <p:nvPr/>
        </p:nvCxnSpPr>
        <p:spPr>
          <a:xfrm>
            <a:off x="1351301" y="761134"/>
            <a:ext cx="4223483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3443082-8074-8F46-C9BB-586CCE118036}"/>
              </a:ext>
            </a:extLst>
          </p:cNvPr>
          <p:cNvSpPr txBox="1"/>
          <p:nvPr/>
        </p:nvSpPr>
        <p:spPr>
          <a:xfrm>
            <a:off x="1044667" y="738044"/>
            <a:ext cx="1205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 err="1">
                <a:solidFill>
                  <a:schemeClr val="accent1"/>
                </a:solidFill>
              </a:rPr>
              <a:t>boardCoord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3811C15-765A-6892-6A8C-C87BFD33FAD3}"/>
              </a:ext>
            </a:extLst>
          </p:cNvPr>
          <p:cNvCxnSpPr>
            <a:cxnSpLocks/>
          </p:cNvCxnSpPr>
          <p:nvPr/>
        </p:nvCxnSpPr>
        <p:spPr>
          <a:xfrm>
            <a:off x="533374" y="348305"/>
            <a:ext cx="0" cy="304507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41DB42D-87B5-3864-1A83-48349515115E}"/>
              </a:ext>
            </a:extLst>
          </p:cNvPr>
          <p:cNvCxnSpPr>
            <a:cxnSpLocks/>
          </p:cNvCxnSpPr>
          <p:nvPr/>
        </p:nvCxnSpPr>
        <p:spPr>
          <a:xfrm flipH="1">
            <a:off x="350498" y="3234613"/>
            <a:ext cx="526101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A6DD038-068B-5A75-A602-4E93A56C4A78}"/>
              </a:ext>
            </a:extLst>
          </p:cNvPr>
          <p:cNvSpPr txBox="1"/>
          <p:nvPr/>
        </p:nvSpPr>
        <p:spPr>
          <a:xfrm>
            <a:off x="478911" y="3034590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err="1"/>
              <a:t>fragCoord</a:t>
            </a:r>
            <a:endParaRPr kumimoji="1" lang="en-US" altLang="ja-JP" sz="9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8AA073B-5447-9ECD-D94E-49E1A0B42317}"/>
              </a:ext>
            </a:extLst>
          </p:cNvPr>
          <p:cNvSpPr txBox="1"/>
          <p:nvPr/>
        </p:nvSpPr>
        <p:spPr>
          <a:xfrm>
            <a:off x="3871279" y="587747"/>
            <a:ext cx="511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1"/>
                </a:solidFill>
              </a:rPr>
              <a:t>(19, 0)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D7B4FC1-41D7-F11A-1540-DFCE82060853}"/>
              </a:ext>
            </a:extLst>
          </p:cNvPr>
          <p:cNvSpPr txBox="1"/>
          <p:nvPr/>
        </p:nvSpPr>
        <p:spPr>
          <a:xfrm>
            <a:off x="1343546" y="2953624"/>
            <a:ext cx="511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b="1" dirty="0">
                <a:solidFill>
                  <a:schemeClr val="accent1"/>
                </a:solidFill>
              </a:rPr>
              <a:t>(0, 19)</a:t>
            </a:r>
            <a:endParaRPr lang="ja-JP" alt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E8BE35-B030-609E-420C-093CADFA21FE}"/>
              </a:ext>
            </a:extLst>
          </p:cNvPr>
          <p:cNvSpPr txBox="1"/>
          <p:nvPr/>
        </p:nvSpPr>
        <p:spPr>
          <a:xfrm>
            <a:off x="265867" y="245646"/>
            <a:ext cx="227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Buffer1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3559311-70E9-4411-ABD9-F891BFFA8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20992"/>
              </p:ext>
            </p:extLst>
          </p:nvPr>
        </p:nvGraphicFramePr>
        <p:xfrm>
          <a:off x="933236" y="1593774"/>
          <a:ext cx="379177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177">
                  <a:extLst>
                    <a:ext uri="{9D8B030D-6E8A-4147-A177-3AD203B41FA5}">
                      <a16:colId xmlns:a16="http://schemas.microsoft.com/office/drawing/2014/main" val="1942756904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4116636073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2451679617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2454501736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3627646444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187485144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4189529641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889683278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006794416"/>
                    </a:ext>
                  </a:extLst>
                </a:gridCol>
                <a:gridCol w="379177">
                  <a:extLst>
                    <a:ext uri="{9D8B030D-6E8A-4147-A177-3AD203B41FA5}">
                      <a16:colId xmlns:a16="http://schemas.microsoft.com/office/drawing/2014/main" val="1324040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257657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3435885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265103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351395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340361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22880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59492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/>
                    </a:p>
                  </a:txBody>
                  <a:tcPr marL="42657" marR="42657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0" dirty="0"/>
                    </a:p>
                  </a:txBody>
                  <a:tcPr marL="42657" marR="42657" anchor="ctr"/>
                </a:tc>
                <a:extLst>
                  <a:ext uri="{0D108BD9-81ED-4DB2-BD59-A6C34878D82A}">
                    <a16:rowId xmlns:a16="http://schemas.microsoft.com/office/drawing/2014/main" val="4198897053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C52E34-F982-578E-560B-CF569A9632B3}"/>
              </a:ext>
            </a:extLst>
          </p:cNvPr>
          <p:cNvSpPr/>
          <p:nvPr/>
        </p:nvSpPr>
        <p:spPr>
          <a:xfrm>
            <a:off x="1311428" y="1965084"/>
            <a:ext cx="5267172" cy="3864216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ysClr val="windowText" lastClr="000000"/>
                </a:solidFill>
              </a:rPr>
              <a:t>盤面の状態</a:t>
            </a:r>
            <a:endParaRPr lang="en-US" altLang="ja-JP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=0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なら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SPACE</a:t>
            </a:r>
          </a:p>
          <a:p>
            <a:pPr algn="ctr"/>
            <a:r>
              <a:rPr lang="en-US" altLang="ja-JP" b="1" dirty="0">
                <a:solidFill>
                  <a:sysClr val="windowText" lastClr="000000"/>
                </a:solidFill>
              </a:rPr>
              <a:t>W=1</a:t>
            </a:r>
            <a:r>
              <a:rPr lang="ja-JP" altLang="en-US" b="1" dirty="0">
                <a:solidFill>
                  <a:sysClr val="windowText" lastClr="000000"/>
                </a:solidFill>
              </a:rPr>
              <a:t>なら</a:t>
            </a:r>
            <a:r>
              <a:rPr lang="en-US" altLang="ja-JP" b="1" dirty="0">
                <a:solidFill>
                  <a:sysClr val="windowText" lastClr="000000"/>
                </a:solidFill>
              </a:rPr>
              <a:t>BLACK</a:t>
            </a:r>
          </a:p>
          <a:p>
            <a:pPr algn="ctr"/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=2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なら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WHITE</a:t>
            </a:r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14B2F7-B1B9-D1C2-4874-9EDDE9228B0E}"/>
              </a:ext>
            </a:extLst>
          </p:cNvPr>
          <p:cNvSpPr/>
          <p:nvPr/>
        </p:nvSpPr>
        <p:spPr>
          <a:xfrm>
            <a:off x="1302928" y="1553189"/>
            <a:ext cx="5275672" cy="411895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盤外（</a:t>
            </a:r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=3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9F4BDC-658D-E182-581E-1C374FEECBBC}"/>
              </a:ext>
            </a:extLst>
          </p:cNvPr>
          <p:cNvSpPr/>
          <p:nvPr/>
        </p:nvSpPr>
        <p:spPr>
          <a:xfrm>
            <a:off x="933237" y="1965084"/>
            <a:ext cx="378192" cy="3864216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E3ABEB-148E-B9E3-9155-4E6F665059E9}"/>
              </a:ext>
            </a:extLst>
          </p:cNvPr>
          <p:cNvSpPr/>
          <p:nvPr/>
        </p:nvSpPr>
        <p:spPr>
          <a:xfrm>
            <a:off x="921928" y="1540489"/>
            <a:ext cx="378192" cy="411895"/>
          </a:xfrm>
          <a:prstGeom prst="rect">
            <a:avLst/>
          </a:prstGeom>
          <a:solidFill>
            <a:schemeClr val="accent6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6200E6-91DE-08F1-010B-E0228298420E}"/>
              </a:ext>
            </a:extLst>
          </p:cNvPr>
          <p:cNvSpPr txBox="1"/>
          <p:nvPr/>
        </p:nvSpPr>
        <p:spPr>
          <a:xfrm>
            <a:off x="517581" y="620084"/>
            <a:ext cx="690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今の状態を保持</a:t>
            </a:r>
            <a:endParaRPr kumimoji="1" lang="en-US" altLang="ja-JP" sz="1600" b="1" dirty="0"/>
          </a:p>
          <a:p>
            <a:r>
              <a:rPr kumimoji="1" lang="en-US" altLang="ja-JP" sz="1600" b="1" dirty="0"/>
              <a:t>X=</a:t>
            </a:r>
            <a:r>
              <a:rPr kumimoji="1" lang="ja-JP" altLang="en-US" sz="1600" b="1" dirty="0"/>
              <a:t>選択中の</a:t>
            </a:r>
            <a:r>
              <a:rPr kumimoji="1" lang="en-US" altLang="ja-JP" sz="1600" b="1" dirty="0"/>
              <a:t>X</a:t>
            </a:r>
            <a:r>
              <a:rPr kumimoji="1" lang="ja-JP" altLang="en-US" sz="1600" b="1" dirty="0"/>
              <a:t>軸，</a:t>
            </a:r>
            <a:r>
              <a:rPr kumimoji="1" lang="en-US" altLang="ja-JP" sz="1600" b="1" dirty="0"/>
              <a:t>Y=</a:t>
            </a:r>
            <a:r>
              <a:rPr kumimoji="1" lang="ja-JP" altLang="en-US" sz="1600" b="1" dirty="0"/>
              <a:t>選択中の</a:t>
            </a:r>
            <a:r>
              <a:rPr kumimoji="1" lang="en-US" altLang="ja-JP" sz="1600" b="1" dirty="0"/>
              <a:t>Y</a:t>
            </a:r>
            <a:r>
              <a:rPr kumimoji="1" lang="ja-JP" altLang="en-US" sz="1600" b="1" dirty="0"/>
              <a:t>軸，</a:t>
            </a:r>
            <a:r>
              <a:rPr kumimoji="1" lang="en-US" altLang="ja-JP" sz="1600" b="1" dirty="0"/>
              <a:t>Z=</a:t>
            </a:r>
            <a:r>
              <a:rPr kumimoji="1" lang="en-US" altLang="ja-JP" sz="1600" b="1" dirty="0" err="1"/>
              <a:t>PrevMouse</a:t>
            </a:r>
            <a:r>
              <a:rPr kumimoji="1" lang="ja-JP" altLang="en-US" sz="1600" b="1" dirty="0"/>
              <a:t>（</a:t>
            </a:r>
            <a:r>
              <a:rPr kumimoji="1" lang="en-US" altLang="ja-JP" sz="1600" b="1" dirty="0"/>
              <a:t>1</a:t>
            </a:r>
            <a:r>
              <a:rPr kumimoji="1" lang="ja-JP" altLang="en-US" sz="1600" b="1" dirty="0"/>
              <a:t>なら</a:t>
            </a:r>
            <a:r>
              <a:rPr kumimoji="1" lang="en-US" altLang="ja-JP" sz="1600" b="1" dirty="0"/>
              <a:t>Pressed</a:t>
            </a:r>
            <a:r>
              <a:rPr kumimoji="1" lang="ja-JP" altLang="en-US" sz="1600" b="1" dirty="0"/>
              <a:t>）</a:t>
            </a:r>
            <a:endParaRPr kumimoji="1" lang="en-US" altLang="ja-JP" sz="1600" b="1" dirty="0"/>
          </a:p>
          <a:p>
            <a:r>
              <a:rPr lang="en-US" altLang="ja-JP" sz="1600" b="1" dirty="0"/>
              <a:t>W</a:t>
            </a:r>
            <a:r>
              <a:rPr kumimoji="1" lang="en-US" altLang="ja-JP" sz="1600" b="1" dirty="0"/>
              <a:t>=BLACK or WHITE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D85D0E-A553-5550-BBF0-69BE87826513}"/>
              </a:ext>
            </a:extLst>
          </p:cNvPr>
          <p:cNvSpPr txBox="1"/>
          <p:nvPr/>
        </p:nvSpPr>
        <p:spPr>
          <a:xfrm>
            <a:off x="7476293" y="556150"/>
            <a:ext cx="45800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ivec2(</a:t>
            </a:r>
            <a:r>
              <a:rPr lang="en-US" altLang="ja-JP" sz="1600" dirty="0" err="1"/>
              <a:t>fragCoord.xy</a:t>
            </a:r>
            <a:r>
              <a:rPr lang="en-US" altLang="ja-JP" sz="1600" dirty="0"/>
              <a:t>) == ivec2(0, 0)</a:t>
            </a:r>
          </a:p>
          <a:p>
            <a:r>
              <a:rPr lang="ja-JP" altLang="en-US" sz="1600" dirty="0"/>
              <a:t>で位置を判定して処理を分けることで，</a:t>
            </a:r>
            <a:endParaRPr lang="en-US" altLang="ja-JP" sz="1600" dirty="0"/>
          </a:p>
          <a:p>
            <a:r>
              <a:rPr lang="en-US" altLang="ja-JP" sz="1600" dirty="0" err="1"/>
              <a:t>texelFetch</a:t>
            </a:r>
            <a:r>
              <a:rPr lang="ja-JP" altLang="en-US" sz="1600" dirty="0"/>
              <a:t>する座標に対する書き込みができる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4CFB5DF-51F2-BE06-8FF4-BF8E5A528A78}"/>
              </a:ext>
            </a:extLst>
          </p:cNvPr>
          <p:cNvSpPr/>
          <p:nvPr/>
        </p:nvSpPr>
        <p:spPr>
          <a:xfrm>
            <a:off x="1300120" y="5829300"/>
            <a:ext cx="5275672" cy="411895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盤外（</a:t>
            </a:r>
            <a:r>
              <a:rPr lang="en-US" altLang="ja-JP" b="1" dirty="0">
                <a:solidFill>
                  <a:sysClr val="windowText" lastClr="000000"/>
                </a:solidFill>
              </a:rPr>
              <a:t>W</a:t>
            </a:r>
            <a:r>
              <a:rPr kumimoji="1" lang="en-US" altLang="ja-JP" b="1" dirty="0">
                <a:solidFill>
                  <a:sysClr val="windowText" lastClr="000000"/>
                </a:solidFill>
              </a:rPr>
              <a:t>=3</a:t>
            </a:r>
            <a:r>
              <a:rPr kumimoji="1" lang="ja-JP" altLang="en-US" b="1" dirty="0">
                <a:solidFill>
                  <a:sysClr val="windowText" lastClr="000000"/>
                </a:solidFill>
              </a:rPr>
              <a:t>）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FE3FE36-4805-E305-9241-7759964F941C}"/>
              </a:ext>
            </a:extLst>
          </p:cNvPr>
          <p:cNvSpPr/>
          <p:nvPr/>
        </p:nvSpPr>
        <p:spPr>
          <a:xfrm>
            <a:off x="6629895" y="1965084"/>
            <a:ext cx="378192" cy="3864216"/>
          </a:xfrm>
          <a:prstGeom prst="rect">
            <a:avLst/>
          </a:prstGeom>
          <a:solidFill>
            <a:schemeClr val="accent4"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盤外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8FF22C9-13BA-5360-26D4-2C419BE6455B}"/>
              </a:ext>
            </a:extLst>
          </p:cNvPr>
          <p:cNvCxnSpPr>
            <a:cxnSpLocks/>
          </p:cNvCxnSpPr>
          <p:nvPr/>
        </p:nvCxnSpPr>
        <p:spPr>
          <a:xfrm flipV="1">
            <a:off x="1111024" y="1363374"/>
            <a:ext cx="11309" cy="31681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604D97E-3052-5866-ECD3-EA9F467FEFC0}"/>
              </a:ext>
            </a:extLst>
          </p:cNvPr>
          <p:cNvSpPr txBox="1"/>
          <p:nvPr/>
        </p:nvSpPr>
        <p:spPr>
          <a:xfrm>
            <a:off x="176967" y="1566446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Y=0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6C6106-C6DC-7D42-C9E5-379C312CAB65}"/>
              </a:ext>
            </a:extLst>
          </p:cNvPr>
          <p:cNvSpPr txBox="1"/>
          <p:nvPr/>
        </p:nvSpPr>
        <p:spPr>
          <a:xfrm>
            <a:off x="202367" y="1922046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Y=1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A008209-E9D6-2DC0-2A09-E15DAB3BC93C}"/>
              </a:ext>
            </a:extLst>
          </p:cNvPr>
          <p:cNvSpPr txBox="1"/>
          <p:nvPr/>
        </p:nvSpPr>
        <p:spPr>
          <a:xfrm>
            <a:off x="227767" y="5875981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Y=20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B101A9A-9EA5-A5E9-16B0-AD550E4215C3}"/>
              </a:ext>
            </a:extLst>
          </p:cNvPr>
          <p:cNvSpPr txBox="1"/>
          <p:nvPr/>
        </p:nvSpPr>
        <p:spPr>
          <a:xfrm>
            <a:off x="227767" y="5494981"/>
            <a:ext cx="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Y=19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9354F81-A58D-070F-B910-EB48D16E6B23}"/>
              </a:ext>
            </a:extLst>
          </p:cNvPr>
          <p:cNvSpPr txBox="1"/>
          <p:nvPr/>
        </p:nvSpPr>
        <p:spPr>
          <a:xfrm>
            <a:off x="7387393" y="2080150"/>
            <a:ext cx="45800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ivec2(</a:t>
            </a:r>
            <a:r>
              <a:rPr lang="en-US" altLang="ja-JP" sz="1600" dirty="0" err="1"/>
              <a:t>fragCoord.xy</a:t>
            </a:r>
            <a:r>
              <a:rPr lang="en-US" altLang="ja-JP" sz="1600" dirty="0"/>
              <a:t>) == ivec2(0, 0)</a:t>
            </a:r>
          </a:p>
          <a:p>
            <a:r>
              <a:rPr lang="ja-JP" altLang="en-US" sz="1600" dirty="0"/>
              <a:t>で位置を判定して処理を分けることで，</a:t>
            </a:r>
            <a:endParaRPr lang="en-US" altLang="ja-JP" sz="1600" dirty="0"/>
          </a:p>
          <a:p>
            <a:r>
              <a:rPr lang="en-US" altLang="ja-JP" sz="1600" dirty="0" err="1"/>
              <a:t>texelFetch</a:t>
            </a:r>
            <a:r>
              <a:rPr lang="ja-JP" altLang="en-US" sz="1600" dirty="0"/>
              <a:t>する座標に対する書き込みができる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9C1B2BE-740D-1731-D369-BE2DE68531E8}"/>
              </a:ext>
            </a:extLst>
          </p:cNvPr>
          <p:cNvSpPr txBox="1"/>
          <p:nvPr/>
        </p:nvSpPr>
        <p:spPr>
          <a:xfrm>
            <a:off x="1416569" y="132896"/>
            <a:ext cx="6384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Main</a:t>
            </a:r>
            <a:r>
              <a:rPr lang="ja-JP" altLang="en-US" sz="1200" b="1" dirty="0">
                <a:solidFill>
                  <a:srgbClr val="FF0000"/>
                </a:solidFill>
              </a:rPr>
              <a:t>とテクスチャサイズが違うので，座標変換が同じにならない（たぶん）</a:t>
            </a:r>
          </a:p>
        </p:txBody>
      </p:sp>
    </p:spTree>
    <p:extLst>
      <p:ext uri="{BB962C8B-B14F-4D97-AF65-F5344CB8AC3E}">
        <p14:creationId xmlns:p14="http://schemas.microsoft.com/office/powerpoint/2010/main" val="201325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8343</TotalTime>
  <Words>327</Words>
  <Application>Microsoft Office PowerPoint</Application>
  <PresentationFormat>ワイド画面</PresentationFormat>
  <Paragraphs>53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ryosuke murata</dc:creator>
  <cp:lastModifiedBy>ryosuke murata</cp:lastModifiedBy>
  <cp:revision>15</cp:revision>
  <dcterms:created xsi:type="dcterms:W3CDTF">2022-07-09T10:18:30Z</dcterms:created>
  <dcterms:modified xsi:type="dcterms:W3CDTF">2022-07-15T07:32:16Z</dcterms:modified>
</cp:coreProperties>
</file>