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9" r:id="rId4"/>
    <p:sldId id="280" r:id="rId5"/>
    <p:sldId id="281" r:id="rId6"/>
    <p:sldId id="283" r:id="rId7"/>
    <p:sldId id="285" r:id="rId8"/>
    <p:sldId id="282" r:id="rId9"/>
    <p:sldId id="287" r:id="rId10"/>
    <p:sldId id="286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8755D-DF21-4A24-B524-70269745BB0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428B8-7986-4A51-8E34-AE20F6F1D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0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DC5F-5AAA-4D1B-9515-895AC96B69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8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DC5F-5AAA-4D1B-9515-895AC96B69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4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DC5F-5AAA-4D1B-9515-895AC96B69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3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DC5F-5AAA-4D1B-9515-895AC96B69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0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DC5F-5AAA-4D1B-9515-895AC96B69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3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DC5F-5AAA-4D1B-9515-895AC96B69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6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DC5F-5AAA-4D1B-9515-895AC96B69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11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DC5F-5AAA-4D1B-9515-895AC96B69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3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DC5F-5AAA-4D1B-9515-895AC96B69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1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8ED2-57B5-8528-56F7-4F500D12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C524D1-8C32-7182-8FF8-5A7C96F86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7391D-8548-6B23-02EC-0AD3A5E5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EEF80-B643-35E2-B12E-E7FD2982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E01DA-B3F9-FB51-33EE-87F4C5CD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D16A1-9F3A-2310-16AF-100622AA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61F46-3CC8-ED96-F268-8BF744226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B511B-F50F-3E9C-FBAE-3A8DB507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3D187-7D55-1D54-31DF-C09DDA37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3A163-1043-A69A-5A6C-471BF5BE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7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9C93C-30F6-5041-E2BE-962D8067B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99A892-AC28-CEF8-23D0-50FE581FB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B312F-5CBC-D748-21BD-FD18CA53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BAF9C-65E7-D7A7-F1F5-97CF7C1A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001AD-DFA8-C21A-EA26-D2E181D5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12697-2169-E96C-773F-67B16DCC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A08C2-ABBE-FED9-6A89-01427A88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22F90-7436-912B-CC8A-CE7E5BF8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DD24E-428C-7FCA-8946-A8EDA0AE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6A902-B65B-F2B1-7F7D-001D63C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8BBD4-6E38-AA7F-FE7C-2AB52792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0E358-C5D8-80C5-8F68-7BFB6286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22D6C-704F-D524-379C-94244033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A5FE8-9F40-49E6-CFCA-A39B13DA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D19DE-BD35-4945-4A3B-4C194267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9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030F2-56F4-E647-FB6A-1096D67F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FE845-5F1D-2B35-E5BE-E024C67B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2AF6D-DE41-010A-3004-5475903CA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58FE2-68B5-E684-BADD-81601771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B80E2-01F9-6337-1FC9-73DE6AE2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D79A9-936B-5290-5833-B3FA4BBA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9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08C8-5F8F-E3EC-16D7-A322C09A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82199-3098-04C7-2C6B-76ABA1C0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A9C3A-C384-BE4C-E0A7-F51E1CDF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25BA38-EDE8-F76C-402C-E1B110B3B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480B0E-8588-791B-614E-0B24107B8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50F6BB-4C6F-00B1-55BC-A1888073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59DA7-BE3A-B394-0619-2982FF84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562A6-7320-0D9C-8B90-F75FBF8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6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791F4-4495-F0B7-7674-312E22A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E1E9C2-44B9-48E9-BACA-7EA7F260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FA1A50-5049-41E6-F5C8-784436AA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197A7-BED7-1404-5794-8FF3A13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66179A-CB5D-90EC-2A0B-09E4C1B8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45A6C-12A0-680F-E123-2A07C3C7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8D720-5453-450C-432D-5814E685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8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0B176-A31A-7E3B-FF09-369D4FD4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362DA-1A7F-10D6-1AE3-852886D9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C726F9-3D1D-3F13-283B-85D3A2DB8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67FE5-EF30-52EB-C10A-7ECEBD5E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73E20-6A17-89E2-52EE-2CE1040E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EF0E1-BA32-A75F-B08A-21BE4218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BBC86-50D8-9158-04B9-CDFF8B32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E98405-02FE-321A-D63A-709DB0ED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E8A78A-9760-419D-163F-50CF7B27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C9DF9-C6E4-FBD5-03B1-9DCFB2E3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FD4DD-4BF9-B954-40E9-A260A273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9DAC4-B15E-65CA-EF30-B82BCA1D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8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3B7A26-11E0-A8EB-D3D0-9F4C04A4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5AF4E-0B7F-2BEA-CF31-4D232B04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F2DF8-845C-A1DA-B870-5A5CFEC3E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DC79-7804-4282-8568-00BCFFC6939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904F1-76F1-D9C9-DC10-B98386B0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8D0BF-3415-F3E0-4389-C7433F41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2594-03BC-4472-96F7-E088C86E3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2985" y="1115675"/>
            <a:ext cx="917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  <a:latin typeface="Fira Sans Light" panose="020B0403050000020004" charset="0"/>
                <a:cs typeface="Fira Sans Light" panose="020B0403050000020004" charset="0"/>
              </a:rPr>
              <a:t>Inject Neural Network into Kalman Filter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022985" y="1836420"/>
            <a:ext cx="9256395" cy="3810"/>
          </a:xfrm>
          <a:prstGeom prst="line">
            <a:avLst/>
          </a:prstGeom>
          <a:ln>
            <a:solidFill>
              <a:srgbClr val="E9C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880" y="2099310"/>
            <a:ext cx="1905000" cy="26593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41120" y="2619721"/>
            <a:ext cx="658812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rgbClr val="023A77"/>
              </a:solidFill>
              <a:latin typeface="Fira Sans" panose="020B0803050000020004" charset="0"/>
              <a:cs typeface="Fira Sans" panose="020B0803050000020004" charset="0"/>
            </a:endParaRPr>
          </a:p>
          <a:p>
            <a:endParaRPr lang="en-US" altLang="zh-CN" sz="2400" b="1" dirty="0">
              <a:solidFill>
                <a:srgbClr val="023A77"/>
              </a:solidFill>
              <a:latin typeface="Fira Sans" panose="020B0803050000020004" charset="0"/>
              <a:cs typeface="Fira Sans" panose="020B0803050000020004" charset="0"/>
            </a:endParaRPr>
          </a:p>
          <a:p>
            <a:endParaRPr lang="en-US" altLang="zh-CN" sz="2400" b="1" dirty="0">
              <a:solidFill>
                <a:srgbClr val="023A77"/>
              </a:solidFill>
              <a:latin typeface="Fira Sans" panose="020B0803050000020004" charset="0"/>
              <a:cs typeface="Fira Sans" panose="020B0803050000020004" charset="0"/>
            </a:endParaRPr>
          </a:p>
          <a:p>
            <a:r>
              <a:rPr lang="en-US" altLang="zh-CN" sz="2400" dirty="0">
                <a:solidFill>
                  <a:srgbClr val="023A77"/>
                </a:solidFill>
                <a:latin typeface="Fira Sans" panose="020B0803050000020004" charset="0"/>
                <a:cs typeface="Fira Sans" panose="020B0803050000020004" charset="0"/>
              </a:rPr>
              <a:t>Manjiang</a:t>
            </a:r>
          </a:p>
          <a:p>
            <a:r>
              <a:rPr lang="en-US" altLang="zh-CN" sz="2000" dirty="0">
                <a:solidFill>
                  <a:srgbClr val="023A77"/>
                </a:solidFill>
              </a:rPr>
              <a:t>April 27,2024</a:t>
            </a:r>
          </a:p>
          <a:p>
            <a:endParaRPr lang="en-US" altLang="zh-CN" dirty="0">
              <a:solidFill>
                <a:srgbClr val="023A77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085205"/>
            <a:ext cx="12191365" cy="772795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565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1066165"/>
            <a:ext cx="12192635" cy="762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-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185" y="6168390"/>
            <a:ext cx="2557145" cy="50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635" y="368300"/>
            <a:ext cx="495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</a:rPr>
              <a:t>Simulation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8453C4-F010-9AB4-9FAE-071BAF972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635" y="1201949"/>
            <a:ext cx="9439564" cy="49068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1FCAC7-E6F4-F29C-53ED-3672F3AB4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389" y="3572446"/>
            <a:ext cx="3819941" cy="20836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0030354"/>
      </p:ext>
    </p:extLst>
  </p:cSld>
  <p:clrMapOvr>
    <a:masterClrMapping/>
  </p:clrMapOvr>
  <p:transition advTm="31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226" y="1075055"/>
            <a:ext cx="9256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  <a:latin typeface="Fira Sans Light" panose="020B0403050000020004" charset="0"/>
                <a:cs typeface="Fira Sans Light" panose="020B0403050000020004" charset="0"/>
              </a:rPr>
              <a:t>Inject Neural Network into Kalman Filter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022985" y="1836420"/>
            <a:ext cx="9256395" cy="3810"/>
          </a:xfrm>
          <a:prstGeom prst="line">
            <a:avLst/>
          </a:prstGeom>
          <a:ln>
            <a:solidFill>
              <a:srgbClr val="E9C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0" y="2099310"/>
            <a:ext cx="1905000" cy="26593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271520" y="2980690"/>
            <a:ext cx="5922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3A77"/>
                </a:solidFill>
                <a:latin typeface="Fira Sans" panose="020B0803050000020004" charset="0"/>
                <a:cs typeface="Fira Sans" panose="020B0803050000020004" charset="0"/>
              </a:rPr>
              <a:t>Thanks for listening</a:t>
            </a:r>
          </a:p>
          <a:p>
            <a:endParaRPr lang="en-US" altLang="zh-CN" sz="3600" b="1">
              <a:solidFill>
                <a:srgbClr val="023A77"/>
              </a:solidFill>
              <a:latin typeface="Fira Sans" panose="020B0803050000020004" charset="0"/>
              <a:cs typeface="Fira Sans" panose="020B080305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085205"/>
            <a:ext cx="12191365" cy="772795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266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1066165"/>
            <a:ext cx="12192635" cy="762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-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185" y="6168390"/>
            <a:ext cx="2557145" cy="50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635" y="368300"/>
            <a:ext cx="4954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</a:rPr>
              <a:t>Catalogue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A401A-5FFC-9E6B-3012-CEB4F63473CF}"/>
              </a:ext>
            </a:extLst>
          </p:cNvPr>
          <p:cNvSpPr txBox="1"/>
          <p:nvPr/>
        </p:nvSpPr>
        <p:spPr>
          <a:xfrm>
            <a:off x="896982" y="1644075"/>
            <a:ext cx="1004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Existing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Simulation</a:t>
            </a:r>
          </a:p>
        </p:txBody>
      </p:sp>
    </p:spTree>
    <p:custDataLst>
      <p:tags r:id="rId1"/>
    </p:custDataLst>
  </p:cSld>
  <p:clrMapOvr>
    <a:masterClrMapping/>
  </p:clrMapOvr>
  <p:transition advTm="313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1066165"/>
            <a:ext cx="12192635" cy="762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-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185" y="6168390"/>
            <a:ext cx="2557145" cy="50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635" y="368300"/>
            <a:ext cx="4954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DA401A-5FFC-9E6B-3012-CEB4F63473CF}"/>
                  </a:ext>
                </a:extLst>
              </p:cNvPr>
              <p:cNvSpPr txBox="1"/>
              <p:nvPr/>
            </p:nvSpPr>
            <p:spPr>
              <a:xfrm>
                <a:off x="896982" y="1644075"/>
                <a:ext cx="10040983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solidFill>
                      <a:srgbClr val="AC6C1B"/>
                    </a:solidFill>
                  </a:rPr>
                  <a:t>Kalman Filter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dirty="0" smtClean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3200" i="0" dirty="0">
                          <a:solidFill>
                            <a:srgbClr val="AC6C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i="0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200" i="0" dirty="0">
                          <a:solidFill>
                            <a:srgbClr val="AC6C1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200" i="0" dirty="0">
                          <a:solidFill>
                            <a:srgbClr val="AC6C1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AC6C1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3200" dirty="0">
                  <a:solidFill>
                    <a:srgbClr val="AC6C1B"/>
                  </a:solidFill>
                </a:endParaRPr>
              </a:p>
              <a:p>
                <a:pPr algn="l"/>
                <a:r>
                  <a:rPr lang="en-US" altLang="zh-CN" sz="3200" dirty="0">
                    <a:solidFill>
                      <a:srgbClr val="AC6C1B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3200" i="0" dirty="0" smtClean="0">
                        <a:solidFill>
                          <a:srgbClr val="AC6C1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3200" i="0" dirty="0" smtClean="0">
                        <a:solidFill>
                          <a:srgbClr val="AC6C1B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i="1" dirty="0" smtClean="0">
                            <a:solidFill>
                              <a:srgbClr val="AC6C1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3200" dirty="0">
                  <a:solidFill>
                    <a:srgbClr val="AC6C1B"/>
                  </a:solidFill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solidFill>
                      <a:srgbClr val="AC6C1B"/>
                    </a:solidFill>
                  </a:rPr>
                  <a:t>Neural Network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DA401A-5FFC-9E6B-3012-CEB4F634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82" y="1644075"/>
                <a:ext cx="10040983" cy="2062103"/>
              </a:xfrm>
              <a:prstGeom prst="rect">
                <a:avLst/>
              </a:prstGeom>
              <a:blipFill>
                <a:blip r:embed="rId6"/>
                <a:stretch>
                  <a:fillRect l="-1396" t="-3846" b="-8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5834254"/>
      </p:ext>
    </p:extLst>
  </p:cSld>
  <p:clrMapOvr>
    <a:masterClrMapping/>
  </p:clrMapOvr>
  <p:transition advTm="313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1066165"/>
            <a:ext cx="12192635" cy="762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-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185" y="6168390"/>
            <a:ext cx="2557145" cy="50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635" y="368300"/>
            <a:ext cx="4954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</a:rPr>
              <a:t>Existing work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A401A-5FFC-9E6B-3012-CEB4F63473CF}"/>
              </a:ext>
            </a:extLst>
          </p:cNvPr>
          <p:cNvSpPr txBox="1"/>
          <p:nvPr/>
        </p:nvSpPr>
        <p:spPr>
          <a:xfrm>
            <a:off x="896982" y="1644075"/>
            <a:ext cx="1004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Tuning parameters of KF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Compensating errors in KF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Estimating pseudo-measurements of KF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064678"/>
      </p:ext>
    </p:extLst>
  </p:cSld>
  <p:clrMapOvr>
    <a:masterClrMapping/>
  </p:clrMapOvr>
  <p:transition advTm="313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1066165"/>
            <a:ext cx="12192635" cy="762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-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185" y="6168390"/>
            <a:ext cx="2557145" cy="50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635" y="368300"/>
            <a:ext cx="495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</a:rPr>
              <a:t>Tuning parameters of KF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B2C878-A3BB-AC84-6603-5A47F6A97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54" y="2814255"/>
            <a:ext cx="6907745" cy="32593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FC47C6-A08F-0C69-175D-29BA97FA199F}"/>
              </a:ext>
            </a:extLst>
          </p:cNvPr>
          <p:cNvSpPr txBox="1"/>
          <p:nvPr/>
        </p:nvSpPr>
        <p:spPr>
          <a:xfrm>
            <a:off x="943163" y="1660860"/>
            <a:ext cx="10040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Tuning the noise matrix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Tuning the parameters in the equations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054966"/>
      </p:ext>
    </p:extLst>
  </p:cSld>
  <p:clrMapOvr>
    <a:masterClrMapping/>
  </p:clrMapOvr>
  <p:transition advTm="313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1066165"/>
            <a:ext cx="12192635" cy="762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-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185" y="6168390"/>
            <a:ext cx="2557145" cy="50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635" y="368300"/>
            <a:ext cx="495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</a:rPr>
              <a:t>Compensating errors in KF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A401A-5FFC-9E6B-3012-CEB4F63473CF}"/>
              </a:ext>
            </a:extLst>
          </p:cNvPr>
          <p:cNvSpPr txBox="1"/>
          <p:nvPr/>
        </p:nvSpPr>
        <p:spPr>
          <a:xfrm>
            <a:off x="952400" y="2039550"/>
            <a:ext cx="10040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EKF estimate the modelled error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NN predict the unmodelled error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D18569-64E4-3400-143E-EBC9B70F6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635" y="3702048"/>
            <a:ext cx="7354768" cy="15118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075913"/>
      </p:ext>
    </p:extLst>
  </p:cSld>
  <p:clrMapOvr>
    <a:masterClrMapping/>
  </p:clrMapOvr>
  <p:transition advTm="313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1066165"/>
            <a:ext cx="12192635" cy="762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-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185" y="6168390"/>
            <a:ext cx="2557145" cy="50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635" y="368300"/>
            <a:ext cx="870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</a:rPr>
              <a:t>Estimating pseudo-measurements of KF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A401A-5FFC-9E6B-3012-CEB4F63473CF}"/>
              </a:ext>
            </a:extLst>
          </p:cNvPr>
          <p:cNvSpPr txBox="1"/>
          <p:nvPr/>
        </p:nvSpPr>
        <p:spPr>
          <a:xfrm>
            <a:off x="896982" y="1644075"/>
            <a:ext cx="10040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Reconstruction measurements to simplify the KF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AC6C1B"/>
                </a:solidFill>
              </a:rPr>
              <a:t>Reject error measurement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215A57-DFE1-45D4-D09A-A1CA8CD49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635" y="3698055"/>
            <a:ext cx="7052788" cy="9310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209787"/>
      </p:ext>
    </p:extLst>
  </p:cSld>
  <p:clrMapOvr>
    <a:masterClrMapping/>
  </p:clrMapOvr>
  <p:transition advTm="313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1066165"/>
            <a:ext cx="12192635" cy="762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-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185" y="6168390"/>
            <a:ext cx="2557145" cy="50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635" y="368300"/>
            <a:ext cx="4954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</a:rPr>
              <a:t>Simulation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3F4A84-6252-F453-6A1B-B9CC548BBEE9}"/>
              </a:ext>
            </a:extLst>
          </p:cNvPr>
          <p:cNvSpPr/>
          <p:nvPr/>
        </p:nvSpPr>
        <p:spPr>
          <a:xfrm>
            <a:off x="3773055" y="1551709"/>
            <a:ext cx="1911927" cy="757382"/>
          </a:xfrm>
          <a:prstGeom prst="rect">
            <a:avLst/>
          </a:prstGeom>
          <a:solidFill>
            <a:schemeClr val="accent4">
              <a:alpha val="97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E33294-118E-16EB-4564-E0B81209AEEF}"/>
              </a:ext>
            </a:extLst>
          </p:cNvPr>
          <p:cNvSpPr/>
          <p:nvPr/>
        </p:nvSpPr>
        <p:spPr>
          <a:xfrm>
            <a:off x="1976581" y="1614055"/>
            <a:ext cx="951346" cy="61883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u(t)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AA7DB8-453C-2BF3-3729-BA6242CDBBA2}"/>
              </a:ext>
            </a:extLst>
          </p:cNvPr>
          <p:cNvSpPr/>
          <p:nvPr/>
        </p:nvSpPr>
        <p:spPr>
          <a:xfrm>
            <a:off x="6593609" y="1614055"/>
            <a:ext cx="951346" cy="61883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G(u(t))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0CC6297-5608-EA09-770F-C9C177CEBF12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2927927" y="1923473"/>
            <a:ext cx="845128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402BA6-1BBE-3AFA-0818-29D800A778F2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5684982" y="1923473"/>
            <a:ext cx="908627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497E3F-518B-4DFD-69A4-B8FEB85FC440}"/>
              </a:ext>
            </a:extLst>
          </p:cNvPr>
          <p:cNvSpPr/>
          <p:nvPr/>
        </p:nvSpPr>
        <p:spPr>
          <a:xfrm>
            <a:off x="8505536" y="1620982"/>
            <a:ext cx="1616364" cy="618836"/>
          </a:xfrm>
          <a:prstGeom prst="round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z(t)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EB8F71-CD83-7F3E-161B-D269F1ACB22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7544955" y="1923473"/>
            <a:ext cx="960581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95D9C41-97E3-4111-5D43-4BDF35E448DC}"/>
              </a:ext>
            </a:extLst>
          </p:cNvPr>
          <p:cNvSpPr txBox="1"/>
          <p:nvPr/>
        </p:nvSpPr>
        <p:spPr>
          <a:xfrm>
            <a:off x="8720281" y="2335249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ED8F8D-F942-CDDB-1D5C-938F3DD5A4D9}"/>
              </a:ext>
            </a:extLst>
          </p:cNvPr>
          <p:cNvSpPr txBox="1"/>
          <p:nvPr/>
        </p:nvSpPr>
        <p:spPr>
          <a:xfrm>
            <a:off x="1276928" y="2302164"/>
            <a:ext cx="24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control function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E7FD11-D5AB-7CF5-52F8-01C2FED944DD}"/>
              </a:ext>
            </a:extLst>
          </p:cNvPr>
          <p:cNvSpPr txBox="1"/>
          <p:nvPr/>
        </p:nvSpPr>
        <p:spPr>
          <a:xfrm>
            <a:off x="6224154" y="2335249"/>
            <a:ext cx="24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function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AF43EA-62CA-ADF9-DCA2-D6053A7F3836}"/>
              </a:ext>
            </a:extLst>
          </p:cNvPr>
          <p:cNvSpPr txBox="1"/>
          <p:nvPr/>
        </p:nvSpPr>
        <p:spPr>
          <a:xfrm>
            <a:off x="1143635" y="3149600"/>
            <a:ext cx="8462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Training a model for G(t)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Let input function go through the model and get predicted output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Shift the predicted output function and training a transition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Calculate the </a:t>
            </a:r>
            <a:r>
              <a:rPr lang="en-US" altLang="zh-CN" dirty="0" err="1"/>
              <a:t>jacobian</a:t>
            </a:r>
            <a:r>
              <a:rPr lang="en-US" altLang="zh-CN" dirty="0"/>
              <a:t> of the transition model and implement an EKF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346059"/>
      </p:ext>
    </p:extLst>
  </p:cSld>
  <p:clrMapOvr>
    <a:masterClrMapping/>
  </p:clrMapOvr>
  <p:transition advTm="313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1066165"/>
            <a:ext cx="12192635" cy="762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-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185" y="6168390"/>
            <a:ext cx="2557145" cy="50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635" y="368300"/>
            <a:ext cx="495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C6C1B"/>
                </a:solidFill>
              </a:rPr>
              <a:t>Simulation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5FE793-099C-FC2A-F6AC-BB12170D8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32" y="1367276"/>
            <a:ext cx="6366109" cy="51224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91CA79-A5B8-049B-45E2-760A6EFFF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140" y="1526126"/>
            <a:ext cx="5276190" cy="399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5502798"/>
      </p:ext>
    </p:extLst>
  </p:cSld>
  <p:clrMapOvr>
    <a:masterClrMapping/>
  </p:clrMapOvr>
  <p:transition advTm="3133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178</Words>
  <Application>Microsoft Office PowerPoint</Application>
  <PresentationFormat>宽屏</PresentationFormat>
  <Paragraphs>53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Fira Sans</vt:lpstr>
      <vt:lpstr>Fira Sans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Manjiang CAO</dc:creator>
  <cp:lastModifiedBy>Manjiang CAO</cp:lastModifiedBy>
  <cp:revision>4</cp:revision>
  <dcterms:created xsi:type="dcterms:W3CDTF">2023-10-31T11:06:01Z</dcterms:created>
  <dcterms:modified xsi:type="dcterms:W3CDTF">2024-04-29T06:20:18Z</dcterms:modified>
</cp:coreProperties>
</file>