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04" r:id="rId4"/>
    <p:sldId id="317" r:id="rId5"/>
    <p:sldId id="273" r:id="rId6"/>
    <p:sldId id="294" r:id="rId7"/>
    <p:sldId id="274" r:id="rId8"/>
    <p:sldId id="320" r:id="rId9"/>
    <p:sldId id="303" r:id="rId10"/>
    <p:sldId id="339" r:id="rId11"/>
    <p:sldId id="340" r:id="rId12"/>
    <p:sldId id="282" r:id="rId13"/>
    <p:sldId id="344" r:id="rId14"/>
    <p:sldId id="341" r:id="rId15"/>
    <p:sldId id="280" r:id="rId16"/>
    <p:sldId id="311" r:id="rId17"/>
    <p:sldId id="342" r:id="rId18"/>
    <p:sldId id="301" r:id="rId19"/>
    <p:sldId id="345" r:id="rId20"/>
    <p:sldId id="346" r:id="rId21"/>
    <p:sldId id="347" r:id="rId22"/>
    <p:sldId id="348" r:id="rId23"/>
    <p:sldId id="316" r:id="rId24"/>
    <p:sldId id="3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7" autoAdjust="0"/>
    <p:restoredTop sz="94660"/>
  </p:normalViewPr>
  <p:slideViewPr>
    <p:cSldViewPr snapToGrid="0" showGuides="1">
      <p:cViewPr varScale="1">
        <p:scale>
          <a:sx n="89" d="100"/>
          <a:sy n="89" d="100"/>
        </p:scale>
        <p:origin x="686" y="7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128" b="1" i="0" u="none" strike="noStrike" baseline="0" dirty="0" smtClean="0">
                <a:effectLst/>
              </a:rPr>
              <a:t>Correct warning rate</a:t>
            </a:r>
            <a:endParaRPr lang="en-I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Closed Eyes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6"/>
                <c:pt idx="1">
                  <c:v>Instance 1</c:v>
                </c:pt>
                <c:pt idx="2">
                  <c:v>Instance 2</c:v>
                </c:pt>
                <c:pt idx="3">
                  <c:v>Instance 3</c:v>
                </c:pt>
                <c:pt idx="4">
                  <c:v>Instance 4</c:v>
                </c:pt>
                <c:pt idx="5">
                  <c:v>Instance 5</c:v>
                </c:pt>
              </c:strCache>
            </c:strRef>
          </c:cat>
          <c:val>
            <c:numRef>
              <c:f>Sheet1!$B$2:$B$7</c:f>
              <c:numCache>
                <c:formatCode>General</c:formatCode>
                <c:ptCount val="6"/>
                <c:pt idx="1">
                  <c:v>43</c:v>
                </c:pt>
                <c:pt idx="2">
                  <c:v>48</c:v>
                </c:pt>
                <c:pt idx="3">
                  <c:v>37</c:v>
                </c:pt>
                <c:pt idx="4">
                  <c:v>40</c:v>
                </c:pt>
                <c:pt idx="5">
                  <c:v>44</c:v>
                </c:pt>
              </c:numCache>
            </c:numRef>
          </c:val>
          <c:smooth val="0"/>
        </c:ser>
        <c:ser>
          <c:idx val="1"/>
          <c:order val="1"/>
          <c:tx>
            <c:strRef>
              <c:f>Sheet1!$C$1</c:f>
              <c:strCache>
                <c:ptCount val="1"/>
                <c:pt idx="0">
                  <c:v>Real Drowsing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6"/>
                <c:pt idx="1">
                  <c:v>Instance 1</c:v>
                </c:pt>
                <c:pt idx="2">
                  <c:v>Instance 2</c:v>
                </c:pt>
                <c:pt idx="3">
                  <c:v>Instance 3</c:v>
                </c:pt>
                <c:pt idx="4">
                  <c:v>Instance 4</c:v>
                </c:pt>
                <c:pt idx="5">
                  <c:v>Instance 5</c:v>
                </c:pt>
              </c:strCache>
            </c:strRef>
          </c:cat>
          <c:val>
            <c:numRef>
              <c:f>Sheet1!$C$2:$C$7</c:f>
              <c:numCache>
                <c:formatCode>General</c:formatCode>
                <c:ptCount val="6"/>
                <c:pt idx="1">
                  <c:v>9</c:v>
                </c:pt>
                <c:pt idx="2">
                  <c:v>12</c:v>
                </c:pt>
                <c:pt idx="3">
                  <c:v>16</c:v>
                </c:pt>
                <c:pt idx="4">
                  <c:v>8</c:v>
                </c:pt>
                <c:pt idx="5">
                  <c:v>11</c:v>
                </c:pt>
              </c:numCache>
            </c:numRef>
          </c:val>
          <c:smooth val="0"/>
        </c:ser>
        <c:ser>
          <c:idx val="2"/>
          <c:order val="2"/>
          <c:tx>
            <c:strRef>
              <c:f>Sheet1!$D$1</c:f>
              <c:strCache>
                <c:ptCount val="1"/>
                <c:pt idx="0">
                  <c:v>Generated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6"/>
                <c:pt idx="1">
                  <c:v>Instance 1</c:v>
                </c:pt>
                <c:pt idx="2">
                  <c:v>Instance 2</c:v>
                </c:pt>
                <c:pt idx="3">
                  <c:v>Instance 3</c:v>
                </c:pt>
                <c:pt idx="4">
                  <c:v>Instance 4</c:v>
                </c:pt>
                <c:pt idx="5">
                  <c:v>Instance 5</c:v>
                </c:pt>
              </c:strCache>
            </c:strRef>
          </c:cat>
          <c:val>
            <c:numRef>
              <c:f>Sheet1!$D$2:$D$7</c:f>
              <c:numCache>
                <c:formatCode>General</c:formatCode>
                <c:ptCount val="6"/>
                <c:pt idx="0">
                  <c:v>0</c:v>
                </c:pt>
                <c:pt idx="1">
                  <c:v>9</c:v>
                </c:pt>
                <c:pt idx="2">
                  <c:v>14</c:v>
                </c:pt>
                <c:pt idx="3">
                  <c:v>18</c:v>
                </c:pt>
                <c:pt idx="4">
                  <c:v>8</c:v>
                </c:pt>
                <c:pt idx="5">
                  <c:v>12</c:v>
                </c:pt>
              </c:numCache>
            </c:numRef>
          </c:val>
          <c:smooth val="0"/>
        </c:ser>
        <c:dLbls>
          <c:dLblPos val="ctr"/>
          <c:showLegendKey val="0"/>
          <c:showVal val="1"/>
          <c:showCatName val="0"/>
          <c:showSerName val="0"/>
          <c:showPercent val="0"/>
          <c:showBubbleSize val="0"/>
        </c:dLbls>
        <c:smooth val="0"/>
        <c:axId val="1150877696"/>
        <c:axId val="1150873888"/>
      </c:lineChart>
      <c:catAx>
        <c:axId val="1150877696"/>
        <c:scaling>
          <c:orientation val="minMax"/>
        </c:scaling>
        <c:delete val="0"/>
        <c:axPos val="b"/>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0873888"/>
        <c:crosses val="autoZero"/>
        <c:auto val="1"/>
        <c:lblAlgn val="ctr"/>
        <c:lblOffset val="100"/>
        <c:noMultiLvlLbl val="0"/>
      </c:catAx>
      <c:valAx>
        <c:axId val="1150873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0877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License Plate Detection through Haar-Training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4"/>
                <c:pt idx="0">
                  <c:v>Group A</c:v>
                </c:pt>
                <c:pt idx="1">
                  <c:v>Group A</c:v>
                </c:pt>
                <c:pt idx="2">
                  <c:v>Group 3</c:v>
                </c:pt>
                <c:pt idx="3">
                  <c:v>Combination</c:v>
                </c:pt>
              </c:strCache>
            </c:strRef>
          </c:cat>
          <c:val>
            <c:numRef>
              <c:f>Sheet1!$B$2:$B$5</c:f>
              <c:numCache>
                <c:formatCode>General</c:formatCode>
                <c:ptCount val="4"/>
                <c:pt idx="0">
                  <c:v>10</c:v>
                </c:pt>
                <c:pt idx="1">
                  <c:v>10</c:v>
                </c:pt>
                <c:pt idx="2">
                  <c:v>10</c:v>
                </c:pt>
                <c:pt idx="3">
                  <c:v>30</c:v>
                </c:pt>
              </c:numCache>
            </c:numRef>
          </c:val>
        </c:ser>
        <c:ser>
          <c:idx val="1"/>
          <c:order val="1"/>
          <c:tx>
            <c:strRef>
              <c:f>Sheet1!$C$1</c:f>
              <c:strCache>
                <c:ptCount val="1"/>
                <c:pt idx="0">
                  <c:v>Detected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4"/>
                <c:pt idx="0">
                  <c:v>Group A</c:v>
                </c:pt>
                <c:pt idx="1">
                  <c:v>Group A</c:v>
                </c:pt>
                <c:pt idx="2">
                  <c:v>Group 3</c:v>
                </c:pt>
                <c:pt idx="3">
                  <c:v>Combination</c:v>
                </c:pt>
              </c:strCache>
            </c:strRef>
          </c:cat>
          <c:val>
            <c:numRef>
              <c:f>Sheet1!$C$2:$C$5</c:f>
              <c:numCache>
                <c:formatCode>General</c:formatCode>
                <c:ptCount val="4"/>
                <c:pt idx="0">
                  <c:v>8</c:v>
                </c:pt>
                <c:pt idx="1">
                  <c:v>9</c:v>
                </c:pt>
                <c:pt idx="2">
                  <c:v>9</c:v>
                </c:pt>
                <c:pt idx="3">
                  <c:v>26</c:v>
                </c:pt>
              </c:numCache>
            </c:numRef>
          </c:val>
        </c:ser>
        <c:dLbls>
          <c:showLegendKey val="0"/>
          <c:showVal val="0"/>
          <c:showCatName val="0"/>
          <c:showSerName val="0"/>
          <c:showPercent val="0"/>
          <c:showBubbleSize val="0"/>
        </c:dLbls>
        <c:gapWidth val="150"/>
        <c:shape val="box"/>
        <c:axId val="1150873344"/>
        <c:axId val="1150882592"/>
        <c:axId val="0"/>
      </c:bar3DChart>
      <c:catAx>
        <c:axId val="115087334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Groups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0882592"/>
        <c:crosses val="autoZero"/>
        <c:auto val="1"/>
        <c:lblAlgn val="ctr"/>
        <c:lblOffset val="100"/>
        <c:noMultiLvlLbl val="0"/>
      </c:catAx>
      <c:valAx>
        <c:axId val="115088259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Detection Rate</a:t>
                </a:r>
                <a:endParaRPr lang="en-IN"/>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0873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Rectangle 3"/>
          <p:cNvSpPr/>
          <p:nvPr userDrawn="1"/>
        </p:nvSpPr>
        <p:spPr>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4838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4" name="Picture Placeholder 13">
            <a:extLst>
              <a:ext uri="{FF2B5EF4-FFF2-40B4-BE49-F238E27FC236}">
                <a16:creationId xmlns="" xmlns:a16="http://schemas.microsoft.com/office/drawing/2014/main" id="{0A96AEFE-2DB4-4800-BD04-10498C186E29}"/>
              </a:ext>
            </a:extLst>
          </p:cNvPr>
          <p:cNvSpPr>
            <a:spLocks noGrp="1"/>
          </p:cNvSpPr>
          <p:nvPr>
            <p:ph type="pic" idx="14" hasCustomPrompt="1"/>
          </p:nvPr>
        </p:nvSpPr>
        <p:spPr>
          <a:xfrm>
            <a:off x="5610225" y="0"/>
            <a:ext cx="6206149" cy="6858000"/>
          </a:xfrm>
          <a:custGeom>
            <a:avLst/>
            <a:gdLst>
              <a:gd name="connsiteX0" fmla="*/ 5280530 w 6206149"/>
              <a:gd name="connsiteY0" fmla="*/ 3429000 h 6858000"/>
              <a:gd name="connsiteX1" fmla="*/ 6206149 w 6206149"/>
              <a:gd name="connsiteY1" fmla="*/ 3429000 h 6858000"/>
              <a:gd name="connsiteX2" fmla="*/ 4207499 w 6206149"/>
              <a:gd name="connsiteY2" fmla="*/ 6858000 h 6858000"/>
              <a:gd name="connsiteX3" fmla="*/ 3281880 w 6206149"/>
              <a:gd name="connsiteY3" fmla="*/ 6858000 h 6858000"/>
              <a:gd name="connsiteX4" fmla="*/ 4173746 w 6206149"/>
              <a:gd name="connsiteY4" fmla="*/ 3429000 h 6858000"/>
              <a:gd name="connsiteX5" fmla="*/ 5099365 w 6206149"/>
              <a:gd name="connsiteY5" fmla="*/ 3429000 h 6858000"/>
              <a:gd name="connsiteX6" fmla="*/ 3100715 w 6206149"/>
              <a:gd name="connsiteY6" fmla="*/ 6858000 h 6858000"/>
              <a:gd name="connsiteX7" fmla="*/ 2175096 w 6206149"/>
              <a:gd name="connsiteY7" fmla="*/ 6858000 h 6858000"/>
              <a:gd name="connsiteX8" fmla="*/ 5075842 w 6206149"/>
              <a:gd name="connsiteY8" fmla="*/ 0 h 6858000"/>
              <a:gd name="connsiteX9" fmla="*/ 5993394 w 6206149"/>
              <a:gd name="connsiteY9" fmla="*/ 0 h 6858000"/>
              <a:gd name="connsiteX10" fmla="*/ 1976808 w 6206149"/>
              <a:gd name="connsiteY10" fmla="*/ 6858000 h 6858000"/>
              <a:gd name="connsiteX11" fmla="*/ 1059256 w 6206149"/>
              <a:gd name="connsiteY11" fmla="*/ 6858000 h 6858000"/>
              <a:gd name="connsiteX12" fmla="*/ 3931564 w 6206149"/>
              <a:gd name="connsiteY12" fmla="*/ 0 h 6858000"/>
              <a:gd name="connsiteX13" fmla="*/ 4857183 w 6206149"/>
              <a:gd name="connsiteY13" fmla="*/ 0 h 6858000"/>
              <a:gd name="connsiteX14" fmla="*/ 2858533 w 6206149"/>
              <a:gd name="connsiteY14" fmla="*/ 3429000 h 6858000"/>
              <a:gd name="connsiteX15" fmla="*/ 1932914 w 6206149"/>
              <a:gd name="connsiteY15" fmla="*/ 3429000 h 6858000"/>
              <a:gd name="connsiteX16" fmla="*/ 2008640 w 6206149"/>
              <a:gd name="connsiteY16" fmla="*/ 0 h 6858000"/>
              <a:gd name="connsiteX17" fmla="*/ 3684759 w 6206149"/>
              <a:gd name="connsiteY17" fmla="*/ 0 h 6858000"/>
              <a:gd name="connsiteX18" fmla="*/ 1676119 w 6206149"/>
              <a:gd name="connsiteY18" fmla="*/ 3429000 h 6858000"/>
              <a:gd name="connsiteX19" fmla="*/ 0 w 6206149"/>
              <a:gd name="connsiteY19"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06149" h="6858000">
                <a:moveTo>
                  <a:pt x="5280530" y="3429000"/>
                </a:moveTo>
                <a:lnTo>
                  <a:pt x="6206149" y="3429000"/>
                </a:lnTo>
                <a:lnTo>
                  <a:pt x="4207499" y="6858000"/>
                </a:lnTo>
                <a:lnTo>
                  <a:pt x="3281880" y="6858000"/>
                </a:lnTo>
                <a:close/>
                <a:moveTo>
                  <a:pt x="4173746" y="3429000"/>
                </a:moveTo>
                <a:lnTo>
                  <a:pt x="5099365" y="3429000"/>
                </a:lnTo>
                <a:lnTo>
                  <a:pt x="3100715" y="6858000"/>
                </a:lnTo>
                <a:lnTo>
                  <a:pt x="2175096" y="6858000"/>
                </a:lnTo>
                <a:close/>
                <a:moveTo>
                  <a:pt x="5075842" y="0"/>
                </a:moveTo>
                <a:lnTo>
                  <a:pt x="5993394" y="0"/>
                </a:lnTo>
                <a:lnTo>
                  <a:pt x="1976808" y="6858000"/>
                </a:lnTo>
                <a:lnTo>
                  <a:pt x="1059256" y="6858000"/>
                </a:lnTo>
                <a:close/>
                <a:moveTo>
                  <a:pt x="3931564" y="0"/>
                </a:moveTo>
                <a:lnTo>
                  <a:pt x="4857183" y="0"/>
                </a:lnTo>
                <a:lnTo>
                  <a:pt x="2858533" y="3429000"/>
                </a:lnTo>
                <a:lnTo>
                  <a:pt x="1932914" y="3429000"/>
                </a:lnTo>
                <a:close/>
                <a:moveTo>
                  <a:pt x="2008640" y="0"/>
                </a:moveTo>
                <a:lnTo>
                  <a:pt x="3684759" y="0"/>
                </a:lnTo>
                <a:lnTo>
                  <a:pt x="1676119" y="3429000"/>
                </a:lnTo>
                <a:lnTo>
                  <a:pt x="0" y="342900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8853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80" r:id="rId11"/>
    <p:sldLayoutId id="2147483665"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jpeg"/><Relationship Id="rId18" Type="http://schemas.openxmlformats.org/officeDocument/2006/relationships/image" Target="../media/image36.jpeg"/><Relationship Id="rId3" Type="http://schemas.openxmlformats.org/officeDocument/2006/relationships/image" Target="../media/image11.png"/><Relationship Id="rId21" Type="http://schemas.openxmlformats.org/officeDocument/2006/relationships/image" Target="../media/image39.jpeg"/><Relationship Id="rId7" Type="http://schemas.openxmlformats.org/officeDocument/2006/relationships/image" Target="../media/image25.jpeg"/><Relationship Id="rId12" Type="http://schemas.openxmlformats.org/officeDocument/2006/relationships/image" Target="../media/image30.jpeg"/><Relationship Id="rId17" Type="http://schemas.openxmlformats.org/officeDocument/2006/relationships/image" Target="../media/image35.jpeg"/><Relationship Id="rId2" Type="http://schemas.openxmlformats.org/officeDocument/2006/relationships/chart" Target="../charts/chart2.xml"/><Relationship Id="rId16" Type="http://schemas.openxmlformats.org/officeDocument/2006/relationships/image" Target="../media/image34.jpeg"/><Relationship Id="rId20" Type="http://schemas.openxmlformats.org/officeDocument/2006/relationships/image" Target="../media/image38.jpeg"/><Relationship Id="rId1" Type="http://schemas.openxmlformats.org/officeDocument/2006/relationships/slideLayout" Target="../slideLayouts/slideLayout14.xml"/><Relationship Id="rId6" Type="http://schemas.openxmlformats.org/officeDocument/2006/relationships/image" Target="../media/image24.jpeg"/><Relationship Id="rId11" Type="http://schemas.openxmlformats.org/officeDocument/2006/relationships/image" Target="../media/image29.jpeg"/><Relationship Id="rId5" Type="http://schemas.openxmlformats.org/officeDocument/2006/relationships/image" Target="../media/image23.jpeg"/><Relationship Id="rId15" Type="http://schemas.openxmlformats.org/officeDocument/2006/relationships/image" Target="../media/image33.jpeg"/><Relationship Id="rId23" Type="http://schemas.openxmlformats.org/officeDocument/2006/relationships/image" Target="../media/image41.jpeg"/><Relationship Id="rId10" Type="http://schemas.openxmlformats.org/officeDocument/2006/relationships/image" Target="../media/image28.jpeg"/><Relationship Id="rId19" Type="http://schemas.openxmlformats.org/officeDocument/2006/relationships/image" Target="../media/image37.jpeg"/><Relationship Id="rId4" Type="http://schemas.openxmlformats.org/officeDocument/2006/relationships/image" Target="../media/image22.jpeg"/><Relationship Id="rId9" Type="http://schemas.openxmlformats.org/officeDocument/2006/relationships/image" Target="../media/image27.jpeg"/><Relationship Id="rId14" Type="http://schemas.openxmlformats.org/officeDocument/2006/relationships/image" Target="../media/image32.jpeg"/><Relationship Id="rId22" Type="http://schemas.openxmlformats.org/officeDocument/2006/relationships/image" Target="../media/image4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239968"/>
            <a:ext cx="11573197" cy="923330"/>
          </a:xfrm>
          <a:prstGeom prst="rect">
            <a:avLst/>
          </a:prstGeom>
        </p:spPr>
        <p:txBody>
          <a:bodyPr/>
          <a:lstStyle/>
          <a:p>
            <a:r>
              <a:rPr lang="en-US" sz="6000" b="1" dirty="0" smtClean="0"/>
              <a:t>Did You Know?</a:t>
            </a:r>
            <a:endParaRPr lang="en-US" sz="6000" b="1" dirty="0"/>
          </a:p>
        </p:txBody>
      </p:sp>
      <p:cxnSp>
        <p:nvCxnSpPr>
          <p:cNvPr id="3" name="Elbow Connector 60">
            <a:extLst>
              <a:ext uri="{FF2B5EF4-FFF2-40B4-BE49-F238E27FC236}">
                <a16:creationId xmlns="" xmlns:a16="http://schemas.microsoft.com/office/drawing/2014/main" id="{2A9B709D-D615-4CE7-84DC-DEBEBB63A5BB}"/>
              </a:ext>
            </a:extLst>
          </p:cNvPr>
          <p:cNvCxnSpPr/>
          <p:nvPr/>
        </p:nvCxnSpPr>
        <p:spPr>
          <a:xfrm rot="5400000" flipH="1" flipV="1">
            <a:off x="7005652" y="2983094"/>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 name="Elbow Connector 60">
            <a:extLst>
              <a:ext uri="{FF2B5EF4-FFF2-40B4-BE49-F238E27FC236}">
                <a16:creationId xmlns="" xmlns:a16="http://schemas.microsoft.com/office/drawing/2014/main" id="{9DE04D4F-08E3-46FC-8795-F32FFA9307B1}"/>
              </a:ext>
            </a:extLst>
          </p:cNvPr>
          <p:cNvCxnSpPr>
            <a:cxnSpLocks/>
          </p:cNvCxnSpPr>
          <p:nvPr/>
        </p:nvCxnSpPr>
        <p:spPr>
          <a:xfrm rot="16200000" flipV="1">
            <a:off x="4198601" y="3002373"/>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CA79209E-6118-4690-AF68-ECE961084462}"/>
              </a:ext>
            </a:extLst>
          </p:cNvPr>
          <p:cNvSpPr/>
          <p:nvPr/>
        </p:nvSpPr>
        <p:spPr>
          <a:xfrm>
            <a:off x="0" y="4725144"/>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p>
        </p:txBody>
      </p:sp>
      <p:sp>
        <p:nvSpPr>
          <p:cNvPr id="6" name="Rectangle 5">
            <a:extLst>
              <a:ext uri="{FF2B5EF4-FFF2-40B4-BE49-F238E27FC236}">
                <a16:creationId xmlns="" xmlns:a16="http://schemas.microsoft.com/office/drawing/2014/main" id="{93467785-EFEA-4C9B-A82C-79C8E74BAFD0}"/>
              </a:ext>
            </a:extLst>
          </p:cNvPr>
          <p:cNvSpPr/>
          <p:nvPr/>
        </p:nvSpPr>
        <p:spPr>
          <a:xfrm>
            <a:off x="903614" y="340218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7" name="Rectangle 6">
            <a:extLst>
              <a:ext uri="{FF2B5EF4-FFF2-40B4-BE49-F238E27FC236}">
                <a16:creationId xmlns="" xmlns:a16="http://schemas.microsoft.com/office/drawing/2014/main" id="{67023953-869C-4063-AF0B-28F952EF41BA}"/>
              </a:ext>
            </a:extLst>
          </p:cNvPr>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8" name="Rectangle 7">
            <a:extLst>
              <a:ext uri="{FF2B5EF4-FFF2-40B4-BE49-F238E27FC236}">
                <a16:creationId xmlns="" xmlns:a16="http://schemas.microsoft.com/office/drawing/2014/main" id="{C820B1CE-1074-44C3-81AF-B93E081EDCAB}"/>
              </a:ext>
            </a:extLst>
          </p:cNvPr>
          <p:cNvSpPr/>
          <p:nvPr/>
        </p:nvSpPr>
        <p:spPr>
          <a:xfrm>
            <a:off x="4899692" y="1737591"/>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9" name="Rectangle 8">
            <a:extLst>
              <a:ext uri="{FF2B5EF4-FFF2-40B4-BE49-F238E27FC236}">
                <a16:creationId xmlns="" xmlns:a16="http://schemas.microsoft.com/office/drawing/2014/main" id="{A3F50537-D064-4CE6-B566-FE9576385FA9}"/>
              </a:ext>
            </a:extLst>
          </p:cNvPr>
          <p:cNvSpPr/>
          <p:nvPr/>
        </p:nvSpPr>
        <p:spPr>
          <a:xfrm>
            <a:off x="7706521" y="2047094"/>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10" name="Rectangle 9">
            <a:extLst>
              <a:ext uri="{FF2B5EF4-FFF2-40B4-BE49-F238E27FC236}">
                <a16:creationId xmlns="" xmlns:a16="http://schemas.microsoft.com/office/drawing/2014/main" id="{856CAD19-C2FD-4FA7-9E9B-380BABBC0A7B}"/>
              </a:ext>
            </a:extLst>
          </p:cNvPr>
          <p:cNvSpPr/>
          <p:nvPr/>
        </p:nvSpPr>
        <p:spPr>
          <a:xfrm>
            <a:off x="8914006" y="340218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cxnSp>
        <p:nvCxnSpPr>
          <p:cNvPr id="11" name="Straight Arrow Connector 10">
            <a:extLst>
              <a:ext uri="{FF2B5EF4-FFF2-40B4-BE49-F238E27FC236}">
                <a16:creationId xmlns="" xmlns:a16="http://schemas.microsoft.com/office/drawing/2014/main" id="{8EFAA25A-D8D6-420E-B8D9-6181A6D61CA3}"/>
              </a:ext>
            </a:extLst>
          </p:cNvPr>
          <p:cNvCxnSpPr>
            <a:cxnSpLocks/>
            <a:stCxn id="21" idx="3"/>
            <a:endCxn id="8" idx="2"/>
          </p:cNvCxnSpPr>
          <p:nvPr/>
        </p:nvCxnSpPr>
        <p:spPr>
          <a:xfrm flipV="1">
            <a:off x="6069689" y="2961591"/>
            <a:ext cx="3" cy="1060606"/>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61">
            <a:extLst>
              <a:ext uri="{FF2B5EF4-FFF2-40B4-BE49-F238E27FC236}">
                <a16:creationId xmlns="" xmlns:a16="http://schemas.microsoft.com/office/drawing/2014/main" id="{EAA98205-B1FD-47CC-9D91-8DD10B12D24E}"/>
              </a:ext>
            </a:extLst>
          </p:cNvPr>
          <p:cNvCxnSpPr>
            <a:cxnSpLocks/>
          </p:cNvCxnSpPr>
          <p:nvPr/>
        </p:nvCxnSpPr>
        <p:spPr>
          <a:xfrm rot="10800000">
            <a:off x="3315666" y="4000058"/>
            <a:ext cx="1539633" cy="459374"/>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87339B9C-2FD0-4F67-AF9D-A00EF738712C}"/>
              </a:ext>
            </a:extLst>
          </p:cNvPr>
          <p:cNvSpPr txBox="1"/>
          <p:nvPr/>
        </p:nvSpPr>
        <p:spPr>
          <a:xfrm>
            <a:off x="1099946" y="3555781"/>
            <a:ext cx="1986248" cy="738664"/>
          </a:xfrm>
          <a:prstGeom prst="rect">
            <a:avLst/>
          </a:prstGeom>
          <a:noFill/>
          <a:ln>
            <a:noFill/>
          </a:ln>
        </p:spPr>
        <p:txBody>
          <a:bodyPr wrap="square" rtlCol="0">
            <a:spAutoFit/>
          </a:bodyPr>
          <a:lstStyle/>
          <a:p>
            <a:pPr algn="r"/>
            <a:r>
              <a:rPr lang="en-US" altLang="ko-KR" sz="1400" b="1" dirty="0" smtClean="0">
                <a:solidFill>
                  <a:schemeClr val="tx1">
                    <a:lumMod val="65000"/>
                    <a:lumOff val="35000"/>
                  </a:schemeClr>
                </a:solidFill>
                <a:cs typeface="Arial" pitchFamily="34" charset="0"/>
              </a:rPr>
              <a:t>Approx.70,000 college students are died per year.</a:t>
            </a:r>
            <a:endParaRPr lang="ko-KR" altLang="en-US" sz="1400" b="1" dirty="0">
              <a:solidFill>
                <a:schemeClr val="tx1">
                  <a:lumMod val="65000"/>
                  <a:lumOff val="35000"/>
                </a:schemeClr>
              </a:solidFill>
              <a:cs typeface="Arial" pitchFamily="34" charset="0"/>
            </a:endParaRPr>
          </a:p>
        </p:txBody>
      </p:sp>
      <p:sp>
        <p:nvSpPr>
          <p:cNvPr id="16" name="Rectangle 15">
            <a:extLst>
              <a:ext uri="{FF2B5EF4-FFF2-40B4-BE49-F238E27FC236}">
                <a16:creationId xmlns="" xmlns:a16="http://schemas.microsoft.com/office/drawing/2014/main" id="{53755352-9446-4A83-981F-AA84EA8A40D7}"/>
              </a:ext>
            </a:extLst>
          </p:cNvPr>
          <p:cNvSpPr/>
          <p:nvPr/>
        </p:nvSpPr>
        <p:spPr>
          <a:xfrm>
            <a:off x="2092863" y="2047094"/>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800"/>
          </a:p>
        </p:txBody>
      </p:sp>
      <p:sp>
        <p:nvSpPr>
          <p:cNvPr id="17" name="Rectangle 16">
            <a:extLst>
              <a:ext uri="{FF2B5EF4-FFF2-40B4-BE49-F238E27FC236}">
                <a16:creationId xmlns="" xmlns:a16="http://schemas.microsoft.com/office/drawing/2014/main" id="{26E67B9A-C3B9-4DB5-BCE7-C3E30DF93500}"/>
              </a:ext>
            </a:extLst>
          </p:cNvPr>
          <p:cNvSpPr/>
          <p:nvPr/>
        </p:nvSpPr>
        <p:spPr>
          <a:xfrm>
            <a:off x="1674566" y="4865516"/>
            <a:ext cx="2340000" cy="1281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18" name="Rectangle 17">
            <a:extLst>
              <a:ext uri="{FF2B5EF4-FFF2-40B4-BE49-F238E27FC236}">
                <a16:creationId xmlns="" xmlns:a16="http://schemas.microsoft.com/office/drawing/2014/main" id="{5B0C112D-50D4-4F6D-B662-693490298FA5}"/>
              </a:ext>
            </a:extLst>
          </p:cNvPr>
          <p:cNvSpPr/>
          <p:nvPr/>
        </p:nvSpPr>
        <p:spPr>
          <a:xfrm>
            <a:off x="8124810" y="4923116"/>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cxnSp>
        <p:nvCxnSpPr>
          <p:cNvPr id="19" name="Elbow Connector 83">
            <a:extLst>
              <a:ext uri="{FF2B5EF4-FFF2-40B4-BE49-F238E27FC236}">
                <a16:creationId xmlns="" xmlns:a16="http://schemas.microsoft.com/office/drawing/2014/main" id="{5E41874A-0CC2-46B9-847D-5C049B02B4C9}"/>
              </a:ext>
            </a:extLst>
          </p:cNvPr>
          <p:cNvCxnSpPr/>
          <p:nvPr/>
        </p:nvCxnSpPr>
        <p:spPr>
          <a:xfrm rot="10800000" flipV="1">
            <a:off x="4138579" y="5415412"/>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84">
            <a:extLst>
              <a:ext uri="{FF2B5EF4-FFF2-40B4-BE49-F238E27FC236}">
                <a16:creationId xmlns="" xmlns:a16="http://schemas.microsoft.com/office/drawing/2014/main" id="{4FB9FC2E-5429-4889-920A-4247DC3F3C05}"/>
              </a:ext>
            </a:extLst>
          </p:cNvPr>
          <p:cNvCxnSpPr/>
          <p:nvPr/>
        </p:nvCxnSpPr>
        <p:spPr>
          <a:xfrm>
            <a:off x="6913936" y="5415412"/>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684512D6-E001-4620-949F-F786F269BDF5}"/>
              </a:ext>
            </a:extLst>
          </p:cNvPr>
          <p:cNvSpPr/>
          <p:nvPr/>
        </p:nvSpPr>
        <p:spPr>
          <a:xfrm rot="16200000">
            <a:off x="5310778" y="3481677"/>
            <a:ext cx="1517822" cy="2598862"/>
          </a:xfrm>
          <a:prstGeom prst="rect">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cxnSp>
        <p:nvCxnSpPr>
          <p:cNvPr id="25" name="Elbow Connector 61">
            <a:extLst>
              <a:ext uri="{FF2B5EF4-FFF2-40B4-BE49-F238E27FC236}">
                <a16:creationId xmlns="" xmlns:a16="http://schemas.microsoft.com/office/drawing/2014/main" id="{AF83B36C-BD7B-44EB-9858-7C09B3F72809}"/>
              </a:ext>
            </a:extLst>
          </p:cNvPr>
          <p:cNvCxnSpPr>
            <a:cxnSpLocks/>
          </p:cNvCxnSpPr>
          <p:nvPr/>
        </p:nvCxnSpPr>
        <p:spPr>
          <a:xfrm rot="10800000" flipH="1">
            <a:off x="7284080" y="4000056"/>
            <a:ext cx="1539633" cy="459374"/>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EE627E74-15B9-4B93-836F-A8559A34902A}"/>
              </a:ext>
            </a:extLst>
          </p:cNvPr>
          <p:cNvSpPr txBox="1"/>
          <p:nvPr/>
        </p:nvSpPr>
        <p:spPr>
          <a:xfrm>
            <a:off x="2269739" y="2200691"/>
            <a:ext cx="1986248" cy="738664"/>
          </a:xfrm>
          <a:prstGeom prst="rect">
            <a:avLst/>
          </a:prstGeom>
          <a:noFill/>
          <a:ln>
            <a:noFill/>
          </a:ln>
        </p:spPr>
        <p:txBody>
          <a:bodyPr wrap="square" rtlCol="0">
            <a:spAutoFit/>
          </a:bodyPr>
          <a:lstStyle/>
          <a:p>
            <a:pPr algn="r"/>
            <a:r>
              <a:rPr lang="en-US" altLang="ko-KR" sz="1400" b="1" dirty="0" smtClean="0">
                <a:solidFill>
                  <a:schemeClr val="tx1">
                    <a:lumMod val="65000"/>
                    <a:lumOff val="35000"/>
                  </a:schemeClr>
                </a:solidFill>
                <a:cs typeface="Arial" pitchFamily="34" charset="0"/>
              </a:rPr>
              <a:t>Over 11,000 children below 18 are dying ever year.</a:t>
            </a:r>
            <a:endParaRPr lang="ko-KR" altLang="en-US" sz="1400" b="1" dirty="0">
              <a:solidFill>
                <a:schemeClr val="tx1">
                  <a:lumMod val="65000"/>
                  <a:lumOff val="35000"/>
                </a:schemeClr>
              </a:solidFill>
              <a:cs typeface="Arial" pitchFamily="34" charset="0"/>
            </a:endParaRPr>
          </a:p>
        </p:txBody>
      </p:sp>
      <p:sp>
        <p:nvSpPr>
          <p:cNvPr id="31" name="TextBox 30">
            <a:extLst>
              <a:ext uri="{FF2B5EF4-FFF2-40B4-BE49-F238E27FC236}">
                <a16:creationId xmlns="" xmlns:a16="http://schemas.microsoft.com/office/drawing/2014/main" id="{B2506AEC-9865-4FDF-A66D-B9C0C4E503EE}"/>
              </a:ext>
            </a:extLst>
          </p:cNvPr>
          <p:cNvSpPr txBox="1"/>
          <p:nvPr/>
        </p:nvSpPr>
        <p:spPr>
          <a:xfrm>
            <a:off x="1843927" y="5148171"/>
            <a:ext cx="1986248" cy="954107"/>
          </a:xfrm>
          <a:prstGeom prst="rect">
            <a:avLst/>
          </a:prstGeom>
          <a:noFill/>
          <a:ln>
            <a:noFill/>
          </a:ln>
        </p:spPr>
        <p:txBody>
          <a:bodyPr wrap="square" rtlCol="0">
            <a:spAutoFit/>
          </a:bodyPr>
          <a:lstStyle/>
          <a:p>
            <a:pPr algn="r"/>
            <a:r>
              <a:rPr lang="en-US" altLang="ko-KR" sz="1400" b="1" dirty="0">
                <a:solidFill>
                  <a:schemeClr val="bg1"/>
                </a:solidFill>
                <a:cs typeface="Arial" pitchFamily="34" charset="0"/>
              </a:rPr>
              <a:t>4 people die every hour in India because they do not wear </a:t>
            </a:r>
            <a:r>
              <a:rPr lang="en-US" altLang="ko-KR" sz="1400" b="1" dirty="0" smtClean="0">
                <a:solidFill>
                  <a:schemeClr val="bg1"/>
                </a:solidFill>
                <a:cs typeface="Arial" pitchFamily="34" charset="0"/>
              </a:rPr>
              <a:t>a helmet.</a:t>
            </a:r>
            <a:endParaRPr lang="ko-KR" altLang="en-US" sz="1400" b="1" dirty="0">
              <a:solidFill>
                <a:schemeClr val="bg1"/>
              </a:solidFill>
              <a:cs typeface="Arial" pitchFamily="34" charset="0"/>
            </a:endParaRPr>
          </a:p>
        </p:txBody>
      </p:sp>
      <p:sp>
        <p:nvSpPr>
          <p:cNvPr id="34" name="TextBox 33">
            <a:extLst>
              <a:ext uri="{FF2B5EF4-FFF2-40B4-BE49-F238E27FC236}">
                <a16:creationId xmlns="" xmlns:a16="http://schemas.microsoft.com/office/drawing/2014/main" id="{43FFB5EA-763E-4661-99AF-7C01EA9E41CB}"/>
              </a:ext>
            </a:extLst>
          </p:cNvPr>
          <p:cNvSpPr txBox="1"/>
          <p:nvPr/>
        </p:nvSpPr>
        <p:spPr>
          <a:xfrm>
            <a:off x="9090882" y="3555781"/>
            <a:ext cx="1986248" cy="954107"/>
          </a:xfrm>
          <a:prstGeom prst="rect">
            <a:avLst/>
          </a:prstGeom>
          <a:noFill/>
          <a:ln>
            <a:noFill/>
          </a:ln>
        </p:spPr>
        <p:txBody>
          <a:bodyPr wrap="square" rtlCol="0">
            <a:spAutoFit/>
          </a:bodyPr>
          <a:lstStyle/>
          <a:p>
            <a:r>
              <a:rPr lang="en-US" altLang="ko-KR" sz="1400" b="1" dirty="0" smtClean="0">
                <a:solidFill>
                  <a:schemeClr val="tx1">
                    <a:lumMod val="65000"/>
                    <a:lumOff val="35000"/>
                  </a:schemeClr>
                </a:solidFill>
                <a:cs typeface="Arial" pitchFamily="34" charset="0"/>
              </a:rPr>
              <a:t>22,000 accidents are occurring every month because of drowsiness.</a:t>
            </a:r>
            <a:endParaRPr lang="ko-KR" altLang="en-US" sz="1400" b="1" dirty="0">
              <a:solidFill>
                <a:schemeClr val="tx1">
                  <a:lumMod val="65000"/>
                  <a:lumOff val="35000"/>
                </a:schemeClr>
              </a:solidFill>
              <a:cs typeface="Arial" pitchFamily="34" charset="0"/>
            </a:endParaRPr>
          </a:p>
        </p:txBody>
      </p:sp>
      <p:sp>
        <p:nvSpPr>
          <p:cNvPr id="37" name="TextBox 36">
            <a:extLst>
              <a:ext uri="{FF2B5EF4-FFF2-40B4-BE49-F238E27FC236}">
                <a16:creationId xmlns="" xmlns:a16="http://schemas.microsoft.com/office/drawing/2014/main" id="{8E1C0E0B-C0CB-41B2-99D7-6E3041C0960A}"/>
              </a:ext>
            </a:extLst>
          </p:cNvPr>
          <p:cNvSpPr txBox="1"/>
          <p:nvPr/>
        </p:nvSpPr>
        <p:spPr>
          <a:xfrm>
            <a:off x="7883397" y="2200691"/>
            <a:ext cx="1986248" cy="954107"/>
          </a:xfrm>
          <a:prstGeom prst="rect">
            <a:avLst/>
          </a:prstGeom>
          <a:noFill/>
          <a:ln>
            <a:noFill/>
          </a:ln>
        </p:spPr>
        <p:txBody>
          <a:bodyPr wrap="square" rtlCol="0">
            <a:spAutoFit/>
          </a:bodyPr>
          <a:lstStyle/>
          <a:p>
            <a:r>
              <a:rPr lang="en-US" altLang="ko-KR" sz="1400" b="1" dirty="0" smtClean="0">
                <a:solidFill>
                  <a:schemeClr val="tx1">
                    <a:lumMod val="65000"/>
                    <a:lumOff val="35000"/>
                  </a:schemeClr>
                </a:solidFill>
                <a:cs typeface="Arial" pitchFamily="34" charset="0"/>
              </a:rPr>
              <a:t>More than 10,000 riders are dying by without wearing helmet.</a:t>
            </a:r>
            <a:endParaRPr lang="ko-KR" altLang="en-US" sz="1400" b="1" dirty="0">
              <a:solidFill>
                <a:schemeClr val="tx1">
                  <a:lumMod val="65000"/>
                  <a:lumOff val="35000"/>
                </a:schemeClr>
              </a:solidFill>
              <a:cs typeface="Arial" pitchFamily="34" charset="0"/>
            </a:endParaRPr>
          </a:p>
        </p:txBody>
      </p:sp>
      <p:sp>
        <p:nvSpPr>
          <p:cNvPr id="40" name="TextBox 39">
            <a:extLst>
              <a:ext uri="{FF2B5EF4-FFF2-40B4-BE49-F238E27FC236}">
                <a16:creationId xmlns="" xmlns:a16="http://schemas.microsoft.com/office/drawing/2014/main" id="{DF5DEEEF-78FC-4611-9AD9-11A5577FA949}"/>
              </a:ext>
            </a:extLst>
          </p:cNvPr>
          <p:cNvSpPr txBox="1"/>
          <p:nvPr/>
        </p:nvSpPr>
        <p:spPr>
          <a:xfrm>
            <a:off x="8301686" y="5076713"/>
            <a:ext cx="1986248" cy="954107"/>
          </a:xfrm>
          <a:prstGeom prst="rect">
            <a:avLst/>
          </a:prstGeom>
          <a:noFill/>
          <a:ln>
            <a:noFill/>
          </a:ln>
        </p:spPr>
        <p:txBody>
          <a:bodyPr wrap="square" rtlCol="0">
            <a:spAutoFit/>
          </a:bodyPr>
          <a:lstStyle/>
          <a:p>
            <a:r>
              <a:rPr lang="en-US" altLang="ko-KR" sz="1400" b="1" dirty="0" smtClean="0">
                <a:solidFill>
                  <a:schemeClr val="bg1"/>
                </a:solidFill>
                <a:cs typeface="Arial" pitchFamily="34" charset="0"/>
              </a:rPr>
              <a:t>Tamilnadu hold top 2</a:t>
            </a:r>
            <a:r>
              <a:rPr lang="en-US" altLang="ko-KR" sz="1400" b="1" baseline="30000" dirty="0" smtClean="0">
                <a:solidFill>
                  <a:schemeClr val="bg1"/>
                </a:solidFill>
                <a:cs typeface="Arial" pitchFamily="34" charset="0"/>
              </a:rPr>
              <a:t>nd</a:t>
            </a:r>
            <a:r>
              <a:rPr lang="en-US" altLang="ko-KR" sz="1400" b="1" dirty="0" smtClean="0">
                <a:solidFill>
                  <a:schemeClr val="bg1"/>
                </a:solidFill>
                <a:cs typeface="Arial" pitchFamily="34" charset="0"/>
              </a:rPr>
              <a:t> position in most accidental zone in India.</a:t>
            </a:r>
            <a:endParaRPr lang="ko-KR" altLang="en-US" sz="1400" b="1" dirty="0">
              <a:solidFill>
                <a:schemeClr val="bg1"/>
              </a:solidFill>
              <a:cs typeface="Arial" pitchFamily="34" charset="0"/>
            </a:endParaRPr>
          </a:p>
        </p:txBody>
      </p:sp>
      <p:sp>
        <p:nvSpPr>
          <p:cNvPr id="43" name="TextBox 42">
            <a:extLst>
              <a:ext uri="{FF2B5EF4-FFF2-40B4-BE49-F238E27FC236}">
                <a16:creationId xmlns="" xmlns:a16="http://schemas.microsoft.com/office/drawing/2014/main" id="{E36CDF4B-C7A4-4863-94EF-4368531AE211}"/>
              </a:ext>
            </a:extLst>
          </p:cNvPr>
          <p:cNvSpPr txBox="1"/>
          <p:nvPr/>
        </p:nvSpPr>
        <p:spPr>
          <a:xfrm>
            <a:off x="5076568" y="1891188"/>
            <a:ext cx="1986248" cy="738664"/>
          </a:xfrm>
          <a:prstGeom prst="rect">
            <a:avLst/>
          </a:prstGeom>
          <a:noFill/>
          <a:ln>
            <a:noFill/>
          </a:ln>
        </p:spPr>
        <p:txBody>
          <a:bodyPr wrap="square" rtlCol="0">
            <a:spAutoFit/>
          </a:bodyPr>
          <a:lstStyle/>
          <a:p>
            <a:pPr algn="ctr"/>
            <a:r>
              <a:rPr lang="en-US" altLang="ko-KR" sz="1400" b="1" dirty="0" smtClean="0">
                <a:solidFill>
                  <a:schemeClr val="tx1">
                    <a:lumMod val="65000"/>
                    <a:lumOff val="35000"/>
                  </a:schemeClr>
                </a:solidFill>
                <a:cs typeface="Arial" pitchFamily="34" charset="0"/>
              </a:rPr>
              <a:t>Count of 7000 people are killed by influence of alcohol.</a:t>
            </a:r>
            <a:endParaRPr lang="ko-KR" altLang="en-US" sz="1400" b="1" dirty="0">
              <a:solidFill>
                <a:schemeClr val="tx1">
                  <a:lumMod val="65000"/>
                  <a:lumOff val="35000"/>
                </a:schemeClr>
              </a:solidFill>
              <a:cs typeface="Arial" pitchFamily="34" charset="0"/>
            </a:endParaRPr>
          </a:p>
        </p:txBody>
      </p:sp>
      <p:pic>
        <p:nvPicPr>
          <p:cNvPr id="5122" name="Picture 2" descr="Image result for car bike accident vector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3786" y="3697990"/>
            <a:ext cx="2097278" cy="209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625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 xmlns:a16="http://schemas.microsoft.com/office/drawing/2014/main" id="{A0432B65-A4E8-4F8D-891F-5C46349EFE6F}"/>
              </a:ext>
            </a:extLst>
          </p:cNvPr>
          <p:cNvGrpSpPr/>
          <p:nvPr/>
        </p:nvGrpSpPr>
        <p:grpSpPr>
          <a:xfrm>
            <a:off x="7809283" y="2819176"/>
            <a:ext cx="3157774" cy="3341047"/>
            <a:chOff x="7660892" y="3400808"/>
            <a:chExt cx="299886" cy="317291"/>
          </a:xfrm>
          <a:solidFill>
            <a:schemeClr val="accent3">
              <a:alpha val="10000"/>
            </a:schemeClr>
          </a:solidFill>
        </p:grpSpPr>
        <p:sp>
          <p:nvSpPr>
            <p:cNvPr id="90" name="Freeform: Shape 89">
              <a:extLst>
                <a:ext uri="{FF2B5EF4-FFF2-40B4-BE49-F238E27FC236}">
                  <a16:creationId xmlns="" xmlns:a16="http://schemas.microsoft.com/office/drawing/2014/main" id="{484F0E11-FA60-4F13-BD26-0C0EFC8D942C}"/>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70C3EB38-F3F4-449F-9E00-5705014883F5}"/>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2" name="Freeform: Shape 91">
              <a:extLst>
                <a:ext uri="{FF2B5EF4-FFF2-40B4-BE49-F238E27FC236}">
                  <a16:creationId xmlns="" xmlns:a16="http://schemas.microsoft.com/office/drawing/2014/main" id="{2759CE92-1201-46AC-B9AB-08DA24560930}"/>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2974843" y="234455"/>
            <a:ext cx="11573197" cy="701731"/>
          </a:xfrm>
          <a:prstGeom prst="rect">
            <a:avLst/>
          </a:prstGeom>
        </p:spPr>
        <p:txBody>
          <a:bodyPr/>
          <a:lstStyle/>
          <a:p>
            <a:r>
              <a:rPr lang="en-US" sz="4400" b="1" dirty="0" smtClean="0"/>
              <a:t>Proposed System</a:t>
            </a:r>
            <a:endParaRPr lang="en-US" sz="4400" b="1" dirty="0"/>
          </a:p>
        </p:txBody>
      </p:sp>
      <p:sp>
        <p:nvSpPr>
          <p:cNvPr id="40" name="TextBox 39">
            <a:extLst>
              <a:ext uri="{FF2B5EF4-FFF2-40B4-BE49-F238E27FC236}">
                <a16:creationId xmlns="" xmlns:a16="http://schemas.microsoft.com/office/drawing/2014/main" id="{4E009A0F-C35F-4D8B-B774-3C6EFBE511CC}"/>
              </a:ext>
            </a:extLst>
          </p:cNvPr>
          <p:cNvSpPr txBox="1"/>
          <p:nvPr/>
        </p:nvSpPr>
        <p:spPr>
          <a:xfrm>
            <a:off x="544643" y="1087645"/>
            <a:ext cx="10918013" cy="3416320"/>
          </a:xfrm>
          <a:prstGeom prst="rect">
            <a:avLst/>
          </a:prstGeom>
          <a:noFill/>
        </p:spPr>
        <p:txBody>
          <a:bodyPr wrap="square" rtlCol="0">
            <a:spAutoFit/>
          </a:bodyPr>
          <a:lstStyle/>
          <a:p>
            <a:pPr algn="ctr">
              <a:lnSpc>
                <a:spcPct val="150000"/>
              </a:lnSpc>
            </a:pPr>
            <a:r>
              <a:rPr lang="en-US" altLang="ko-KR" sz="2400" b="1" u="sng" dirty="0">
                <a:cs typeface="Arial" pitchFamily="34" charset="0"/>
              </a:rPr>
              <a:t>Automatic number plate </a:t>
            </a:r>
            <a:r>
              <a:rPr lang="en-US" altLang="ko-KR" sz="2400" b="1" u="sng" dirty="0" smtClean="0">
                <a:cs typeface="Arial" pitchFamily="34" charset="0"/>
              </a:rPr>
              <a:t>detection - ”</a:t>
            </a:r>
            <a:r>
              <a:rPr lang="en-IN" sz="2400" b="1" u="sng" dirty="0" smtClean="0"/>
              <a:t>Euclidean algorithm”</a:t>
            </a:r>
            <a:endParaRPr lang="en-US" altLang="ko-KR" sz="2400" b="1" u="sng" dirty="0">
              <a:cs typeface="Arial" pitchFamily="34" charset="0"/>
            </a:endParaRPr>
          </a:p>
          <a:p>
            <a:pPr marL="342900" indent="-342900">
              <a:lnSpc>
                <a:spcPct val="150000"/>
              </a:lnSpc>
              <a:buFont typeface="Wingdings" panose="05000000000000000000" pitchFamily="2" charset="2"/>
              <a:buChar char="§"/>
            </a:pPr>
            <a:r>
              <a:rPr lang="en-IN" sz="2000" dirty="0"/>
              <a:t>Blink detection can be estimated by measuring EAR (Eye aspect Ratio) using OPENCV </a:t>
            </a:r>
            <a:r>
              <a:rPr lang="en-IN" sz="2000" dirty="0" smtClean="0"/>
              <a:t>functions.</a:t>
            </a:r>
          </a:p>
          <a:p>
            <a:pPr marL="342900" indent="-342900">
              <a:lnSpc>
                <a:spcPct val="150000"/>
              </a:lnSpc>
              <a:buFont typeface="Wingdings" panose="05000000000000000000" pitchFamily="2" charset="2"/>
              <a:buChar char="§"/>
            </a:pPr>
            <a:r>
              <a:rPr lang="en-IN" sz="2000" dirty="0" smtClean="0"/>
              <a:t>DLIB’s </a:t>
            </a:r>
            <a:r>
              <a:rPr lang="en-IN" sz="2000" dirty="0"/>
              <a:t>pre trained Neural network based prediction and detector function</a:t>
            </a:r>
            <a:r>
              <a:rPr lang="en-IN" sz="2000" dirty="0" smtClean="0"/>
              <a:t>.</a:t>
            </a:r>
          </a:p>
          <a:p>
            <a:pPr>
              <a:lnSpc>
                <a:spcPct val="150000"/>
              </a:lnSpc>
            </a:pPr>
            <a:endParaRPr lang="en-US" sz="2000" dirty="0"/>
          </a:p>
          <a:p>
            <a:pPr>
              <a:lnSpc>
                <a:spcPct val="150000"/>
              </a:lnSpc>
            </a:pPr>
            <a:endParaRPr lang="en-IN" sz="2000" dirty="0" smtClean="0"/>
          </a:p>
          <a:p>
            <a:pPr>
              <a:lnSpc>
                <a:spcPct val="150000"/>
              </a:lnSpc>
            </a:pPr>
            <a:r>
              <a:rPr lang="en-IN" sz="2000" b="1" dirty="0"/>
              <a:t> </a:t>
            </a:r>
            <a:endParaRPr lang="en-IN" sz="2000" dirty="0"/>
          </a:p>
        </p:txBody>
      </p:sp>
      <p:pic>
        <p:nvPicPr>
          <p:cNvPr id="47" name="Google Shape;285;p7"/>
          <p:cNvPicPr/>
          <p:nvPr/>
        </p:nvPicPr>
        <p:blipFill>
          <a:blip r:embed="rId2">
            <a:alphaModFix/>
          </a:blip>
          <a:stretch>
            <a:fillRect/>
          </a:stretch>
        </p:blipFill>
        <p:spPr>
          <a:xfrm>
            <a:off x="7376749" y="3922961"/>
            <a:ext cx="4257675" cy="1133475"/>
          </a:xfrm>
          <a:prstGeom prst="rect">
            <a:avLst/>
          </a:prstGeom>
          <a:noFill/>
          <a:ln>
            <a:noFill/>
          </a:ln>
        </p:spPr>
      </p:pic>
      <p:pic>
        <p:nvPicPr>
          <p:cNvPr id="51" name="Google Shape;292;p8"/>
          <p:cNvPicPr/>
          <p:nvPr/>
        </p:nvPicPr>
        <p:blipFill>
          <a:blip r:embed="rId3">
            <a:alphaModFix/>
            <a:extLst>
              <a:ext uri="{28A0092B-C50C-407E-A947-70E740481C1C}">
                <a14:useLocalDpi xmlns:a14="http://schemas.microsoft.com/office/drawing/2010/main" val="0"/>
              </a:ext>
            </a:extLst>
          </a:blip>
          <a:stretch>
            <a:fillRect/>
          </a:stretch>
        </p:blipFill>
        <p:spPr>
          <a:xfrm>
            <a:off x="999403" y="3465487"/>
            <a:ext cx="4445174" cy="2971756"/>
          </a:xfrm>
          <a:prstGeom prst="rect">
            <a:avLst/>
          </a:prstGeom>
          <a:noFill/>
          <a:ln>
            <a:noFill/>
          </a:ln>
        </p:spPr>
      </p:pic>
      <p:sp>
        <p:nvSpPr>
          <p:cNvPr id="5" name="TextBox 4"/>
          <p:cNvSpPr txBox="1"/>
          <p:nvPr/>
        </p:nvSpPr>
        <p:spPr>
          <a:xfrm>
            <a:off x="1213575" y="6415224"/>
            <a:ext cx="4016829" cy="430887"/>
          </a:xfrm>
          <a:prstGeom prst="rect">
            <a:avLst/>
          </a:prstGeom>
          <a:noFill/>
        </p:spPr>
        <p:txBody>
          <a:bodyPr wrap="square" rtlCol="0">
            <a:spAutoFit/>
          </a:bodyPr>
          <a:lstStyle/>
          <a:p>
            <a:pPr algn="ctr"/>
            <a:r>
              <a:rPr lang="en-US" sz="1100" dirty="0"/>
              <a:t>Results of facial Landmark detection and identification of eye coordinates.</a:t>
            </a:r>
            <a:endParaRPr lang="en-IN" sz="1100" dirty="0"/>
          </a:p>
        </p:txBody>
      </p:sp>
      <p:pic>
        <p:nvPicPr>
          <p:cNvPr id="54" name="Picture 2" descr="Image result for car bike accident vector imag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2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80" y="2027213"/>
            <a:ext cx="5669065" cy="453003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82" y="2001332"/>
            <a:ext cx="5451714" cy="4431820"/>
          </a:xfrm>
          <a:prstGeom prst="rect">
            <a:avLst/>
          </a:prstGeom>
        </p:spPr>
      </p:pic>
      <p:sp>
        <p:nvSpPr>
          <p:cNvPr id="4" name="Text Placeholder 1">
            <a:extLst>
              <a:ext uri="{FF2B5EF4-FFF2-40B4-BE49-F238E27FC236}">
                <a16:creationId xmlns="" xmlns:a16="http://schemas.microsoft.com/office/drawing/2014/main" id="{206381AD-4C2B-4745-99B1-0BBCE6131A71}"/>
              </a:ext>
            </a:extLst>
          </p:cNvPr>
          <p:cNvSpPr txBox="1">
            <a:spLocks/>
          </p:cNvSpPr>
          <p:nvPr/>
        </p:nvSpPr>
        <p:spPr>
          <a:xfrm>
            <a:off x="1706798" y="672491"/>
            <a:ext cx="9654189"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solidFill>
                  <a:schemeClr val="accent2">
                    <a:lumMod val="60000"/>
                    <a:lumOff val="40000"/>
                  </a:schemeClr>
                </a:solidFill>
                <a:latin typeface="Comic Sans MS" panose="030F0702030302020204" pitchFamily="66" charset="0"/>
              </a:rPr>
              <a:t>DROWSINESS DETECTION SCREENSHOTS</a:t>
            </a:r>
            <a:endParaRPr lang="en-US" sz="3200" b="1"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90772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 xmlns:a16="http://schemas.microsoft.com/office/drawing/2014/main" id="{A0432B65-A4E8-4F8D-891F-5C46349EFE6F}"/>
              </a:ext>
            </a:extLst>
          </p:cNvPr>
          <p:cNvGrpSpPr/>
          <p:nvPr/>
        </p:nvGrpSpPr>
        <p:grpSpPr>
          <a:xfrm>
            <a:off x="7809283" y="2819176"/>
            <a:ext cx="3157774" cy="3341047"/>
            <a:chOff x="7660892" y="3400808"/>
            <a:chExt cx="299886" cy="317291"/>
          </a:xfrm>
          <a:solidFill>
            <a:schemeClr val="accent3">
              <a:alpha val="10000"/>
            </a:schemeClr>
          </a:solidFill>
        </p:grpSpPr>
        <p:sp>
          <p:nvSpPr>
            <p:cNvPr id="90" name="Freeform: Shape 89">
              <a:extLst>
                <a:ext uri="{FF2B5EF4-FFF2-40B4-BE49-F238E27FC236}">
                  <a16:creationId xmlns="" xmlns:a16="http://schemas.microsoft.com/office/drawing/2014/main" id="{484F0E11-FA60-4F13-BD26-0C0EFC8D942C}"/>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70C3EB38-F3F4-449F-9E00-5705014883F5}"/>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2" name="Freeform: Shape 91">
              <a:extLst>
                <a:ext uri="{FF2B5EF4-FFF2-40B4-BE49-F238E27FC236}">
                  <a16:creationId xmlns="" xmlns:a16="http://schemas.microsoft.com/office/drawing/2014/main" id="{2759CE92-1201-46AC-B9AB-08DA24560930}"/>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2974843" y="234455"/>
            <a:ext cx="11573197" cy="701731"/>
          </a:xfrm>
          <a:prstGeom prst="rect">
            <a:avLst/>
          </a:prstGeom>
        </p:spPr>
        <p:txBody>
          <a:bodyPr/>
          <a:lstStyle/>
          <a:p>
            <a:r>
              <a:rPr lang="en-US" sz="4400" b="1" dirty="0" smtClean="0"/>
              <a:t>Proposed System</a:t>
            </a:r>
            <a:endParaRPr lang="en-US" sz="4400" b="1" dirty="0"/>
          </a:p>
        </p:txBody>
      </p:sp>
      <p:sp>
        <p:nvSpPr>
          <p:cNvPr id="40" name="TextBox 39">
            <a:extLst>
              <a:ext uri="{FF2B5EF4-FFF2-40B4-BE49-F238E27FC236}">
                <a16:creationId xmlns="" xmlns:a16="http://schemas.microsoft.com/office/drawing/2014/main" id="{4E009A0F-C35F-4D8B-B774-3C6EFBE511CC}"/>
              </a:ext>
            </a:extLst>
          </p:cNvPr>
          <p:cNvSpPr txBox="1"/>
          <p:nvPr/>
        </p:nvSpPr>
        <p:spPr>
          <a:xfrm>
            <a:off x="544643" y="1087645"/>
            <a:ext cx="10918013" cy="3416320"/>
          </a:xfrm>
          <a:prstGeom prst="rect">
            <a:avLst/>
          </a:prstGeom>
          <a:noFill/>
        </p:spPr>
        <p:txBody>
          <a:bodyPr wrap="square" rtlCol="0">
            <a:spAutoFit/>
          </a:bodyPr>
          <a:lstStyle/>
          <a:p>
            <a:pPr algn="ctr">
              <a:lnSpc>
                <a:spcPct val="150000"/>
              </a:lnSpc>
            </a:pPr>
            <a:r>
              <a:rPr lang="en-US" altLang="ko-KR" sz="2400" b="1" u="sng" dirty="0">
                <a:cs typeface="Arial" pitchFamily="34" charset="0"/>
              </a:rPr>
              <a:t>Drowsiness driver detection</a:t>
            </a:r>
          </a:p>
          <a:p>
            <a:pPr marL="342900" indent="-342900">
              <a:lnSpc>
                <a:spcPct val="150000"/>
              </a:lnSpc>
              <a:buFont typeface="Wingdings" panose="05000000000000000000" pitchFamily="2" charset="2"/>
              <a:buChar char="§"/>
            </a:pPr>
            <a:r>
              <a:rPr lang="en-IN" sz="2000" dirty="0" smtClean="0"/>
              <a:t>We proposed to use K-nearest </a:t>
            </a:r>
            <a:r>
              <a:rPr lang="en-IN" sz="2000" dirty="0"/>
              <a:t>neighbour (KNN) classifiers to recognize these segmented characters. </a:t>
            </a:r>
            <a:endParaRPr lang="en-IN" sz="2000" dirty="0" smtClean="0"/>
          </a:p>
          <a:p>
            <a:pPr marL="342900" indent="-342900">
              <a:lnSpc>
                <a:spcPct val="150000"/>
              </a:lnSpc>
              <a:buFont typeface="Wingdings" panose="05000000000000000000" pitchFamily="2" charset="2"/>
              <a:buChar char="§"/>
            </a:pPr>
            <a:r>
              <a:rPr lang="en-IN" sz="2000" dirty="0"/>
              <a:t>Their recognition rates are 96.97 % (PNN) and 99.77 % (KNN), respectively. The K-nearest neighbour (KNN) classifier uses features of testing image returns recognized character.</a:t>
            </a:r>
            <a:endParaRPr lang="en-US" sz="2000" dirty="0"/>
          </a:p>
          <a:p>
            <a:pPr>
              <a:lnSpc>
                <a:spcPct val="150000"/>
              </a:lnSpc>
            </a:pPr>
            <a:endParaRPr lang="en-IN" sz="2000" dirty="0" smtClean="0"/>
          </a:p>
          <a:p>
            <a:pPr>
              <a:lnSpc>
                <a:spcPct val="150000"/>
              </a:lnSpc>
            </a:pPr>
            <a:r>
              <a:rPr lang="en-IN" sz="2000" b="1" dirty="0"/>
              <a:t> </a:t>
            </a:r>
            <a:endParaRPr lang="en-IN" sz="2000" dirty="0"/>
          </a:p>
        </p:txBody>
      </p:sp>
      <p:sp>
        <p:nvSpPr>
          <p:cNvPr id="5" name="TextBox 4"/>
          <p:cNvSpPr txBox="1"/>
          <p:nvPr/>
        </p:nvSpPr>
        <p:spPr>
          <a:xfrm>
            <a:off x="4494836" y="6275562"/>
            <a:ext cx="4016829" cy="261610"/>
          </a:xfrm>
          <a:prstGeom prst="rect">
            <a:avLst/>
          </a:prstGeom>
          <a:noFill/>
        </p:spPr>
        <p:txBody>
          <a:bodyPr wrap="square" rtlCol="0">
            <a:spAutoFit/>
          </a:bodyPr>
          <a:lstStyle/>
          <a:p>
            <a:pPr algn="ctr"/>
            <a:r>
              <a:rPr lang="en-IN" sz="1100" dirty="0"/>
              <a:t>License Plate Detection through KNN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13" y="3657281"/>
            <a:ext cx="7626519" cy="2579753"/>
          </a:xfrm>
          <a:prstGeom prst="rect">
            <a:avLst/>
          </a:prstGeom>
        </p:spPr>
      </p:pic>
      <p:pic>
        <p:nvPicPr>
          <p:cNvPr id="18" name="Picture 2" descr="Image result for car bike accident vector imag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17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A3A10FF-ED7F-46D3-92EB-86F120AF7B6B}"/>
              </a:ext>
            </a:extLst>
          </p:cNvPr>
          <p:cNvSpPr/>
          <p:nvPr/>
        </p:nvSpPr>
        <p:spPr>
          <a:xfrm>
            <a:off x="6096000" y="0"/>
            <a:ext cx="6096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6" name="Rectangle 5">
            <a:extLst>
              <a:ext uri="{FF2B5EF4-FFF2-40B4-BE49-F238E27FC236}">
                <a16:creationId xmlns="" xmlns:a16="http://schemas.microsoft.com/office/drawing/2014/main" id="{AD97AED9-919A-4C7C-84D7-0100ABA90E7A}"/>
              </a:ext>
            </a:extLst>
          </p:cNvPr>
          <p:cNvSpPr/>
          <p:nvPr/>
        </p:nvSpPr>
        <p:spPr>
          <a:xfrm>
            <a:off x="0" y="4052"/>
            <a:ext cx="60904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sz="800" dirty="0"/>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1667707" y="449008"/>
            <a:ext cx="11573197" cy="480131"/>
          </a:xfrm>
          <a:prstGeom prst="rect">
            <a:avLst/>
          </a:prstGeom>
        </p:spPr>
        <p:txBody>
          <a:bodyPr/>
          <a:lstStyle/>
          <a:p>
            <a:pPr marL="457200" lvl="1" indent="0" algn="ctr">
              <a:buNone/>
            </a:pPr>
            <a:r>
              <a:rPr lang="en-IN" sz="2800" b="1" u="sng" dirty="0">
                <a:solidFill>
                  <a:schemeClr val="bg1"/>
                </a:solidFill>
              </a:rPr>
              <a:t>Smart helmet bike starter with alcohol detection</a:t>
            </a:r>
          </a:p>
        </p:txBody>
      </p:sp>
      <p:grpSp>
        <p:nvGrpSpPr>
          <p:cNvPr id="3" name="Group 2">
            <a:extLst>
              <a:ext uri="{FF2B5EF4-FFF2-40B4-BE49-F238E27FC236}">
                <a16:creationId xmlns="" xmlns:a16="http://schemas.microsoft.com/office/drawing/2014/main" id="{35CB1E6F-2C11-4CB8-8C6F-D04DC5D4BBFF}"/>
              </a:ext>
            </a:extLst>
          </p:cNvPr>
          <p:cNvGrpSpPr/>
          <p:nvPr/>
        </p:nvGrpSpPr>
        <p:grpSpPr>
          <a:xfrm>
            <a:off x="5870154" y="2225627"/>
            <a:ext cx="434986" cy="973986"/>
            <a:chOff x="4929203" y="1548735"/>
            <a:chExt cx="2319196" cy="4442491"/>
          </a:xfrm>
        </p:grpSpPr>
        <p:sp>
          <p:nvSpPr>
            <p:cNvPr id="4" name="Freeform: Shape 3">
              <a:extLst>
                <a:ext uri="{FF2B5EF4-FFF2-40B4-BE49-F238E27FC236}">
                  <a16:creationId xmlns="" xmlns:a16="http://schemas.microsoft.com/office/drawing/2014/main" id="{8B0E01D7-FD9C-4E4E-82EE-88E67B6465E8}"/>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solidFill>
              <a:schemeClr val="accent4">
                <a:lumMod val="75000"/>
              </a:schemeClr>
            </a:solidFill>
            <a:ln w="7536" cap="flat">
              <a:noFill/>
              <a:prstDash val="solid"/>
              <a:miter/>
            </a:ln>
          </p:spPr>
          <p:txBody>
            <a:bodyPr wrap="square" rtlCol="0" anchor="ctr">
              <a:noAutofit/>
            </a:bodyPr>
            <a:lstStyle/>
            <a:p>
              <a:pPr algn="ctr"/>
              <a:endParaRPr lang="en-US"/>
            </a:p>
          </p:txBody>
        </p:sp>
        <p:sp>
          <p:nvSpPr>
            <p:cNvPr id="5" name="Freeform: Shape 4">
              <a:extLst>
                <a:ext uri="{FF2B5EF4-FFF2-40B4-BE49-F238E27FC236}">
                  <a16:creationId xmlns="" xmlns:a16="http://schemas.microsoft.com/office/drawing/2014/main" id="{4CFF4C4C-8599-4D62-8C99-EDAED83A1C0C}"/>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solidFill>
              <a:schemeClr val="accent1"/>
            </a:solidFill>
            <a:ln w="7536" cap="flat">
              <a:noFill/>
              <a:prstDash val="solid"/>
              <a:miter/>
            </a:ln>
          </p:spPr>
          <p:txBody>
            <a:bodyPr wrap="square" rtlCol="0" anchor="ctr">
              <a:noAutofit/>
            </a:bodyPr>
            <a:lstStyle/>
            <a:p>
              <a:pPr algn="ctr"/>
              <a:endParaRPr lang="en-US"/>
            </a:p>
          </p:txBody>
        </p:sp>
      </p:grpSp>
      <p:grpSp>
        <p:nvGrpSpPr>
          <p:cNvPr id="18" name="Group 17">
            <a:extLst>
              <a:ext uri="{FF2B5EF4-FFF2-40B4-BE49-F238E27FC236}">
                <a16:creationId xmlns="" xmlns:a16="http://schemas.microsoft.com/office/drawing/2014/main" id="{0EFE53A2-F430-4F3E-9909-375E914A3AAF}"/>
              </a:ext>
            </a:extLst>
          </p:cNvPr>
          <p:cNvGrpSpPr/>
          <p:nvPr/>
        </p:nvGrpSpPr>
        <p:grpSpPr>
          <a:xfrm>
            <a:off x="5519854" y="1962614"/>
            <a:ext cx="1137424" cy="1449659"/>
            <a:chOff x="3757705" y="1403266"/>
            <a:chExt cx="4676590" cy="4965791"/>
          </a:xfrm>
        </p:grpSpPr>
        <p:grpSp>
          <p:nvGrpSpPr>
            <p:cNvPr id="9" name="Group 8">
              <a:extLst>
                <a:ext uri="{FF2B5EF4-FFF2-40B4-BE49-F238E27FC236}">
                  <a16:creationId xmlns="" xmlns:a16="http://schemas.microsoft.com/office/drawing/2014/main" id="{FDB81133-5486-4F75-8F49-C4D052E5CD7B}"/>
                </a:ext>
              </a:extLst>
            </p:cNvPr>
            <p:cNvGrpSpPr/>
            <p:nvPr/>
          </p:nvGrpSpPr>
          <p:grpSpPr>
            <a:xfrm>
              <a:off x="3757705" y="1555981"/>
              <a:ext cx="4676590" cy="4813076"/>
              <a:chOff x="2585991" y="2445792"/>
              <a:chExt cx="2830016" cy="2912611"/>
            </a:xfrm>
          </p:grpSpPr>
          <p:sp>
            <p:nvSpPr>
              <p:cNvPr id="13" name="Block Arc 12">
                <a:extLst>
                  <a:ext uri="{FF2B5EF4-FFF2-40B4-BE49-F238E27FC236}">
                    <a16:creationId xmlns="" xmlns:a16="http://schemas.microsoft.com/office/drawing/2014/main" id="{BFBECD06-BD23-4BD3-8DB2-A76C468F2247}"/>
                  </a:ext>
                </a:extLst>
              </p:cNvPr>
              <p:cNvSpPr/>
              <p:nvPr/>
            </p:nvSpPr>
            <p:spPr>
              <a:xfrm>
                <a:off x="2585991" y="2445792"/>
                <a:ext cx="2830016" cy="2830016"/>
              </a:xfrm>
              <a:prstGeom prst="blockArc">
                <a:avLst>
                  <a:gd name="adj1" fmla="val 5749470"/>
                  <a:gd name="adj2" fmla="val 16195660"/>
                  <a:gd name="adj3" fmla="val 470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 xmlns:a16="http://schemas.microsoft.com/office/drawing/2014/main" id="{EDBE078D-021D-4C85-956E-CC119E4B8B68}"/>
                  </a:ext>
                </a:extLst>
              </p:cNvPr>
              <p:cNvSpPr/>
              <p:nvPr/>
            </p:nvSpPr>
            <p:spPr>
              <a:xfrm rot="5400000">
                <a:off x="3761449" y="5104467"/>
                <a:ext cx="309057" cy="19881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5" name="Group 14">
              <a:extLst>
                <a:ext uri="{FF2B5EF4-FFF2-40B4-BE49-F238E27FC236}">
                  <a16:creationId xmlns="" xmlns:a16="http://schemas.microsoft.com/office/drawing/2014/main" id="{215766B9-32F2-4E6B-A1F4-110C3E1D1275}"/>
                </a:ext>
              </a:extLst>
            </p:cNvPr>
            <p:cNvGrpSpPr/>
            <p:nvPr/>
          </p:nvGrpSpPr>
          <p:grpSpPr>
            <a:xfrm rot="10800000">
              <a:off x="3757705" y="1403266"/>
              <a:ext cx="4676590" cy="4813076"/>
              <a:chOff x="2585991" y="2445792"/>
              <a:chExt cx="2830016" cy="2912611"/>
            </a:xfrm>
            <a:solidFill>
              <a:schemeClr val="accent1"/>
            </a:solidFill>
          </p:grpSpPr>
          <p:sp>
            <p:nvSpPr>
              <p:cNvPr id="16" name="Block Arc 15">
                <a:extLst>
                  <a:ext uri="{FF2B5EF4-FFF2-40B4-BE49-F238E27FC236}">
                    <a16:creationId xmlns="" xmlns:a16="http://schemas.microsoft.com/office/drawing/2014/main" id="{4C21DADD-798A-4791-B64C-4CB5472221B5}"/>
                  </a:ext>
                </a:extLst>
              </p:cNvPr>
              <p:cNvSpPr/>
              <p:nvPr/>
            </p:nvSpPr>
            <p:spPr>
              <a:xfrm>
                <a:off x="2585991" y="2445792"/>
                <a:ext cx="2830016" cy="2830016"/>
              </a:xfrm>
              <a:prstGeom prst="blockArc">
                <a:avLst>
                  <a:gd name="adj1" fmla="val 5749470"/>
                  <a:gd name="adj2" fmla="val 16195660"/>
                  <a:gd name="adj3"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Isosceles Triangle 16">
                <a:extLst>
                  <a:ext uri="{FF2B5EF4-FFF2-40B4-BE49-F238E27FC236}">
                    <a16:creationId xmlns="" xmlns:a16="http://schemas.microsoft.com/office/drawing/2014/main" id="{84809ED9-655F-4F35-8794-04ABBBF97687}"/>
                  </a:ext>
                </a:extLst>
              </p:cNvPr>
              <p:cNvSpPr/>
              <p:nvPr/>
            </p:nvSpPr>
            <p:spPr>
              <a:xfrm rot="5400000">
                <a:off x="3761449" y="5104467"/>
                <a:ext cx="309057" cy="1988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52" y="2893416"/>
            <a:ext cx="5740266" cy="276576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023" y="2893416"/>
            <a:ext cx="5642591" cy="3136524"/>
          </a:xfrm>
          <a:prstGeom prst="rect">
            <a:avLst/>
          </a:prstGeom>
        </p:spPr>
      </p:pic>
      <p:sp>
        <p:nvSpPr>
          <p:cNvPr id="11" name="TextBox 10"/>
          <p:cNvSpPr txBox="1"/>
          <p:nvPr/>
        </p:nvSpPr>
        <p:spPr>
          <a:xfrm>
            <a:off x="794182" y="1556657"/>
            <a:ext cx="2460137" cy="646331"/>
          </a:xfrm>
          <a:prstGeom prst="rect">
            <a:avLst/>
          </a:prstGeom>
          <a:noFill/>
        </p:spPr>
        <p:txBody>
          <a:bodyPr wrap="square" rtlCol="0">
            <a:spAutoFit/>
          </a:bodyPr>
          <a:lstStyle/>
          <a:p>
            <a:r>
              <a:rPr lang="en-IN" b="1" dirty="0">
                <a:solidFill>
                  <a:schemeClr val="bg1"/>
                </a:solidFill>
              </a:rPr>
              <a:t>HELMET SECTION</a:t>
            </a:r>
            <a:endParaRPr lang="en-IN" dirty="0">
              <a:solidFill>
                <a:schemeClr val="bg1"/>
              </a:solidFill>
            </a:endParaRPr>
          </a:p>
          <a:p>
            <a:endParaRPr lang="en-IN" dirty="0">
              <a:solidFill>
                <a:schemeClr val="bg1"/>
              </a:solidFill>
            </a:endParaRPr>
          </a:p>
        </p:txBody>
      </p:sp>
      <p:sp>
        <p:nvSpPr>
          <p:cNvPr id="54" name="TextBox 53"/>
          <p:cNvSpPr txBox="1"/>
          <p:nvPr/>
        </p:nvSpPr>
        <p:spPr>
          <a:xfrm>
            <a:off x="6645005" y="1465376"/>
            <a:ext cx="2460137" cy="369332"/>
          </a:xfrm>
          <a:prstGeom prst="rect">
            <a:avLst/>
          </a:prstGeom>
          <a:noFill/>
        </p:spPr>
        <p:txBody>
          <a:bodyPr wrap="square" rtlCol="0">
            <a:spAutoFit/>
          </a:bodyPr>
          <a:lstStyle/>
          <a:p>
            <a:r>
              <a:rPr lang="en-IN" b="1" dirty="0" smtClean="0">
                <a:solidFill>
                  <a:schemeClr val="bg1"/>
                </a:solidFill>
              </a:rPr>
              <a:t>BIKE SECTION</a:t>
            </a:r>
            <a:endParaRPr lang="en-IN" dirty="0">
              <a:solidFill>
                <a:schemeClr val="bg1"/>
              </a:solidFill>
            </a:endParaRPr>
          </a:p>
        </p:txBody>
      </p:sp>
      <p:pic>
        <p:nvPicPr>
          <p:cNvPr id="55" name="Picture 2" descr="Image result for car bike accident vector imag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1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102E797-21C5-4E79-BBD5-2F38CD4CC9AA}"/>
              </a:ext>
            </a:extLst>
          </p:cNvPr>
          <p:cNvSpPr/>
          <p:nvPr/>
        </p:nvSpPr>
        <p:spPr>
          <a:xfrm>
            <a:off x="0" y="1"/>
            <a:ext cx="4895142" cy="984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C3F0E02F-F9FD-4846-A54D-D9BC84A558D0}"/>
              </a:ext>
            </a:extLst>
          </p:cNvPr>
          <p:cNvSpPr txBox="1"/>
          <p:nvPr/>
        </p:nvSpPr>
        <p:spPr>
          <a:xfrm>
            <a:off x="215487" y="219479"/>
            <a:ext cx="3942856" cy="461665"/>
          </a:xfrm>
          <a:prstGeom prst="rect">
            <a:avLst/>
          </a:prstGeom>
          <a:noFill/>
        </p:spPr>
        <p:txBody>
          <a:bodyPr wrap="square" rtlCol="0" anchor="ctr">
            <a:spAutoFit/>
          </a:bodyPr>
          <a:lstStyle/>
          <a:p>
            <a:pPr algn="r"/>
            <a:r>
              <a:rPr lang="en-GB" altLang="ko-KR" sz="2400" b="1" dirty="0" smtClean="0">
                <a:solidFill>
                  <a:schemeClr val="bg1"/>
                </a:solidFill>
                <a:cs typeface="Arial" pitchFamily="34" charset="0"/>
              </a:rPr>
              <a:t>RESULT &amp; ANALYSIS</a:t>
            </a:r>
            <a:endParaRPr lang="en-GB" altLang="ko-KR" sz="2400" b="1" dirty="0">
              <a:solidFill>
                <a:schemeClr val="bg1"/>
              </a:solidFill>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66843274"/>
              </p:ext>
            </p:extLst>
          </p:nvPr>
        </p:nvGraphicFramePr>
        <p:xfrm>
          <a:off x="1204331" y="4153092"/>
          <a:ext cx="9801130" cy="2400106"/>
        </p:xfrm>
        <a:graphic>
          <a:graphicData uri="http://schemas.openxmlformats.org/drawingml/2006/table">
            <a:tbl>
              <a:tblPr firstRow="1" firstCol="1" bandRow="1">
                <a:tableStyleId>{5C22544A-7EE6-4342-B048-85BDC9FD1C3A}</a:tableStyleId>
              </a:tblPr>
              <a:tblGrid>
                <a:gridCol w="1157702"/>
                <a:gridCol w="930800"/>
                <a:gridCol w="1101804"/>
                <a:gridCol w="1101804"/>
                <a:gridCol w="1101804"/>
                <a:gridCol w="1101804"/>
                <a:gridCol w="1101804"/>
                <a:gridCol w="1101804"/>
                <a:gridCol w="1101804"/>
              </a:tblGrid>
              <a:tr h="715366">
                <a:tc>
                  <a:txBody>
                    <a:bodyPr/>
                    <a:lstStyle/>
                    <a:p>
                      <a:pPr marL="457200" algn="ctr">
                        <a:lnSpc>
                          <a:spcPct val="107000"/>
                        </a:lnSpc>
                        <a:spcAft>
                          <a:spcPts val="0"/>
                        </a:spcAft>
                      </a:pPr>
                      <a:r>
                        <a:rPr lang="en-IN" sz="1100" b="1" dirty="0">
                          <a:effectLst/>
                        </a:rPr>
                        <a:t>Instance</a:t>
                      </a:r>
                      <a:endParaRPr lang="en-IN" sz="105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dirty="0">
                          <a:effectLst/>
                        </a:rPr>
                        <a:t>Closed Eyes</a:t>
                      </a:r>
                      <a:endParaRPr lang="en-IN" sz="9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a:effectLst/>
                        </a:rPr>
                        <a:t>Real Drowsing</a:t>
                      </a:r>
                      <a:endParaRPr lang="en-IN" sz="9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a:effectLst/>
                        </a:rPr>
                        <a:t>Generated</a:t>
                      </a:r>
                      <a:endParaRPr lang="en-IN" sz="900" b="1">
                        <a:effectLst/>
                      </a:endParaRPr>
                    </a:p>
                    <a:p>
                      <a:pPr marL="457200" algn="ctr">
                        <a:lnSpc>
                          <a:spcPct val="107000"/>
                        </a:lnSpc>
                        <a:spcAft>
                          <a:spcPts val="0"/>
                        </a:spcAft>
                      </a:pPr>
                      <a:r>
                        <a:rPr lang="en-IN" sz="1000" b="1">
                          <a:effectLst/>
                        </a:rPr>
                        <a:t>Warring</a:t>
                      </a:r>
                      <a:endParaRPr lang="en-IN" sz="9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a:effectLst/>
                        </a:rPr>
                        <a:t>False Positive</a:t>
                      </a:r>
                      <a:endParaRPr lang="en-IN" sz="9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a:effectLst/>
                        </a:rPr>
                        <a:t>False Negative</a:t>
                      </a:r>
                      <a:endParaRPr lang="en-IN" sz="9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a:effectLst/>
                        </a:rPr>
                        <a:t>Correct Warning</a:t>
                      </a:r>
                      <a:endParaRPr lang="en-IN" sz="9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a:effectLst/>
                        </a:rPr>
                        <a:t>Precision Rate %</a:t>
                      </a:r>
                      <a:endParaRPr lang="en-IN" sz="9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ctr">
                        <a:lnSpc>
                          <a:spcPct val="107000"/>
                        </a:lnSpc>
                        <a:spcAft>
                          <a:spcPts val="0"/>
                        </a:spcAft>
                      </a:pPr>
                      <a:r>
                        <a:rPr lang="en-IN" sz="1000" b="1" dirty="0">
                          <a:effectLst/>
                        </a:rPr>
                        <a:t>Average Precision Rate %</a:t>
                      </a:r>
                      <a:endParaRPr lang="en-IN" sz="9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r h="280790">
                <a:tc>
                  <a:txBody>
                    <a:bodyPr/>
                    <a:lstStyle/>
                    <a:p>
                      <a:pPr marL="457200" algn="just">
                        <a:lnSpc>
                          <a:spcPct val="107000"/>
                        </a:lnSpc>
                        <a:spcAft>
                          <a:spcPts val="0"/>
                        </a:spcAft>
                      </a:pPr>
                      <a:r>
                        <a:rPr lang="en-IN" sz="1050" b="1" dirty="0">
                          <a:effectLst/>
                        </a:rPr>
                        <a:t>Instance 1</a:t>
                      </a:r>
                      <a:endParaRPr lang="en-IN" sz="10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43</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tabLst>
                          <a:tab pos="619125" algn="l"/>
                        </a:tabLst>
                      </a:pPr>
                      <a:r>
                        <a:rPr lang="en-IN" sz="1100" b="0" dirty="0">
                          <a:effectLst/>
                        </a:rPr>
                        <a:t>9</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9</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9</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100.0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 </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r h="280790">
                <a:tc>
                  <a:txBody>
                    <a:bodyPr/>
                    <a:lstStyle/>
                    <a:p>
                      <a:pPr marL="457200" algn="just">
                        <a:lnSpc>
                          <a:spcPct val="107000"/>
                        </a:lnSpc>
                        <a:spcAft>
                          <a:spcPts val="0"/>
                        </a:spcAft>
                      </a:pPr>
                      <a:r>
                        <a:rPr lang="en-IN" sz="1050" b="1">
                          <a:effectLst/>
                        </a:rPr>
                        <a:t>Instance 2</a:t>
                      </a:r>
                      <a:endParaRPr lang="en-IN" sz="10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48</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12</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14</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2</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12</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85.7</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 </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r h="280790">
                <a:tc>
                  <a:txBody>
                    <a:bodyPr/>
                    <a:lstStyle/>
                    <a:p>
                      <a:pPr marL="457200" algn="just">
                        <a:lnSpc>
                          <a:spcPct val="107000"/>
                        </a:lnSpc>
                        <a:spcAft>
                          <a:spcPts val="0"/>
                        </a:spcAft>
                      </a:pPr>
                      <a:r>
                        <a:rPr lang="en-IN" sz="1050" b="1">
                          <a:effectLst/>
                        </a:rPr>
                        <a:t>Instance 3</a:t>
                      </a:r>
                      <a:endParaRPr lang="en-IN" sz="10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37</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16</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18</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2</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0</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16</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88.8</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90.5</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r h="280790">
                <a:tc>
                  <a:txBody>
                    <a:bodyPr/>
                    <a:lstStyle/>
                    <a:p>
                      <a:pPr marL="457200" algn="just">
                        <a:lnSpc>
                          <a:spcPct val="107000"/>
                        </a:lnSpc>
                        <a:spcAft>
                          <a:spcPts val="0"/>
                        </a:spcAft>
                      </a:pPr>
                      <a:r>
                        <a:rPr lang="en-IN" sz="1050" b="1">
                          <a:effectLst/>
                        </a:rPr>
                        <a:t>Instance 4</a:t>
                      </a:r>
                      <a:endParaRPr lang="en-IN" sz="10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40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8</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8</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0</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8</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100.0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 </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r h="280790">
                <a:tc>
                  <a:txBody>
                    <a:bodyPr/>
                    <a:lstStyle/>
                    <a:p>
                      <a:pPr marL="457200" algn="just">
                        <a:lnSpc>
                          <a:spcPct val="107000"/>
                        </a:lnSpc>
                        <a:spcAft>
                          <a:spcPts val="0"/>
                        </a:spcAft>
                      </a:pPr>
                      <a:r>
                        <a:rPr lang="en-IN" sz="1050" b="1">
                          <a:effectLst/>
                        </a:rPr>
                        <a:t>Instance 5</a:t>
                      </a:r>
                      <a:endParaRPr lang="en-IN" sz="1000" b="1">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44</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11</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12</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11</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91.6</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 </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r h="280790">
                <a:tc>
                  <a:txBody>
                    <a:bodyPr/>
                    <a:lstStyle/>
                    <a:p>
                      <a:pPr marL="457200" algn="just">
                        <a:lnSpc>
                          <a:spcPct val="107000"/>
                        </a:lnSpc>
                        <a:spcAft>
                          <a:spcPts val="0"/>
                        </a:spcAft>
                      </a:pPr>
                      <a:r>
                        <a:rPr lang="en-IN" sz="1050" b="1" dirty="0">
                          <a:effectLst/>
                        </a:rPr>
                        <a:t>Instance 6</a:t>
                      </a:r>
                      <a:endParaRPr lang="en-IN" sz="10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37</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10</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13</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3</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a:effectLst/>
                        </a:rPr>
                        <a:t>10</a:t>
                      </a:r>
                      <a:endParaRPr lang="en-IN" sz="1050" b="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76.9</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c>
                  <a:txBody>
                    <a:bodyPr/>
                    <a:lstStyle/>
                    <a:p>
                      <a:pPr marL="457200" algn="just">
                        <a:lnSpc>
                          <a:spcPct val="107000"/>
                        </a:lnSpc>
                        <a:spcAft>
                          <a:spcPts val="0"/>
                        </a:spcAft>
                      </a:pPr>
                      <a:r>
                        <a:rPr lang="en-IN" sz="1100" b="0" dirty="0">
                          <a:effectLst/>
                        </a:rPr>
                        <a:t> </a:t>
                      </a:r>
                      <a:endParaRPr lang="en-IN" sz="1050" b="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20888" marR="20888" marT="0" marB="0" anchor="ctr"/>
                </a:tc>
              </a:tr>
            </a:tbl>
          </a:graphicData>
        </a:graphic>
      </p:graphicFrame>
      <p:graphicFrame>
        <p:nvGraphicFramePr>
          <p:cNvPr id="13" name="Chart 12"/>
          <p:cNvGraphicFramePr/>
          <p:nvPr>
            <p:extLst>
              <p:ext uri="{D42A27DB-BD31-4B8C-83A1-F6EECF244321}">
                <p14:modId xmlns:p14="http://schemas.microsoft.com/office/powerpoint/2010/main" val="2262700320"/>
              </p:ext>
            </p:extLst>
          </p:nvPr>
        </p:nvGraphicFramePr>
        <p:xfrm>
          <a:off x="5445538" y="295507"/>
          <a:ext cx="5486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605775" y="1895707"/>
            <a:ext cx="2988527" cy="1384995"/>
          </a:xfrm>
          <a:prstGeom prst="rect">
            <a:avLst/>
          </a:prstGeom>
          <a:noFill/>
        </p:spPr>
        <p:txBody>
          <a:bodyPr wrap="square" rtlCol="0">
            <a:spAutoFit/>
          </a:bodyPr>
          <a:lstStyle/>
          <a:p>
            <a:r>
              <a:rPr lang="en-US" altLang="ko-KR" sz="2800" b="1" dirty="0">
                <a:cs typeface="Arial" pitchFamily="34" charset="0"/>
              </a:rPr>
              <a:t>Drowsiness driver detection</a:t>
            </a:r>
          </a:p>
          <a:p>
            <a:endParaRPr lang="en-IN" sz="2800" dirty="0"/>
          </a:p>
        </p:txBody>
      </p:sp>
      <p:pic>
        <p:nvPicPr>
          <p:cNvPr id="19" name="Picture 2" descr="Image result for car bike accident vector imag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55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102E797-21C5-4E79-BBD5-2F38CD4CC9AA}"/>
              </a:ext>
            </a:extLst>
          </p:cNvPr>
          <p:cNvSpPr/>
          <p:nvPr/>
        </p:nvSpPr>
        <p:spPr>
          <a:xfrm>
            <a:off x="0" y="1"/>
            <a:ext cx="4895142" cy="984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C3F0E02F-F9FD-4846-A54D-D9BC84A558D0}"/>
              </a:ext>
            </a:extLst>
          </p:cNvPr>
          <p:cNvSpPr txBox="1"/>
          <p:nvPr/>
        </p:nvSpPr>
        <p:spPr>
          <a:xfrm>
            <a:off x="215487" y="219479"/>
            <a:ext cx="3942856" cy="461665"/>
          </a:xfrm>
          <a:prstGeom prst="rect">
            <a:avLst/>
          </a:prstGeom>
          <a:noFill/>
        </p:spPr>
        <p:txBody>
          <a:bodyPr wrap="square" rtlCol="0" anchor="ctr">
            <a:spAutoFit/>
          </a:bodyPr>
          <a:lstStyle/>
          <a:p>
            <a:pPr algn="r"/>
            <a:r>
              <a:rPr lang="en-GB" altLang="ko-KR" sz="2400" b="1" dirty="0" smtClean="0">
                <a:solidFill>
                  <a:schemeClr val="bg1"/>
                </a:solidFill>
                <a:cs typeface="Arial" pitchFamily="34" charset="0"/>
              </a:rPr>
              <a:t>RESULT &amp; ANALYSIS</a:t>
            </a:r>
            <a:endParaRPr lang="en-GB" altLang="ko-KR" sz="2400" b="1" dirty="0">
              <a:solidFill>
                <a:schemeClr val="bg1"/>
              </a:solidFill>
              <a:cs typeface="Arial" pitchFamily="34" charset="0"/>
            </a:endParaRPr>
          </a:p>
        </p:txBody>
      </p:sp>
      <p:sp>
        <p:nvSpPr>
          <p:cNvPr id="6" name="TextBox 5"/>
          <p:cNvSpPr txBox="1"/>
          <p:nvPr/>
        </p:nvSpPr>
        <p:spPr>
          <a:xfrm>
            <a:off x="1605775" y="1895707"/>
            <a:ext cx="3958684" cy="954107"/>
          </a:xfrm>
          <a:prstGeom prst="rect">
            <a:avLst/>
          </a:prstGeom>
          <a:noFill/>
        </p:spPr>
        <p:txBody>
          <a:bodyPr wrap="square" rtlCol="0">
            <a:spAutoFit/>
          </a:bodyPr>
          <a:lstStyle/>
          <a:p>
            <a:r>
              <a:rPr lang="en-US" altLang="ko-KR" sz="2800" b="1" dirty="0">
                <a:cs typeface="Arial" pitchFamily="34" charset="0"/>
              </a:rPr>
              <a:t>Automatic number plate detection </a:t>
            </a:r>
            <a:endParaRPr lang="en-IN" sz="2800" dirty="0"/>
          </a:p>
        </p:txBody>
      </p:sp>
      <p:graphicFrame>
        <p:nvGraphicFramePr>
          <p:cNvPr id="2" name="Table 1"/>
          <p:cNvGraphicFramePr>
            <a:graphicFrameLocks noGrp="1"/>
          </p:cNvGraphicFramePr>
          <p:nvPr>
            <p:extLst>
              <p:ext uri="{D42A27DB-BD31-4B8C-83A1-F6EECF244321}">
                <p14:modId xmlns:p14="http://schemas.microsoft.com/office/powerpoint/2010/main" val="3764533110"/>
              </p:ext>
            </p:extLst>
          </p:nvPr>
        </p:nvGraphicFramePr>
        <p:xfrm>
          <a:off x="2151752" y="4023094"/>
          <a:ext cx="9255948" cy="2366554"/>
        </p:xfrm>
        <a:graphic>
          <a:graphicData uri="http://schemas.openxmlformats.org/drawingml/2006/table">
            <a:tbl>
              <a:tblPr firstRow="1" firstCol="1" bandRow="1">
                <a:tableStyleId>{5C22544A-7EE6-4342-B048-85BDC9FD1C3A}</a:tableStyleId>
              </a:tblPr>
              <a:tblGrid>
                <a:gridCol w="2313987"/>
                <a:gridCol w="2313987"/>
                <a:gridCol w="2313987"/>
                <a:gridCol w="2313987"/>
              </a:tblGrid>
              <a:tr h="791894">
                <a:tc>
                  <a:txBody>
                    <a:bodyPr/>
                    <a:lstStyle/>
                    <a:p>
                      <a:pPr marL="457200" algn="ctr">
                        <a:lnSpc>
                          <a:spcPct val="107000"/>
                        </a:lnSpc>
                        <a:spcAft>
                          <a:spcPts val="0"/>
                        </a:spcAft>
                      </a:pPr>
                      <a:r>
                        <a:rPr lang="en-IN" sz="2000" dirty="0">
                          <a:effectLst/>
                        </a:rPr>
                        <a:t>Groups Plates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Total License Plates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a:effectLst/>
                        </a:rPr>
                        <a:t>No. of Detected License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Detection Rate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4904">
                <a:tc>
                  <a:txBody>
                    <a:bodyPr/>
                    <a:lstStyle/>
                    <a:p>
                      <a:pPr marL="457200" algn="ctr">
                        <a:lnSpc>
                          <a:spcPct val="107000"/>
                        </a:lnSpc>
                        <a:spcAft>
                          <a:spcPts val="0"/>
                        </a:spcAft>
                      </a:pPr>
                      <a:r>
                        <a:rPr lang="en-IN" sz="1600" dirty="0">
                          <a:effectLst/>
                        </a:rPr>
                        <a:t>Group A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smtClean="0">
                          <a:effectLst/>
                        </a:rPr>
                        <a:t>80.0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4904">
                <a:tc>
                  <a:txBody>
                    <a:bodyPr/>
                    <a:lstStyle/>
                    <a:p>
                      <a:pPr marL="457200" algn="ctr">
                        <a:lnSpc>
                          <a:spcPct val="107000"/>
                        </a:lnSpc>
                        <a:spcAft>
                          <a:spcPts val="0"/>
                        </a:spcAft>
                      </a:pPr>
                      <a:r>
                        <a:rPr lang="en-IN" sz="1600">
                          <a:effectLst/>
                        </a:rPr>
                        <a:t>Group B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600" dirty="0" smtClean="0">
                          <a:effectLst/>
                          <a:latin typeface="+mn-lt"/>
                          <a:ea typeface="+mn-ea"/>
                          <a:cs typeface="+mn-cs"/>
                        </a:rPr>
                        <a:t>90.0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4904">
                <a:tc>
                  <a:txBody>
                    <a:bodyPr/>
                    <a:lstStyle/>
                    <a:p>
                      <a:pPr marL="457200" algn="ctr">
                        <a:lnSpc>
                          <a:spcPct val="107000"/>
                        </a:lnSpc>
                        <a:spcAft>
                          <a:spcPts val="0"/>
                        </a:spcAft>
                      </a:pPr>
                      <a:r>
                        <a:rPr lang="en-IN" sz="1600">
                          <a:effectLst/>
                        </a:rPr>
                        <a:t>Group C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a:effectLst/>
                        </a:rPr>
                        <a:t>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600" dirty="0" smtClean="0">
                          <a:effectLst/>
                          <a:latin typeface="+mn-lt"/>
                          <a:ea typeface="+mn-ea"/>
                          <a:cs typeface="+mn-cs"/>
                        </a:rPr>
                        <a:t>90.0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91894">
                <a:tc>
                  <a:txBody>
                    <a:bodyPr/>
                    <a:lstStyle/>
                    <a:p>
                      <a:pPr marL="457200" algn="ctr">
                        <a:lnSpc>
                          <a:spcPct val="107000"/>
                        </a:lnSpc>
                        <a:spcAft>
                          <a:spcPts val="0"/>
                        </a:spcAft>
                      </a:pPr>
                      <a:r>
                        <a:rPr lang="en-IN" sz="1600" dirty="0">
                          <a:effectLst/>
                        </a:rPr>
                        <a:t>Combine </a:t>
                      </a:r>
                      <a:r>
                        <a:rPr lang="en-IN" sz="1600" dirty="0" smtClean="0">
                          <a:effectLst/>
                        </a:rPr>
                        <a:t>Results of 3 </a:t>
                      </a:r>
                      <a:r>
                        <a:rPr lang="en-IN" sz="1600" dirty="0">
                          <a:effectLst/>
                        </a:rPr>
                        <a:t>Groups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a:effectLst/>
                        </a:rPr>
                        <a:t>30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smtClean="0">
                          <a:effectLst/>
                        </a:rPr>
                        <a:t>28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600" dirty="0" smtClean="0">
                          <a:effectLst/>
                        </a:rPr>
                        <a:t>93.3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8" name="Chart 7"/>
          <p:cNvGraphicFramePr/>
          <p:nvPr>
            <p:extLst>
              <p:ext uri="{D42A27DB-BD31-4B8C-83A1-F6EECF244321}">
                <p14:modId xmlns:p14="http://schemas.microsoft.com/office/powerpoint/2010/main" val="2830246834"/>
              </p:ext>
            </p:extLst>
          </p:nvPr>
        </p:nvGraphicFramePr>
        <p:xfrm>
          <a:off x="5330284" y="219479"/>
          <a:ext cx="5586760" cy="2980921"/>
        </p:xfrm>
        <a:graphic>
          <a:graphicData uri="http://schemas.openxmlformats.org/drawingml/2006/chart">
            <c:chart xmlns:c="http://schemas.openxmlformats.org/drawingml/2006/chart" xmlns:r="http://schemas.openxmlformats.org/officeDocument/2006/relationships" r:id="rId2"/>
          </a:graphicData>
        </a:graphic>
      </p:graphicFrame>
      <p:pic>
        <p:nvPicPr>
          <p:cNvPr id="30" name="Picture 2" descr="Image result for car bike accident vector imag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14"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66925" cy="561975"/>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36"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669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5" descr="20-1461155070-white-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066925" cy="419100"/>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38" descr="imag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1431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14460597059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206692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54" descr="imag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2860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25" descr="car-number-pl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066925" cy="59055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41" descr="imag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23145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26" descr="downloa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2105025" cy="5715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42" descr="imag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143125" cy="5715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28" descr="images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145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3" descr="imag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1336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31" descr="images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7621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44" descr="imag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7621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32" descr="images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8764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5" descr="imag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628775" cy="371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3" descr="images"/>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8859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46" descr="image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23431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35" descr="number_plate_EP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20574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7" descr="image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23050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212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3">
            <a:extLst>
              <a:ext uri="{FF2B5EF4-FFF2-40B4-BE49-F238E27FC236}">
                <a16:creationId xmlns="" xmlns:a16="http://schemas.microsoft.com/office/drawing/2014/main" id="{FA0BD998-6556-4D8C-B673-35A92670D95B}"/>
              </a:ext>
            </a:extLst>
          </p:cNvPr>
          <p:cNvGrpSpPr/>
          <p:nvPr/>
        </p:nvGrpSpPr>
        <p:grpSpPr>
          <a:xfrm>
            <a:off x="9395572" y="4388068"/>
            <a:ext cx="2323171" cy="2414177"/>
            <a:chOff x="4733387" y="2304040"/>
            <a:chExt cx="2734502" cy="3040391"/>
          </a:xfrm>
        </p:grpSpPr>
        <p:sp>
          <p:nvSpPr>
            <p:cNvPr id="26" name="Oval 25">
              <a:extLst>
                <a:ext uri="{FF2B5EF4-FFF2-40B4-BE49-F238E27FC236}">
                  <a16:creationId xmlns=""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33" name="Freeform: Shape 32">
            <a:extLst>
              <a:ext uri="{FF2B5EF4-FFF2-40B4-BE49-F238E27FC236}">
                <a16:creationId xmlns="" xmlns:a16="http://schemas.microsoft.com/office/drawing/2014/main" id="{B6327D3F-B16F-420A-A5B2-C57C2FAFEA0B}"/>
              </a:ext>
            </a:extLst>
          </p:cNvPr>
          <p:cNvSpPr/>
          <p:nvPr/>
        </p:nvSpPr>
        <p:spPr>
          <a:xfrm>
            <a:off x="10182302" y="4976496"/>
            <a:ext cx="793499" cy="1285479"/>
          </a:xfrm>
          <a:custGeom>
            <a:avLst/>
            <a:gdLst>
              <a:gd name="connsiteX0" fmla="*/ 209564 w 363926"/>
              <a:gd name="connsiteY0" fmla="*/ 379331 h 630806"/>
              <a:gd name="connsiteX1" fmla="*/ 314699 w 363926"/>
              <a:gd name="connsiteY1" fmla="*/ 351834 h 630806"/>
              <a:gd name="connsiteX2" fmla="*/ 183685 w 363926"/>
              <a:gd name="connsiteY2" fmla="*/ 638123 h 630806"/>
              <a:gd name="connsiteX3" fmla="*/ 183685 w 363926"/>
              <a:gd name="connsiteY3" fmla="*/ 456160 h 630806"/>
              <a:gd name="connsiteX4" fmla="*/ 48628 w 363926"/>
              <a:gd name="connsiteY4" fmla="*/ 511153 h 630806"/>
              <a:gd name="connsiteX5" fmla="*/ 115752 w 363926"/>
              <a:gd name="connsiteY5" fmla="*/ 331616 h 630806"/>
              <a:gd name="connsiteX6" fmla="*/ 99577 w 363926"/>
              <a:gd name="connsiteY6" fmla="*/ 286327 h 630806"/>
              <a:gd name="connsiteX7" fmla="*/ 1722 w 363926"/>
              <a:gd name="connsiteY7" fmla="*/ 157740 h 630806"/>
              <a:gd name="connsiteX8" fmla="*/ 22748 w 363926"/>
              <a:gd name="connsiteY8" fmla="*/ 131861 h 630806"/>
              <a:gd name="connsiteX9" fmla="*/ 61567 w 363926"/>
              <a:gd name="connsiteY9" fmla="*/ 94659 h 630806"/>
              <a:gd name="connsiteX10" fmla="*/ 60759 w 363926"/>
              <a:gd name="connsiteY10" fmla="*/ 25918 h 630806"/>
              <a:gd name="connsiteX11" fmla="*/ 83403 w 363926"/>
              <a:gd name="connsiteY11" fmla="*/ 847 h 630806"/>
              <a:gd name="connsiteX12" fmla="*/ 102813 w 363926"/>
              <a:gd name="connsiteY12" fmla="*/ 25918 h 630806"/>
              <a:gd name="connsiteX13" fmla="*/ 102813 w 363926"/>
              <a:gd name="connsiteY13" fmla="*/ 113260 h 630806"/>
              <a:gd name="connsiteX14" fmla="*/ 123031 w 363926"/>
              <a:gd name="connsiteY14" fmla="*/ 132669 h 630806"/>
              <a:gd name="connsiteX15" fmla="*/ 237061 w 363926"/>
              <a:gd name="connsiteY15" fmla="*/ 132669 h 630806"/>
              <a:gd name="connsiteX16" fmla="*/ 259705 w 363926"/>
              <a:gd name="connsiteY16" fmla="*/ 108408 h 630806"/>
              <a:gd name="connsiteX17" fmla="*/ 259705 w 363926"/>
              <a:gd name="connsiteY17" fmla="*/ 27535 h 630806"/>
              <a:gd name="connsiteX18" fmla="*/ 280732 w 363926"/>
              <a:gd name="connsiteY18" fmla="*/ 38 h 630806"/>
              <a:gd name="connsiteX19" fmla="*/ 301759 w 363926"/>
              <a:gd name="connsiteY19" fmla="*/ 26726 h 630806"/>
              <a:gd name="connsiteX20" fmla="*/ 300950 w 363926"/>
              <a:gd name="connsiteY20" fmla="*/ 107599 h 630806"/>
              <a:gd name="connsiteX21" fmla="*/ 325212 w 363926"/>
              <a:gd name="connsiteY21" fmla="*/ 132669 h 630806"/>
              <a:gd name="connsiteX22" fmla="*/ 359987 w 363926"/>
              <a:gd name="connsiteY22" fmla="*/ 181193 h 630806"/>
              <a:gd name="connsiteX23" fmla="*/ 281541 w 363926"/>
              <a:gd name="connsiteY23" fmla="*/ 279049 h 630806"/>
              <a:gd name="connsiteX24" fmla="*/ 222504 w 363926"/>
              <a:gd name="connsiteY24" fmla="*/ 347791 h 630806"/>
              <a:gd name="connsiteX25" fmla="*/ 209564 w 363926"/>
              <a:gd name="connsiteY25" fmla="*/ 379331 h 63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3926" h="630806">
                <a:moveTo>
                  <a:pt x="209564" y="379331"/>
                </a:moveTo>
                <a:cubicBezTo>
                  <a:pt x="246766" y="369626"/>
                  <a:pt x="278306" y="361539"/>
                  <a:pt x="314699" y="351834"/>
                </a:cubicBezTo>
                <a:cubicBezTo>
                  <a:pt x="270219" y="448881"/>
                  <a:pt x="228165" y="541076"/>
                  <a:pt x="183685" y="638123"/>
                </a:cubicBezTo>
                <a:cubicBezTo>
                  <a:pt x="183685" y="575043"/>
                  <a:pt x="183685" y="516814"/>
                  <a:pt x="183685" y="456160"/>
                </a:cubicBezTo>
                <a:cubicBezTo>
                  <a:pt x="140014" y="473952"/>
                  <a:pt x="96343" y="491744"/>
                  <a:pt x="48628" y="511153"/>
                </a:cubicBezTo>
                <a:cubicBezTo>
                  <a:pt x="71272" y="448881"/>
                  <a:pt x="92299" y="389844"/>
                  <a:pt x="115752" y="331616"/>
                </a:cubicBezTo>
                <a:cubicBezTo>
                  <a:pt x="124648" y="308972"/>
                  <a:pt x="126266" y="298458"/>
                  <a:pt x="99577" y="286327"/>
                </a:cubicBezTo>
                <a:cubicBezTo>
                  <a:pt x="45393" y="262066"/>
                  <a:pt x="15470" y="215968"/>
                  <a:pt x="1722" y="157740"/>
                </a:cubicBezTo>
                <a:cubicBezTo>
                  <a:pt x="-2322" y="139948"/>
                  <a:pt x="-705" y="127817"/>
                  <a:pt x="22748" y="131861"/>
                </a:cubicBezTo>
                <a:cubicBezTo>
                  <a:pt x="53480" y="137522"/>
                  <a:pt x="64802" y="126200"/>
                  <a:pt x="61567" y="94659"/>
                </a:cubicBezTo>
                <a:cubicBezTo>
                  <a:pt x="59141" y="72015"/>
                  <a:pt x="60759" y="48562"/>
                  <a:pt x="60759" y="25918"/>
                </a:cubicBezTo>
                <a:cubicBezTo>
                  <a:pt x="60759" y="11360"/>
                  <a:pt x="67228" y="38"/>
                  <a:pt x="83403" y="847"/>
                </a:cubicBezTo>
                <a:cubicBezTo>
                  <a:pt x="97151" y="1656"/>
                  <a:pt x="102813" y="12169"/>
                  <a:pt x="102813" y="25918"/>
                </a:cubicBezTo>
                <a:cubicBezTo>
                  <a:pt x="102813" y="55032"/>
                  <a:pt x="103621" y="84146"/>
                  <a:pt x="102813" y="113260"/>
                </a:cubicBezTo>
                <a:cubicBezTo>
                  <a:pt x="102004" y="129434"/>
                  <a:pt x="107665" y="133478"/>
                  <a:pt x="123031" y="132669"/>
                </a:cubicBezTo>
                <a:cubicBezTo>
                  <a:pt x="161041" y="131861"/>
                  <a:pt x="199051" y="131052"/>
                  <a:pt x="237061" y="132669"/>
                </a:cubicBezTo>
                <a:cubicBezTo>
                  <a:pt x="257279" y="133478"/>
                  <a:pt x="260514" y="125391"/>
                  <a:pt x="259705" y="108408"/>
                </a:cubicBezTo>
                <a:cubicBezTo>
                  <a:pt x="258088" y="81720"/>
                  <a:pt x="259705" y="54223"/>
                  <a:pt x="259705" y="27535"/>
                </a:cubicBezTo>
                <a:cubicBezTo>
                  <a:pt x="259705" y="12169"/>
                  <a:pt x="265366" y="847"/>
                  <a:pt x="280732" y="38"/>
                </a:cubicBezTo>
                <a:cubicBezTo>
                  <a:pt x="296907" y="-771"/>
                  <a:pt x="301759" y="11360"/>
                  <a:pt x="301759" y="26726"/>
                </a:cubicBezTo>
                <a:cubicBezTo>
                  <a:pt x="301759" y="53414"/>
                  <a:pt x="302568" y="80911"/>
                  <a:pt x="300950" y="107599"/>
                </a:cubicBezTo>
                <a:cubicBezTo>
                  <a:pt x="300142" y="127008"/>
                  <a:pt x="304994" y="132669"/>
                  <a:pt x="325212" y="132669"/>
                </a:cubicBezTo>
                <a:cubicBezTo>
                  <a:pt x="373736" y="131861"/>
                  <a:pt x="375353" y="135096"/>
                  <a:pt x="359987" y="181193"/>
                </a:cubicBezTo>
                <a:cubicBezTo>
                  <a:pt x="345430" y="223247"/>
                  <a:pt x="321169" y="259639"/>
                  <a:pt x="281541" y="279049"/>
                </a:cubicBezTo>
                <a:cubicBezTo>
                  <a:pt x="250001" y="294415"/>
                  <a:pt x="232209" y="316250"/>
                  <a:pt x="222504" y="347791"/>
                </a:cubicBezTo>
                <a:cubicBezTo>
                  <a:pt x="219269" y="357495"/>
                  <a:pt x="215225" y="366391"/>
                  <a:pt x="209564" y="379331"/>
                </a:cubicBezTo>
                <a:close/>
              </a:path>
            </a:pathLst>
          </a:custGeom>
          <a:solidFill>
            <a:schemeClr val="accent2"/>
          </a:solidFill>
          <a:ln w="8081" cap="flat">
            <a:noFill/>
            <a:prstDash val="solid"/>
            <a:miter/>
          </a:ln>
        </p:spPr>
        <p:txBody>
          <a:bodyPr rtlCol="0" anchor="ctr"/>
          <a:lstStyle/>
          <a:p>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311768" y="327938"/>
            <a:ext cx="11573197" cy="840230"/>
          </a:xfrm>
          <a:prstGeom prst="rect">
            <a:avLst/>
          </a:prstGeom>
        </p:spPr>
        <p:txBody>
          <a:bodyPr/>
          <a:lstStyle/>
          <a:p>
            <a:r>
              <a:rPr lang="en-US" b="1" dirty="0" smtClean="0"/>
              <a:t>Conclusion</a:t>
            </a:r>
            <a:endParaRPr lang="en-US" b="1" dirty="0"/>
          </a:p>
        </p:txBody>
      </p:sp>
      <p:sp>
        <p:nvSpPr>
          <p:cNvPr id="15" name="TextBox 14">
            <a:extLst>
              <a:ext uri="{FF2B5EF4-FFF2-40B4-BE49-F238E27FC236}">
                <a16:creationId xmlns="" xmlns:a16="http://schemas.microsoft.com/office/drawing/2014/main" id="{ADBDD5DC-B970-4E8A-B94A-109DB104DB71}"/>
              </a:ext>
            </a:extLst>
          </p:cNvPr>
          <p:cNvSpPr txBox="1"/>
          <p:nvPr/>
        </p:nvSpPr>
        <p:spPr>
          <a:xfrm>
            <a:off x="785944" y="1280928"/>
            <a:ext cx="10910497" cy="48628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sz="2000" dirty="0"/>
              <a:t>The proposed system is to address a solution to one of the major causes of the road accident, </a:t>
            </a:r>
            <a:r>
              <a:rPr lang="en-IN" sz="2000" dirty="0" smtClean="0"/>
              <a:t>the </a:t>
            </a:r>
            <a:r>
              <a:rPr lang="en-IN" sz="2000" dirty="0"/>
              <a:t>system will notify him when his eyes get closed in order to avoid losing the control of the car and causing traffic accidents</a:t>
            </a:r>
            <a:r>
              <a:rPr lang="en-IN" sz="2000" dirty="0" smtClean="0"/>
              <a:t>.</a:t>
            </a:r>
          </a:p>
          <a:p>
            <a:pPr marL="342900" indent="-342900" algn="just">
              <a:buFont typeface="Wingdings" panose="05000000000000000000" pitchFamily="2" charset="2"/>
              <a:buChar char="ü"/>
            </a:pPr>
            <a:endParaRPr lang="en-US" sz="2000" dirty="0"/>
          </a:p>
          <a:p>
            <a:pPr marL="342900" indent="-342900" algn="just">
              <a:lnSpc>
                <a:spcPct val="150000"/>
              </a:lnSpc>
              <a:buFont typeface="Wingdings" panose="05000000000000000000" pitchFamily="2" charset="2"/>
              <a:buChar char="ü"/>
            </a:pPr>
            <a:r>
              <a:rPr lang="en-IN" sz="2000" dirty="0"/>
              <a:t>Real time number plate detection and recognition system that allows to “read” license place information in an automated </a:t>
            </a:r>
            <a:r>
              <a:rPr lang="en-IN" sz="2000" dirty="0" smtClean="0"/>
              <a:t>way</a:t>
            </a:r>
            <a:r>
              <a:rPr lang="en-US" sz="2000" dirty="0" smtClean="0"/>
              <a:t>.</a:t>
            </a:r>
            <a:r>
              <a:rPr lang="en-IN" sz="2000" dirty="0" smtClean="0"/>
              <a:t>The </a:t>
            </a:r>
            <a:r>
              <a:rPr lang="en-IN" sz="2000" dirty="0"/>
              <a:t>comparison between our proposed system’s tesseract-ocr and other OCR engines in </a:t>
            </a:r>
            <a:r>
              <a:rPr lang="en-IN" sz="2000" dirty="0" smtClean="0"/>
              <a:t>result shows that </a:t>
            </a:r>
            <a:r>
              <a:rPr lang="en-IN" sz="2000" dirty="0"/>
              <a:t>tesseract-ocr has better accuracy</a:t>
            </a:r>
            <a:r>
              <a:rPr lang="en-IN" sz="2000" dirty="0" smtClean="0"/>
              <a:t>.</a:t>
            </a:r>
          </a:p>
          <a:p>
            <a:pPr marL="342900" indent="-342900" algn="just">
              <a:buFont typeface="Wingdings" panose="05000000000000000000" pitchFamily="2" charset="2"/>
              <a:buChar char="ü"/>
            </a:pPr>
            <a:endParaRPr lang="en-US" sz="2000" dirty="0"/>
          </a:p>
          <a:p>
            <a:pPr marL="342900" indent="-342900" algn="just">
              <a:lnSpc>
                <a:spcPct val="150000"/>
              </a:lnSpc>
              <a:buFont typeface="Wingdings" panose="05000000000000000000" pitchFamily="2" charset="2"/>
              <a:buChar char="ü"/>
            </a:pPr>
            <a:r>
              <a:rPr lang="en-IN" sz="2000" dirty="0"/>
              <a:t>The developed project efficiently ensures: </a:t>
            </a:r>
          </a:p>
          <a:p>
            <a:pPr marL="1884363" indent="-892175" algn="just">
              <a:lnSpc>
                <a:spcPct val="150000"/>
              </a:lnSpc>
            </a:pPr>
            <a:r>
              <a:rPr lang="en-IN" sz="2000" dirty="0">
                <a:sym typeface="Symbol" panose="05050102010706020507" pitchFamily="18" charset="2"/>
              </a:rPr>
              <a:t></a:t>
            </a:r>
            <a:r>
              <a:rPr lang="en-IN" sz="2000" dirty="0"/>
              <a:t> Rider is wearing helmet throughout the ride. </a:t>
            </a:r>
          </a:p>
          <a:p>
            <a:pPr marL="1884363" indent="-892175" algn="just">
              <a:lnSpc>
                <a:spcPct val="150000"/>
              </a:lnSpc>
            </a:pPr>
            <a:r>
              <a:rPr lang="en-IN" sz="2000" dirty="0">
                <a:sym typeface="Symbol" panose="05050102010706020507" pitchFamily="18" charset="2"/>
              </a:rPr>
              <a:t></a:t>
            </a:r>
            <a:r>
              <a:rPr lang="en-IN" sz="2000" dirty="0"/>
              <a:t> Rider should not be under the influence of alcohol. </a:t>
            </a:r>
          </a:p>
        </p:txBody>
      </p:sp>
      <p:pic>
        <p:nvPicPr>
          <p:cNvPr id="34"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193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3">
            <a:extLst>
              <a:ext uri="{FF2B5EF4-FFF2-40B4-BE49-F238E27FC236}">
                <a16:creationId xmlns="" xmlns:a16="http://schemas.microsoft.com/office/drawing/2014/main" id="{FA0BD998-6556-4D8C-B673-35A92670D95B}"/>
              </a:ext>
            </a:extLst>
          </p:cNvPr>
          <p:cNvGrpSpPr/>
          <p:nvPr/>
        </p:nvGrpSpPr>
        <p:grpSpPr>
          <a:xfrm>
            <a:off x="9395572" y="4388068"/>
            <a:ext cx="2323171" cy="2414177"/>
            <a:chOff x="4733387" y="2304040"/>
            <a:chExt cx="2734502" cy="3040391"/>
          </a:xfrm>
        </p:grpSpPr>
        <p:sp>
          <p:nvSpPr>
            <p:cNvPr id="26" name="Oval 25">
              <a:extLst>
                <a:ext uri="{FF2B5EF4-FFF2-40B4-BE49-F238E27FC236}">
                  <a16:creationId xmlns=""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33" name="Freeform: Shape 32">
            <a:extLst>
              <a:ext uri="{FF2B5EF4-FFF2-40B4-BE49-F238E27FC236}">
                <a16:creationId xmlns="" xmlns:a16="http://schemas.microsoft.com/office/drawing/2014/main" id="{B6327D3F-B16F-420A-A5B2-C57C2FAFEA0B}"/>
              </a:ext>
            </a:extLst>
          </p:cNvPr>
          <p:cNvSpPr/>
          <p:nvPr/>
        </p:nvSpPr>
        <p:spPr>
          <a:xfrm>
            <a:off x="10182302" y="4976496"/>
            <a:ext cx="793499" cy="1285479"/>
          </a:xfrm>
          <a:custGeom>
            <a:avLst/>
            <a:gdLst>
              <a:gd name="connsiteX0" fmla="*/ 209564 w 363926"/>
              <a:gd name="connsiteY0" fmla="*/ 379331 h 630806"/>
              <a:gd name="connsiteX1" fmla="*/ 314699 w 363926"/>
              <a:gd name="connsiteY1" fmla="*/ 351834 h 630806"/>
              <a:gd name="connsiteX2" fmla="*/ 183685 w 363926"/>
              <a:gd name="connsiteY2" fmla="*/ 638123 h 630806"/>
              <a:gd name="connsiteX3" fmla="*/ 183685 w 363926"/>
              <a:gd name="connsiteY3" fmla="*/ 456160 h 630806"/>
              <a:gd name="connsiteX4" fmla="*/ 48628 w 363926"/>
              <a:gd name="connsiteY4" fmla="*/ 511153 h 630806"/>
              <a:gd name="connsiteX5" fmla="*/ 115752 w 363926"/>
              <a:gd name="connsiteY5" fmla="*/ 331616 h 630806"/>
              <a:gd name="connsiteX6" fmla="*/ 99577 w 363926"/>
              <a:gd name="connsiteY6" fmla="*/ 286327 h 630806"/>
              <a:gd name="connsiteX7" fmla="*/ 1722 w 363926"/>
              <a:gd name="connsiteY7" fmla="*/ 157740 h 630806"/>
              <a:gd name="connsiteX8" fmla="*/ 22748 w 363926"/>
              <a:gd name="connsiteY8" fmla="*/ 131861 h 630806"/>
              <a:gd name="connsiteX9" fmla="*/ 61567 w 363926"/>
              <a:gd name="connsiteY9" fmla="*/ 94659 h 630806"/>
              <a:gd name="connsiteX10" fmla="*/ 60759 w 363926"/>
              <a:gd name="connsiteY10" fmla="*/ 25918 h 630806"/>
              <a:gd name="connsiteX11" fmla="*/ 83403 w 363926"/>
              <a:gd name="connsiteY11" fmla="*/ 847 h 630806"/>
              <a:gd name="connsiteX12" fmla="*/ 102813 w 363926"/>
              <a:gd name="connsiteY12" fmla="*/ 25918 h 630806"/>
              <a:gd name="connsiteX13" fmla="*/ 102813 w 363926"/>
              <a:gd name="connsiteY13" fmla="*/ 113260 h 630806"/>
              <a:gd name="connsiteX14" fmla="*/ 123031 w 363926"/>
              <a:gd name="connsiteY14" fmla="*/ 132669 h 630806"/>
              <a:gd name="connsiteX15" fmla="*/ 237061 w 363926"/>
              <a:gd name="connsiteY15" fmla="*/ 132669 h 630806"/>
              <a:gd name="connsiteX16" fmla="*/ 259705 w 363926"/>
              <a:gd name="connsiteY16" fmla="*/ 108408 h 630806"/>
              <a:gd name="connsiteX17" fmla="*/ 259705 w 363926"/>
              <a:gd name="connsiteY17" fmla="*/ 27535 h 630806"/>
              <a:gd name="connsiteX18" fmla="*/ 280732 w 363926"/>
              <a:gd name="connsiteY18" fmla="*/ 38 h 630806"/>
              <a:gd name="connsiteX19" fmla="*/ 301759 w 363926"/>
              <a:gd name="connsiteY19" fmla="*/ 26726 h 630806"/>
              <a:gd name="connsiteX20" fmla="*/ 300950 w 363926"/>
              <a:gd name="connsiteY20" fmla="*/ 107599 h 630806"/>
              <a:gd name="connsiteX21" fmla="*/ 325212 w 363926"/>
              <a:gd name="connsiteY21" fmla="*/ 132669 h 630806"/>
              <a:gd name="connsiteX22" fmla="*/ 359987 w 363926"/>
              <a:gd name="connsiteY22" fmla="*/ 181193 h 630806"/>
              <a:gd name="connsiteX23" fmla="*/ 281541 w 363926"/>
              <a:gd name="connsiteY23" fmla="*/ 279049 h 630806"/>
              <a:gd name="connsiteX24" fmla="*/ 222504 w 363926"/>
              <a:gd name="connsiteY24" fmla="*/ 347791 h 630806"/>
              <a:gd name="connsiteX25" fmla="*/ 209564 w 363926"/>
              <a:gd name="connsiteY25" fmla="*/ 379331 h 63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3926" h="630806">
                <a:moveTo>
                  <a:pt x="209564" y="379331"/>
                </a:moveTo>
                <a:cubicBezTo>
                  <a:pt x="246766" y="369626"/>
                  <a:pt x="278306" y="361539"/>
                  <a:pt x="314699" y="351834"/>
                </a:cubicBezTo>
                <a:cubicBezTo>
                  <a:pt x="270219" y="448881"/>
                  <a:pt x="228165" y="541076"/>
                  <a:pt x="183685" y="638123"/>
                </a:cubicBezTo>
                <a:cubicBezTo>
                  <a:pt x="183685" y="575043"/>
                  <a:pt x="183685" y="516814"/>
                  <a:pt x="183685" y="456160"/>
                </a:cubicBezTo>
                <a:cubicBezTo>
                  <a:pt x="140014" y="473952"/>
                  <a:pt x="96343" y="491744"/>
                  <a:pt x="48628" y="511153"/>
                </a:cubicBezTo>
                <a:cubicBezTo>
                  <a:pt x="71272" y="448881"/>
                  <a:pt x="92299" y="389844"/>
                  <a:pt x="115752" y="331616"/>
                </a:cubicBezTo>
                <a:cubicBezTo>
                  <a:pt x="124648" y="308972"/>
                  <a:pt x="126266" y="298458"/>
                  <a:pt x="99577" y="286327"/>
                </a:cubicBezTo>
                <a:cubicBezTo>
                  <a:pt x="45393" y="262066"/>
                  <a:pt x="15470" y="215968"/>
                  <a:pt x="1722" y="157740"/>
                </a:cubicBezTo>
                <a:cubicBezTo>
                  <a:pt x="-2322" y="139948"/>
                  <a:pt x="-705" y="127817"/>
                  <a:pt x="22748" y="131861"/>
                </a:cubicBezTo>
                <a:cubicBezTo>
                  <a:pt x="53480" y="137522"/>
                  <a:pt x="64802" y="126200"/>
                  <a:pt x="61567" y="94659"/>
                </a:cubicBezTo>
                <a:cubicBezTo>
                  <a:pt x="59141" y="72015"/>
                  <a:pt x="60759" y="48562"/>
                  <a:pt x="60759" y="25918"/>
                </a:cubicBezTo>
                <a:cubicBezTo>
                  <a:pt x="60759" y="11360"/>
                  <a:pt x="67228" y="38"/>
                  <a:pt x="83403" y="847"/>
                </a:cubicBezTo>
                <a:cubicBezTo>
                  <a:pt x="97151" y="1656"/>
                  <a:pt x="102813" y="12169"/>
                  <a:pt x="102813" y="25918"/>
                </a:cubicBezTo>
                <a:cubicBezTo>
                  <a:pt x="102813" y="55032"/>
                  <a:pt x="103621" y="84146"/>
                  <a:pt x="102813" y="113260"/>
                </a:cubicBezTo>
                <a:cubicBezTo>
                  <a:pt x="102004" y="129434"/>
                  <a:pt x="107665" y="133478"/>
                  <a:pt x="123031" y="132669"/>
                </a:cubicBezTo>
                <a:cubicBezTo>
                  <a:pt x="161041" y="131861"/>
                  <a:pt x="199051" y="131052"/>
                  <a:pt x="237061" y="132669"/>
                </a:cubicBezTo>
                <a:cubicBezTo>
                  <a:pt x="257279" y="133478"/>
                  <a:pt x="260514" y="125391"/>
                  <a:pt x="259705" y="108408"/>
                </a:cubicBezTo>
                <a:cubicBezTo>
                  <a:pt x="258088" y="81720"/>
                  <a:pt x="259705" y="54223"/>
                  <a:pt x="259705" y="27535"/>
                </a:cubicBezTo>
                <a:cubicBezTo>
                  <a:pt x="259705" y="12169"/>
                  <a:pt x="265366" y="847"/>
                  <a:pt x="280732" y="38"/>
                </a:cubicBezTo>
                <a:cubicBezTo>
                  <a:pt x="296907" y="-771"/>
                  <a:pt x="301759" y="11360"/>
                  <a:pt x="301759" y="26726"/>
                </a:cubicBezTo>
                <a:cubicBezTo>
                  <a:pt x="301759" y="53414"/>
                  <a:pt x="302568" y="80911"/>
                  <a:pt x="300950" y="107599"/>
                </a:cubicBezTo>
                <a:cubicBezTo>
                  <a:pt x="300142" y="127008"/>
                  <a:pt x="304994" y="132669"/>
                  <a:pt x="325212" y="132669"/>
                </a:cubicBezTo>
                <a:cubicBezTo>
                  <a:pt x="373736" y="131861"/>
                  <a:pt x="375353" y="135096"/>
                  <a:pt x="359987" y="181193"/>
                </a:cubicBezTo>
                <a:cubicBezTo>
                  <a:pt x="345430" y="223247"/>
                  <a:pt x="321169" y="259639"/>
                  <a:pt x="281541" y="279049"/>
                </a:cubicBezTo>
                <a:cubicBezTo>
                  <a:pt x="250001" y="294415"/>
                  <a:pt x="232209" y="316250"/>
                  <a:pt x="222504" y="347791"/>
                </a:cubicBezTo>
                <a:cubicBezTo>
                  <a:pt x="219269" y="357495"/>
                  <a:pt x="215225" y="366391"/>
                  <a:pt x="209564" y="379331"/>
                </a:cubicBezTo>
                <a:close/>
              </a:path>
            </a:pathLst>
          </a:custGeom>
          <a:solidFill>
            <a:schemeClr val="accent2"/>
          </a:solidFill>
          <a:ln w="8081" cap="flat">
            <a:noFill/>
            <a:prstDash val="solid"/>
            <a:miter/>
          </a:ln>
        </p:spPr>
        <p:txBody>
          <a:bodyPr rtlCol="0" anchor="ctr"/>
          <a:lstStyle/>
          <a:p>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311768" y="327938"/>
            <a:ext cx="11573197" cy="840230"/>
          </a:xfrm>
          <a:prstGeom prst="rect">
            <a:avLst/>
          </a:prstGeom>
        </p:spPr>
        <p:txBody>
          <a:bodyPr/>
          <a:lstStyle/>
          <a:p>
            <a:r>
              <a:rPr lang="en-US" b="1" dirty="0" smtClean="0"/>
              <a:t>References</a:t>
            </a:r>
            <a:endParaRPr lang="en-US" b="1" dirty="0"/>
          </a:p>
        </p:txBody>
      </p:sp>
      <p:sp>
        <p:nvSpPr>
          <p:cNvPr id="15" name="TextBox 14">
            <a:extLst>
              <a:ext uri="{FF2B5EF4-FFF2-40B4-BE49-F238E27FC236}">
                <a16:creationId xmlns="" xmlns:a16="http://schemas.microsoft.com/office/drawing/2014/main" id="{ADBDD5DC-B970-4E8A-B94A-109DB104DB71}"/>
              </a:ext>
            </a:extLst>
          </p:cNvPr>
          <p:cNvSpPr txBox="1"/>
          <p:nvPr/>
        </p:nvSpPr>
        <p:spPr>
          <a:xfrm>
            <a:off x="785944" y="1280928"/>
            <a:ext cx="10910497" cy="4801314"/>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1200" dirty="0" err="1"/>
              <a:t>Prof.Pallavi</a:t>
            </a:r>
            <a:r>
              <a:rPr lang="en-IN" sz="1200" dirty="0"/>
              <a:t> </a:t>
            </a:r>
            <a:r>
              <a:rPr lang="en-IN" sz="1200" dirty="0" err="1"/>
              <a:t>khare</a:t>
            </a:r>
            <a:r>
              <a:rPr lang="en-IN" sz="1200" dirty="0"/>
              <a:t>, </a:t>
            </a:r>
            <a:r>
              <a:rPr lang="en-IN" sz="1200" dirty="0" err="1"/>
              <a:t>Rupesh</a:t>
            </a:r>
            <a:r>
              <a:rPr lang="en-IN" sz="1200" dirty="0"/>
              <a:t> </a:t>
            </a:r>
            <a:r>
              <a:rPr lang="en-IN" sz="1200" dirty="0" err="1"/>
              <a:t>Dudhe</a:t>
            </a:r>
            <a:r>
              <a:rPr lang="en-IN" sz="1200" dirty="0"/>
              <a:t>, </a:t>
            </a:r>
            <a:r>
              <a:rPr lang="en-IN" sz="1200" dirty="0" err="1"/>
              <a:t>Amolsing</a:t>
            </a:r>
            <a:r>
              <a:rPr lang="en-IN" sz="1200" dirty="0"/>
              <a:t> </a:t>
            </a:r>
            <a:r>
              <a:rPr lang="en-IN" sz="1200" dirty="0" err="1"/>
              <a:t>Chungade</a:t>
            </a:r>
            <a:r>
              <a:rPr lang="en-IN" sz="1200" dirty="0"/>
              <a:t>, and </a:t>
            </a:r>
            <a:r>
              <a:rPr lang="en-IN" sz="1200" dirty="0" err="1"/>
              <a:t>Ajit</a:t>
            </a:r>
            <a:r>
              <a:rPr lang="en-IN" sz="1200" dirty="0"/>
              <a:t> </a:t>
            </a:r>
            <a:r>
              <a:rPr lang="en-IN" sz="1200" dirty="0" err="1"/>
              <a:t>Naykinde</a:t>
            </a:r>
            <a:r>
              <a:rPr lang="en-IN" sz="1200" dirty="0"/>
              <a:t>, “Advanced license number plate recognition system International Journal of Engineering Research &amp; Technology (IJERT), ICONECT-2015. </a:t>
            </a:r>
            <a:r>
              <a:rPr lang="en-IN" sz="1200" dirty="0" smtClean="0"/>
              <a:t/>
            </a:r>
            <a:br>
              <a:rPr lang="en-IN" sz="1200" dirty="0" smtClean="0"/>
            </a:br>
            <a:endParaRPr lang="en-IN" sz="1200" dirty="0" smtClean="0"/>
          </a:p>
          <a:p>
            <a:pPr marL="342900" indent="-342900">
              <a:lnSpc>
                <a:spcPct val="150000"/>
              </a:lnSpc>
              <a:buFont typeface="Wingdings" panose="05000000000000000000" pitchFamily="2" charset="2"/>
              <a:buChar char="ü"/>
            </a:pPr>
            <a:r>
              <a:rPr lang="en-IN" sz="1200" dirty="0" smtClean="0"/>
              <a:t>Anish </a:t>
            </a:r>
            <a:r>
              <a:rPr lang="en-IN" sz="1200" dirty="0" err="1"/>
              <a:t>ANISH</a:t>
            </a:r>
            <a:r>
              <a:rPr lang="en-IN" sz="1200" dirty="0"/>
              <a:t> LAZRUS1, SIDDHARTHA CHOUBEY2, SINHA G.R.3 , IEEE” International Journal of Machine Intelligence ISSN: 0975–2927 &amp; E-ISSN: 0975–9166, Volume 3, Issue 3, 2011, pp-134-137. </a:t>
            </a:r>
            <a:br>
              <a:rPr lang="en-IN" sz="1200" dirty="0"/>
            </a:br>
            <a:endParaRPr lang="en-IN" sz="1200" dirty="0" smtClean="0"/>
          </a:p>
          <a:p>
            <a:pPr marL="342900" indent="-342900">
              <a:lnSpc>
                <a:spcPct val="150000"/>
              </a:lnSpc>
              <a:buFont typeface="Wingdings" panose="05000000000000000000" pitchFamily="2" charset="2"/>
              <a:buChar char="ü"/>
            </a:pPr>
            <a:r>
              <a:rPr lang="en-IN" sz="1200" dirty="0" smtClean="0"/>
              <a:t> </a:t>
            </a:r>
            <a:r>
              <a:rPr lang="en-IN" sz="1200" dirty="0"/>
              <a:t>Rajneesh, </a:t>
            </a:r>
            <a:r>
              <a:rPr lang="en-IN" sz="1200" dirty="0" err="1"/>
              <a:t>Anudeep</a:t>
            </a:r>
            <a:r>
              <a:rPr lang="en-IN" sz="1200" dirty="0"/>
              <a:t> </a:t>
            </a:r>
            <a:r>
              <a:rPr lang="en-IN" sz="1200" dirty="0" err="1"/>
              <a:t>Goraya</a:t>
            </a:r>
            <a:r>
              <a:rPr lang="en-IN" sz="1200" dirty="0"/>
              <a:t>, </a:t>
            </a:r>
            <a:r>
              <a:rPr lang="en-IN" sz="1200" dirty="0" err="1"/>
              <a:t>Gurmeet</a:t>
            </a:r>
            <a:r>
              <a:rPr lang="en-IN" sz="1200" dirty="0"/>
              <a:t> Singh, “Geert Real Time Drivers Drowsiness Detection and alert System by Measuring </a:t>
            </a:r>
            <a:r>
              <a:rPr lang="en-IN" sz="1200" dirty="0" err="1"/>
              <a:t>EAR,”International</a:t>
            </a:r>
            <a:r>
              <a:rPr lang="en-IN" sz="1200" dirty="0"/>
              <a:t> Journal of Computer Applications (0975 – 8887) Volume 181 – No. 25, November- 2018. </a:t>
            </a:r>
          </a:p>
          <a:p>
            <a:pPr marL="342900" indent="-342900">
              <a:lnSpc>
                <a:spcPct val="150000"/>
              </a:lnSpc>
              <a:buFont typeface="Wingdings" panose="05000000000000000000" pitchFamily="2" charset="2"/>
              <a:buChar char="ü"/>
            </a:pPr>
            <a:endParaRPr lang="en-IN" sz="1200" dirty="0" smtClean="0"/>
          </a:p>
          <a:p>
            <a:pPr marL="342900" indent="-342900">
              <a:lnSpc>
                <a:spcPct val="150000"/>
              </a:lnSpc>
              <a:buFont typeface="Wingdings" panose="05000000000000000000" pitchFamily="2" charset="2"/>
              <a:buChar char="ü"/>
            </a:pPr>
            <a:r>
              <a:rPr lang="en-IN" sz="1200" dirty="0" smtClean="0"/>
              <a:t> </a:t>
            </a:r>
            <a:r>
              <a:rPr lang="en-IN" sz="1200" dirty="0" err="1"/>
              <a:t>Haoyang</a:t>
            </a:r>
            <a:r>
              <a:rPr lang="en-IN" sz="1200" dirty="0"/>
              <a:t> Sayeed and A. </a:t>
            </a:r>
            <a:r>
              <a:rPr lang="en-IN" sz="1200" dirty="0" err="1"/>
              <a:t>Perrig</a:t>
            </a:r>
            <a:r>
              <a:rPr lang="en-IN" sz="1200" dirty="0"/>
              <a:t>, “Secure Wireless Communications: Secret Keys through Multipath,” Proc. IEEE Int’l Conf. Acoustics, </a:t>
            </a:r>
            <a:r>
              <a:rPr lang="en-IN" sz="1200" dirty="0" err="1"/>
              <a:t>SpeechSignal</a:t>
            </a:r>
            <a:r>
              <a:rPr lang="en-IN" sz="1200" dirty="0"/>
              <a:t> Processing, pp. 3013- 3016, </a:t>
            </a:r>
            <a:r>
              <a:rPr lang="en-IN" sz="1200" dirty="0" smtClean="0"/>
              <a:t>Apr.2008.</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One </a:t>
            </a:r>
            <a:r>
              <a:rPr lang="en-IN" sz="1200" dirty="0"/>
              <a:t>Millisecond Face Alignment with an Ensemble of Regression Trees by </a:t>
            </a:r>
            <a:r>
              <a:rPr lang="en-IN" sz="1200" dirty="0" err="1"/>
              <a:t>Vahid</a:t>
            </a:r>
            <a:r>
              <a:rPr lang="en-IN" sz="1200" dirty="0"/>
              <a:t> </a:t>
            </a:r>
            <a:r>
              <a:rPr lang="en-IN" sz="1200" dirty="0" err="1"/>
              <a:t>Kazemi</a:t>
            </a:r>
            <a:r>
              <a:rPr lang="en-IN" sz="1200" dirty="0"/>
              <a:t> and Josephine Sullivan KTH, Royal Institute of Technology Computer Vision and Active Perception Lab </a:t>
            </a:r>
            <a:r>
              <a:rPr lang="en-IN" sz="1200" dirty="0" err="1"/>
              <a:t>Teknikringen</a:t>
            </a:r>
            <a:r>
              <a:rPr lang="en-IN" sz="1200" dirty="0"/>
              <a:t> 14, Stockholm, Sweden</a:t>
            </a:r>
            <a:r>
              <a:rPr lang="en-IN" sz="1200" dirty="0" smtClean="0"/>
              <a:t>.</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 Real-Time </a:t>
            </a:r>
            <a:r>
              <a:rPr lang="en-IN" sz="1200" dirty="0"/>
              <a:t>Eye Blink Detection using Facial Landmarks by </a:t>
            </a:r>
            <a:r>
              <a:rPr lang="en-IN" sz="1200" dirty="0" err="1"/>
              <a:t>Tereza</a:t>
            </a:r>
            <a:r>
              <a:rPr lang="en-IN" sz="1200" dirty="0"/>
              <a:t> </a:t>
            </a:r>
            <a:r>
              <a:rPr lang="en-IN" sz="1200" dirty="0" err="1"/>
              <a:t>Soukupova</a:t>
            </a:r>
            <a:r>
              <a:rPr lang="en-IN" sz="1200" dirty="0"/>
              <a:t> and Jan </a:t>
            </a:r>
            <a:r>
              <a:rPr lang="en-IN" sz="1200" dirty="0" err="1"/>
              <a:t>Cech</a:t>
            </a:r>
            <a:r>
              <a:rPr lang="en-IN" sz="1200" dirty="0"/>
              <a:t>, </a:t>
            </a:r>
            <a:r>
              <a:rPr lang="en-IN" sz="1200" dirty="0" err="1"/>
              <a:t>Center</a:t>
            </a:r>
            <a:r>
              <a:rPr lang="en-IN" sz="1200" dirty="0"/>
              <a:t> for Machine Perception, Department of Cybernetics, Faculty of Electrical Engineering, Czech Technical University in Prague .</a:t>
            </a:r>
          </a:p>
        </p:txBody>
      </p:sp>
      <p:pic>
        <p:nvPicPr>
          <p:cNvPr id="34"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26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3">
            <a:extLst>
              <a:ext uri="{FF2B5EF4-FFF2-40B4-BE49-F238E27FC236}">
                <a16:creationId xmlns="" xmlns:a16="http://schemas.microsoft.com/office/drawing/2014/main" id="{FA0BD998-6556-4D8C-B673-35A92670D95B}"/>
              </a:ext>
            </a:extLst>
          </p:cNvPr>
          <p:cNvGrpSpPr/>
          <p:nvPr/>
        </p:nvGrpSpPr>
        <p:grpSpPr>
          <a:xfrm>
            <a:off x="9395572" y="4388068"/>
            <a:ext cx="2323171" cy="2414177"/>
            <a:chOff x="4733387" y="2304040"/>
            <a:chExt cx="2734502" cy="3040391"/>
          </a:xfrm>
        </p:grpSpPr>
        <p:sp>
          <p:nvSpPr>
            <p:cNvPr id="26" name="Oval 25">
              <a:extLst>
                <a:ext uri="{FF2B5EF4-FFF2-40B4-BE49-F238E27FC236}">
                  <a16:creationId xmlns=""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33" name="Freeform: Shape 32">
            <a:extLst>
              <a:ext uri="{FF2B5EF4-FFF2-40B4-BE49-F238E27FC236}">
                <a16:creationId xmlns="" xmlns:a16="http://schemas.microsoft.com/office/drawing/2014/main" id="{B6327D3F-B16F-420A-A5B2-C57C2FAFEA0B}"/>
              </a:ext>
            </a:extLst>
          </p:cNvPr>
          <p:cNvSpPr/>
          <p:nvPr/>
        </p:nvSpPr>
        <p:spPr>
          <a:xfrm>
            <a:off x="10182302" y="4976496"/>
            <a:ext cx="793499" cy="1285479"/>
          </a:xfrm>
          <a:custGeom>
            <a:avLst/>
            <a:gdLst>
              <a:gd name="connsiteX0" fmla="*/ 209564 w 363926"/>
              <a:gd name="connsiteY0" fmla="*/ 379331 h 630806"/>
              <a:gd name="connsiteX1" fmla="*/ 314699 w 363926"/>
              <a:gd name="connsiteY1" fmla="*/ 351834 h 630806"/>
              <a:gd name="connsiteX2" fmla="*/ 183685 w 363926"/>
              <a:gd name="connsiteY2" fmla="*/ 638123 h 630806"/>
              <a:gd name="connsiteX3" fmla="*/ 183685 w 363926"/>
              <a:gd name="connsiteY3" fmla="*/ 456160 h 630806"/>
              <a:gd name="connsiteX4" fmla="*/ 48628 w 363926"/>
              <a:gd name="connsiteY4" fmla="*/ 511153 h 630806"/>
              <a:gd name="connsiteX5" fmla="*/ 115752 w 363926"/>
              <a:gd name="connsiteY5" fmla="*/ 331616 h 630806"/>
              <a:gd name="connsiteX6" fmla="*/ 99577 w 363926"/>
              <a:gd name="connsiteY6" fmla="*/ 286327 h 630806"/>
              <a:gd name="connsiteX7" fmla="*/ 1722 w 363926"/>
              <a:gd name="connsiteY7" fmla="*/ 157740 h 630806"/>
              <a:gd name="connsiteX8" fmla="*/ 22748 w 363926"/>
              <a:gd name="connsiteY8" fmla="*/ 131861 h 630806"/>
              <a:gd name="connsiteX9" fmla="*/ 61567 w 363926"/>
              <a:gd name="connsiteY9" fmla="*/ 94659 h 630806"/>
              <a:gd name="connsiteX10" fmla="*/ 60759 w 363926"/>
              <a:gd name="connsiteY10" fmla="*/ 25918 h 630806"/>
              <a:gd name="connsiteX11" fmla="*/ 83403 w 363926"/>
              <a:gd name="connsiteY11" fmla="*/ 847 h 630806"/>
              <a:gd name="connsiteX12" fmla="*/ 102813 w 363926"/>
              <a:gd name="connsiteY12" fmla="*/ 25918 h 630806"/>
              <a:gd name="connsiteX13" fmla="*/ 102813 w 363926"/>
              <a:gd name="connsiteY13" fmla="*/ 113260 h 630806"/>
              <a:gd name="connsiteX14" fmla="*/ 123031 w 363926"/>
              <a:gd name="connsiteY14" fmla="*/ 132669 h 630806"/>
              <a:gd name="connsiteX15" fmla="*/ 237061 w 363926"/>
              <a:gd name="connsiteY15" fmla="*/ 132669 h 630806"/>
              <a:gd name="connsiteX16" fmla="*/ 259705 w 363926"/>
              <a:gd name="connsiteY16" fmla="*/ 108408 h 630806"/>
              <a:gd name="connsiteX17" fmla="*/ 259705 w 363926"/>
              <a:gd name="connsiteY17" fmla="*/ 27535 h 630806"/>
              <a:gd name="connsiteX18" fmla="*/ 280732 w 363926"/>
              <a:gd name="connsiteY18" fmla="*/ 38 h 630806"/>
              <a:gd name="connsiteX19" fmla="*/ 301759 w 363926"/>
              <a:gd name="connsiteY19" fmla="*/ 26726 h 630806"/>
              <a:gd name="connsiteX20" fmla="*/ 300950 w 363926"/>
              <a:gd name="connsiteY20" fmla="*/ 107599 h 630806"/>
              <a:gd name="connsiteX21" fmla="*/ 325212 w 363926"/>
              <a:gd name="connsiteY21" fmla="*/ 132669 h 630806"/>
              <a:gd name="connsiteX22" fmla="*/ 359987 w 363926"/>
              <a:gd name="connsiteY22" fmla="*/ 181193 h 630806"/>
              <a:gd name="connsiteX23" fmla="*/ 281541 w 363926"/>
              <a:gd name="connsiteY23" fmla="*/ 279049 h 630806"/>
              <a:gd name="connsiteX24" fmla="*/ 222504 w 363926"/>
              <a:gd name="connsiteY24" fmla="*/ 347791 h 630806"/>
              <a:gd name="connsiteX25" fmla="*/ 209564 w 363926"/>
              <a:gd name="connsiteY25" fmla="*/ 379331 h 63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3926" h="630806">
                <a:moveTo>
                  <a:pt x="209564" y="379331"/>
                </a:moveTo>
                <a:cubicBezTo>
                  <a:pt x="246766" y="369626"/>
                  <a:pt x="278306" y="361539"/>
                  <a:pt x="314699" y="351834"/>
                </a:cubicBezTo>
                <a:cubicBezTo>
                  <a:pt x="270219" y="448881"/>
                  <a:pt x="228165" y="541076"/>
                  <a:pt x="183685" y="638123"/>
                </a:cubicBezTo>
                <a:cubicBezTo>
                  <a:pt x="183685" y="575043"/>
                  <a:pt x="183685" y="516814"/>
                  <a:pt x="183685" y="456160"/>
                </a:cubicBezTo>
                <a:cubicBezTo>
                  <a:pt x="140014" y="473952"/>
                  <a:pt x="96343" y="491744"/>
                  <a:pt x="48628" y="511153"/>
                </a:cubicBezTo>
                <a:cubicBezTo>
                  <a:pt x="71272" y="448881"/>
                  <a:pt x="92299" y="389844"/>
                  <a:pt x="115752" y="331616"/>
                </a:cubicBezTo>
                <a:cubicBezTo>
                  <a:pt x="124648" y="308972"/>
                  <a:pt x="126266" y="298458"/>
                  <a:pt x="99577" y="286327"/>
                </a:cubicBezTo>
                <a:cubicBezTo>
                  <a:pt x="45393" y="262066"/>
                  <a:pt x="15470" y="215968"/>
                  <a:pt x="1722" y="157740"/>
                </a:cubicBezTo>
                <a:cubicBezTo>
                  <a:pt x="-2322" y="139948"/>
                  <a:pt x="-705" y="127817"/>
                  <a:pt x="22748" y="131861"/>
                </a:cubicBezTo>
                <a:cubicBezTo>
                  <a:pt x="53480" y="137522"/>
                  <a:pt x="64802" y="126200"/>
                  <a:pt x="61567" y="94659"/>
                </a:cubicBezTo>
                <a:cubicBezTo>
                  <a:pt x="59141" y="72015"/>
                  <a:pt x="60759" y="48562"/>
                  <a:pt x="60759" y="25918"/>
                </a:cubicBezTo>
                <a:cubicBezTo>
                  <a:pt x="60759" y="11360"/>
                  <a:pt x="67228" y="38"/>
                  <a:pt x="83403" y="847"/>
                </a:cubicBezTo>
                <a:cubicBezTo>
                  <a:pt x="97151" y="1656"/>
                  <a:pt x="102813" y="12169"/>
                  <a:pt x="102813" y="25918"/>
                </a:cubicBezTo>
                <a:cubicBezTo>
                  <a:pt x="102813" y="55032"/>
                  <a:pt x="103621" y="84146"/>
                  <a:pt x="102813" y="113260"/>
                </a:cubicBezTo>
                <a:cubicBezTo>
                  <a:pt x="102004" y="129434"/>
                  <a:pt x="107665" y="133478"/>
                  <a:pt x="123031" y="132669"/>
                </a:cubicBezTo>
                <a:cubicBezTo>
                  <a:pt x="161041" y="131861"/>
                  <a:pt x="199051" y="131052"/>
                  <a:pt x="237061" y="132669"/>
                </a:cubicBezTo>
                <a:cubicBezTo>
                  <a:pt x="257279" y="133478"/>
                  <a:pt x="260514" y="125391"/>
                  <a:pt x="259705" y="108408"/>
                </a:cubicBezTo>
                <a:cubicBezTo>
                  <a:pt x="258088" y="81720"/>
                  <a:pt x="259705" y="54223"/>
                  <a:pt x="259705" y="27535"/>
                </a:cubicBezTo>
                <a:cubicBezTo>
                  <a:pt x="259705" y="12169"/>
                  <a:pt x="265366" y="847"/>
                  <a:pt x="280732" y="38"/>
                </a:cubicBezTo>
                <a:cubicBezTo>
                  <a:pt x="296907" y="-771"/>
                  <a:pt x="301759" y="11360"/>
                  <a:pt x="301759" y="26726"/>
                </a:cubicBezTo>
                <a:cubicBezTo>
                  <a:pt x="301759" y="53414"/>
                  <a:pt x="302568" y="80911"/>
                  <a:pt x="300950" y="107599"/>
                </a:cubicBezTo>
                <a:cubicBezTo>
                  <a:pt x="300142" y="127008"/>
                  <a:pt x="304994" y="132669"/>
                  <a:pt x="325212" y="132669"/>
                </a:cubicBezTo>
                <a:cubicBezTo>
                  <a:pt x="373736" y="131861"/>
                  <a:pt x="375353" y="135096"/>
                  <a:pt x="359987" y="181193"/>
                </a:cubicBezTo>
                <a:cubicBezTo>
                  <a:pt x="345430" y="223247"/>
                  <a:pt x="321169" y="259639"/>
                  <a:pt x="281541" y="279049"/>
                </a:cubicBezTo>
                <a:cubicBezTo>
                  <a:pt x="250001" y="294415"/>
                  <a:pt x="232209" y="316250"/>
                  <a:pt x="222504" y="347791"/>
                </a:cubicBezTo>
                <a:cubicBezTo>
                  <a:pt x="219269" y="357495"/>
                  <a:pt x="215225" y="366391"/>
                  <a:pt x="209564" y="379331"/>
                </a:cubicBezTo>
                <a:close/>
              </a:path>
            </a:pathLst>
          </a:custGeom>
          <a:solidFill>
            <a:schemeClr val="accent2"/>
          </a:solidFill>
          <a:ln w="8081" cap="flat">
            <a:noFill/>
            <a:prstDash val="solid"/>
            <a:miter/>
          </a:ln>
        </p:spPr>
        <p:txBody>
          <a:bodyPr rtlCol="0" anchor="ctr"/>
          <a:lstStyle/>
          <a:p>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311768" y="327938"/>
            <a:ext cx="11573197" cy="840230"/>
          </a:xfrm>
          <a:prstGeom prst="rect">
            <a:avLst/>
          </a:prstGeom>
        </p:spPr>
        <p:txBody>
          <a:bodyPr/>
          <a:lstStyle/>
          <a:p>
            <a:r>
              <a:rPr lang="en-US" b="1" dirty="0" smtClean="0"/>
              <a:t>References</a:t>
            </a:r>
            <a:endParaRPr lang="en-US" b="1" dirty="0"/>
          </a:p>
        </p:txBody>
      </p:sp>
      <p:sp>
        <p:nvSpPr>
          <p:cNvPr id="15" name="TextBox 14">
            <a:extLst>
              <a:ext uri="{FF2B5EF4-FFF2-40B4-BE49-F238E27FC236}">
                <a16:creationId xmlns="" xmlns:a16="http://schemas.microsoft.com/office/drawing/2014/main" id="{ADBDD5DC-B970-4E8A-B94A-109DB104DB71}"/>
              </a:ext>
            </a:extLst>
          </p:cNvPr>
          <p:cNvSpPr txBox="1"/>
          <p:nvPr/>
        </p:nvSpPr>
        <p:spPr>
          <a:xfrm>
            <a:off x="785944" y="1280928"/>
            <a:ext cx="10910497" cy="4801314"/>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1200" dirty="0" err="1"/>
              <a:t>MarcoJavier</a:t>
            </a:r>
            <a:r>
              <a:rPr lang="en-IN" sz="1200" dirty="0"/>
              <a:t> Flores, </a:t>
            </a:r>
            <a:r>
              <a:rPr lang="en-IN" sz="1200" dirty="0" err="1"/>
              <a:t>JoséMaría</a:t>
            </a:r>
            <a:r>
              <a:rPr lang="en-IN" sz="1200" dirty="0"/>
              <a:t> </a:t>
            </a:r>
            <a:r>
              <a:rPr lang="en-IN" sz="1200" dirty="0" err="1"/>
              <a:t>Armingol</a:t>
            </a:r>
            <a:r>
              <a:rPr lang="en-IN" sz="1200" dirty="0"/>
              <a:t> and Arturo de la </a:t>
            </a:r>
            <a:r>
              <a:rPr lang="en-IN" sz="1200" dirty="0" err="1"/>
              <a:t>Escalera</a:t>
            </a:r>
            <a:r>
              <a:rPr lang="en-IN" sz="1200" dirty="0"/>
              <a:t>, ―Driver Drowsiness Warning System Using Visual Information for Both Diurnal and Nocturnal Illumination Conditions‖, Springer, EURASIP Journal on Advances in Signal Processing, 2010. </a:t>
            </a:r>
            <a:endParaRPr lang="en-IN" sz="1200" dirty="0" smtClean="0"/>
          </a:p>
          <a:p>
            <a:pPr>
              <a:lnSpc>
                <a:spcPct val="150000"/>
              </a:lnSpc>
            </a:pPr>
            <a:endParaRPr lang="en-IN" sz="1200" dirty="0" smtClean="0"/>
          </a:p>
          <a:p>
            <a:pPr marL="342900" indent="-342900">
              <a:lnSpc>
                <a:spcPct val="150000"/>
              </a:lnSpc>
              <a:buFont typeface="Wingdings" panose="05000000000000000000" pitchFamily="2" charset="2"/>
              <a:buChar char="ü"/>
            </a:pPr>
            <a:r>
              <a:rPr lang="en-IN" sz="1200" dirty="0" err="1" smtClean="0"/>
              <a:t>Belhassen</a:t>
            </a:r>
            <a:r>
              <a:rPr lang="en-IN" sz="1200" dirty="0" smtClean="0"/>
              <a:t> </a:t>
            </a:r>
            <a:r>
              <a:rPr lang="en-IN" sz="1200" dirty="0" err="1"/>
              <a:t>AkroutWalid</a:t>
            </a:r>
            <a:r>
              <a:rPr lang="en-IN" sz="1200" dirty="0"/>
              <a:t> Mahdi, ―A Blinking Measurement Method for Driver Drowsiness Detection‖, Springer, Proceedings of the 8th International Conference on </a:t>
            </a:r>
            <a:r>
              <a:rPr lang="en-IN" sz="1200" dirty="0" err="1"/>
              <a:t>ComputerRecognition</a:t>
            </a:r>
            <a:r>
              <a:rPr lang="en-IN" sz="1200" dirty="0"/>
              <a:t> Systems CORES, pp 651-660, 2013. </a:t>
            </a:r>
            <a:r>
              <a:rPr lang="en-IN" sz="1200" dirty="0" smtClean="0"/>
              <a:t/>
            </a:r>
            <a:br>
              <a:rPr lang="en-IN" sz="1200" dirty="0" smtClean="0"/>
            </a:br>
            <a:endParaRPr lang="en-IN" sz="1200" dirty="0" smtClean="0"/>
          </a:p>
          <a:p>
            <a:pPr marL="342900" indent="-342900">
              <a:lnSpc>
                <a:spcPct val="150000"/>
              </a:lnSpc>
              <a:buFont typeface="Wingdings" panose="05000000000000000000" pitchFamily="2" charset="2"/>
              <a:buChar char="ü"/>
            </a:pPr>
            <a:r>
              <a:rPr lang="en-IN" sz="1200" dirty="0" err="1" smtClean="0"/>
              <a:t>Krajewski</a:t>
            </a:r>
            <a:r>
              <a:rPr lang="en-IN" sz="1200" dirty="0" smtClean="0"/>
              <a:t> </a:t>
            </a:r>
            <a:r>
              <a:rPr lang="en-IN" sz="1200" dirty="0"/>
              <a:t>J, Sommer D, </a:t>
            </a:r>
            <a:r>
              <a:rPr lang="en-IN" sz="1200" dirty="0" err="1"/>
              <a:t>Trutschel</a:t>
            </a:r>
            <a:r>
              <a:rPr lang="en-IN" sz="1200" dirty="0"/>
              <a:t> U, Edwards D, </a:t>
            </a:r>
            <a:r>
              <a:rPr lang="en-IN" sz="1200" dirty="0" err="1"/>
              <a:t>Golz</a:t>
            </a:r>
            <a:r>
              <a:rPr lang="en-IN" sz="1200" dirty="0"/>
              <a:t> M. Steering wheel </a:t>
            </a:r>
            <a:r>
              <a:rPr lang="en-IN" sz="1200" dirty="0" err="1"/>
              <a:t>behavior</a:t>
            </a:r>
            <a:r>
              <a:rPr lang="en-IN" sz="1200" dirty="0"/>
              <a:t> based estimation of fatigue. The fifth international driving symposium on human factors in driver assessment, training and vehicle design 2009;118-124. </a:t>
            </a:r>
            <a:endParaRPr lang="en-IN" sz="1200" dirty="0" smtClean="0"/>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Mardi </a:t>
            </a:r>
            <a:r>
              <a:rPr lang="en-IN" sz="1200" dirty="0"/>
              <a:t>Z, </a:t>
            </a:r>
            <a:r>
              <a:rPr lang="en-IN" sz="1200" dirty="0" err="1"/>
              <a:t>Ashtiani</a:t>
            </a:r>
            <a:r>
              <a:rPr lang="en-IN" sz="1200" dirty="0"/>
              <a:t> SN, </a:t>
            </a:r>
            <a:r>
              <a:rPr lang="en-IN" sz="1200" dirty="0" err="1"/>
              <a:t>Mikaili</a:t>
            </a:r>
            <a:r>
              <a:rPr lang="en-IN" sz="1200" dirty="0"/>
              <a:t> M. </a:t>
            </a:r>
            <a:r>
              <a:rPr lang="en-IN" sz="1200" dirty="0" err="1"/>
              <a:t>EEGbased</a:t>
            </a:r>
            <a:r>
              <a:rPr lang="en-IN" sz="1200" dirty="0"/>
              <a:t> drowsiness detection for safe driving using chaotic features and statistical tests. Journal of medical signals and sensors 2011;1:130–137 Dino </a:t>
            </a:r>
            <a:r>
              <a:rPr lang="en-IN" sz="1200" dirty="0" err="1"/>
              <a:t>Ienco</a:t>
            </a:r>
            <a:r>
              <a:rPr lang="en-IN" sz="1200" dirty="0"/>
              <a:t>, Raffaele Gaetano, Claire </a:t>
            </a:r>
            <a:r>
              <a:rPr lang="en-IN" sz="1200" dirty="0" err="1"/>
              <a:t>Dupaquier</a:t>
            </a:r>
            <a:r>
              <a:rPr lang="en-IN" sz="1200" dirty="0"/>
              <a:t>,” Land Cover Classification via </a:t>
            </a:r>
            <a:r>
              <a:rPr lang="en-IN" sz="1200" dirty="0" err="1"/>
              <a:t>Multitemporal</a:t>
            </a:r>
            <a:r>
              <a:rPr lang="en-IN" sz="1200" dirty="0"/>
              <a:t> Spatial Data by Deep Recurrent Neural Networks“ IEEE geoscience and remote sensing letters, vol. 14, no. 10, 2017,pp. 1685 – 1689. </a:t>
            </a:r>
            <a:endParaRPr lang="en-IN" sz="1200" dirty="0" smtClean="0"/>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National </a:t>
            </a:r>
            <a:r>
              <a:rPr lang="en-IN" sz="1200" dirty="0"/>
              <a:t>Highway Traffic Safety Administration (NHTSA): Drowsy driving and automobile crashes. </a:t>
            </a:r>
            <a:endParaRPr lang="en-IN" sz="1200" dirty="0" smtClean="0"/>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International </a:t>
            </a:r>
            <a:r>
              <a:rPr lang="en-IN" sz="1200" dirty="0"/>
              <a:t>Journal of Operations and Logistics Management www.absronline.org/journals p-ISSN: 2310- 4945; e-ISSN: 2309-8023 Volume: 3, Issue: 3, Pages: 222-240 (September 2014) © Academy of Business &amp; Scientific Research . </a:t>
            </a:r>
          </a:p>
        </p:txBody>
      </p:sp>
      <p:pic>
        <p:nvPicPr>
          <p:cNvPr id="34"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884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3">
            <a:extLst>
              <a:ext uri="{FF2B5EF4-FFF2-40B4-BE49-F238E27FC236}">
                <a16:creationId xmlns="" xmlns:a16="http://schemas.microsoft.com/office/drawing/2014/main" id="{FA0BD998-6556-4D8C-B673-35A92670D95B}"/>
              </a:ext>
            </a:extLst>
          </p:cNvPr>
          <p:cNvGrpSpPr/>
          <p:nvPr/>
        </p:nvGrpSpPr>
        <p:grpSpPr>
          <a:xfrm>
            <a:off x="9395572" y="4388068"/>
            <a:ext cx="2323171" cy="2414177"/>
            <a:chOff x="4733387" y="2304040"/>
            <a:chExt cx="2734502" cy="3040391"/>
          </a:xfrm>
        </p:grpSpPr>
        <p:sp>
          <p:nvSpPr>
            <p:cNvPr id="26" name="Oval 25">
              <a:extLst>
                <a:ext uri="{FF2B5EF4-FFF2-40B4-BE49-F238E27FC236}">
                  <a16:creationId xmlns=""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33" name="Freeform: Shape 32">
            <a:extLst>
              <a:ext uri="{FF2B5EF4-FFF2-40B4-BE49-F238E27FC236}">
                <a16:creationId xmlns="" xmlns:a16="http://schemas.microsoft.com/office/drawing/2014/main" id="{B6327D3F-B16F-420A-A5B2-C57C2FAFEA0B}"/>
              </a:ext>
            </a:extLst>
          </p:cNvPr>
          <p:cNvSpPr/>
          <p:nvPr/>
        </p:nvSpPr>
        <p:spPr>
          <a:xfrm>
            <a:off x="10182302" y="4976496"/>
            <a:ext cx="793499" cy="1285479"/>
          </a:xfrm>
          <a:custGeom>
            <a:avLst/>
            <a:gdLst>
              <a:gd name="connsiteX0" fmla="*/ 209564 w 363926"/>
              <a:gd name="connsiteY0" fmla="*/ 379331 h 630806"/>
              <a:gd name="connsiteX1" fmla="*/ 314699 w 363926"/>
              <a:gd name="connsiteY1" fmla="*/ 351834 h 630806"/>
              <a:gd name="connsiteX2" fmla="*/ 183685 w 363926"/>
              <a:gd name="connsiteY2" fmla="*/ 638123 h 630806"/>
              <a:gd name="connsiteX3" fmla="*/ 183685 w 363926"/>
              <a:gd name="connsiteY3" fmla="*/ 456160 h 630806"/>
              <a:gd name="connsiteX4" fmla="*/ 48628 w 363926"/>
              <a:gd name="connsiteY4" fmla="*/ 511153 h 630806"/>
              <a:gd name="connsiteX5" fmla="*/ 115752 w 363926"/>
              <a:gd name="connsiteY5" fmla="*/ 331616 h 630806"/>
              <a:gd name="connsiteX6" fmla="*/ 99577 w 363926"/>
              <a:gd name="connsiteY6" fmla="*/ 286327 h 630806"/>
              <a:gd name="connsiteX7" fmla="*/ 1722 w 363926"/>
              <a:gd name="connsiteY7" fmla="*/ 157740 h 630806"/>
              <a:gd name="connsiteX8" fmla="*/ 22748 w 363926"/>
              <a:gd name="connsiteY8" fmla="*/ 131861 h 630806"/>
              <a:gd name="connsiteX9" fmla="*/ 61567 w 363926"/>
              <a:gd name="connsiteY9" fmla="*/ 94659 h 630806"/>
              <a:gd name="connsiteX10" fmla="*/ 60759 w 363926"/>
              <a:gd name="connsiteY10" fmla="*/ 25918 h 630806"/>
              <a:gd name="connsiteX11" fmla="*/ 83403 w 363926"/>
              <a:gd name="connsiteY11" fmla="*/ 847 h 630806"/>
              <a:gd name="connsiteX12" fmla="*/ 102813 w 363926"/>
              <a:gd name="connsiteY12" fmla="*/ 25918 h 630806"/>
              <a:gd name="connsiteX13" fmla="*/ 102813 w 363926"/>
              <a:gd name="connsiteY13" fmla="*/ 113260 h 630806"/>
              <a:gd name="connsiteX14" fmla="*/ 123031 w 363926"/>
              <a:gd name="connsiteY14" fmla="*/ 132669 h 630806"/>
              <a:gd name="connsiteX15" fmla="*/ 237061 w 363926"/>
              <a:gd name="connsiteY15" fmla="*/ 132669 h 630806"/>
              <a:gd name="connsiteX16" fmla="*/ 259705 w 363926"/>
              <a:gd name="connsiteY16" fmla="*/ 108408 h 630806"/>
              <a:gd name="connsiteX17" fmla="*/ 259705 w 363926"/>
              <a:gd name="connsiteY17" fmla="*/ 27535 h 630806"/>
              <a:gd name="connsiteX18" fmla="*/ 280732 w 363926"/>
              <a:gd name="connsiteY18" fmla="*/ 38 h 630806"/>
              <a:gd name="connsiteX19" fmla="*/ 301759 w 363926"/>
              <a:gd name="connsiteY19" fmla="*/ 26726 h 630806"/>
              <a:gd name="connsiteX20" fmla="*/ 300950 w 363926"/>
              <a:gd name="connsiteY20" fmla="*/ 107599 h 630806"/>
              <a:gd name="connsiteX21" fmla="*/ 325212 w 363926"/>
              <a:gd name="connsiteY21" fmla="*/ 132669 h 630806"/>
              <a:gd name="connsiteX22" fmla="*/ 359987 w 363926"/>
              <a:gd name="connsiteY22" fmla="*/ 181193 h 630806"/>
              <a:gd name="connsiteX23" fmla="*/ 281541 w 363926"/>
              <a:gd name="connsiteY23" fmla="*/ 279049 h 630806"/>
              <a:gd name="connsiteX24" fmla="*/ 222504 w 363926"/>
              <a:gd name="connsiteY24" fmla="*/ 347791 h 630806"/>
              <a:gd name="connsiteX25" fmla="*/ 209564 w 363926"/>
              <a:gd name="connsiteY25" fmla="*/ 379331 h 63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3926" h="630806">
                <a:moveTo>
                  <a:pt x="209564" y="379331"/>
                </a:moveTo>
                <a:cubicBezTo>
                  <a:pt x="246766" y="369626"/>
                  <a:pt x="278306" y="361539"/>
                  <a:pt x="314699" y="351834"/>
                </a:cubicBezTo>
                <a:cubicBezTo>
                  <a:pt x="270219" y="448881"/>
                  <a:pt x="228165" y="541076"/>
                  <a:pt x="183685" y="638123"/>
                </a:cubicBezTo>
                <a:cubicBezTo>
                  <a:pt x="183685" y="575043"/>
                  <a:pt x="183685" y="516814"/>
                  <a:pt x="183685" y="456160"/>
                </a:cubicBezTo>
                <a:cubicBezTo>
                  <a:pt x="140014" y="473952"/>
                  <a:pt x="96343" y="491744"/>
                  <a:pt x="48628" y="511153"/>
                </a:cubicBezTo>
                <a:cubicBezTo>
                  <a:pt x="71272" y="448881"/>
                  <a:pt x="92299" y="389844"/>
                  <a:pt x="115752" y="331616"/>
                </a:cubicBezTo>
                <a:cubicBezTo>
                  <a:pt x="124648" y="308972"/>
                  <a:pt x="126266" y="298458"/>
                  <a:pt x="99577" y="286327"/>
                </a:cubicBezTo>
                <a:cubicBezTo>
                  <a:pt x="45393" y="262066"/>
                  <a:pt x="15470" y="215968"/>
                  <a:pt x="1722" y="157740"/>
                </a:cubicBezTo>
                <a:cubicBezTo>
                  <a:pt x="-2322" y="139948"/>
                  <a:pt x="-705" y="127817"/>
                  <a:pt x="22748" y="131861"/>
                </a:cubicBezTo>
                <a:cubicBezTo>
                  <a:pt x="53480" y="137522"/>
                  <a:pt x="64802" y="126200"/>
                  <a:pt x="61567" y="94659"/>
                </a:cubicBezTo>
                <a:cubicBezTo>
                  <a:pt x="59141" y="72015"/>
                  <a:pt x="60759" y="48562"/>
                  <a:pt x="60759" y="25918"/>
                </a:cubicBezTo>
                <a:cubicBezTo>
                  <a:pt x="60759" y="11360"/>
                  <a:pt x="67228" y="38"/>
                  <a:pt x="83403" y="847"/>
                </a:cubicBezTo>
                <a:cubicBezTo>
                  <a:pt x="97151" y="1656"/>
                  <a:pt x="102813" y="12169"/>
                  <a:pt x="102813" y="25918"/>
                </a:cubicBezTo>
                <a:cubicBezTo>
                  <a:pt x="102813" y="55032"/>
                  <a:pt x="103621" y="84146"/>
                  <a:pt x="102813" y="113260"/>
                </a:cubicBezTo>
                <a:cubicBezTo>
                  <a:pt x="102004" y="129434"/>
                  <a:pt x="107665" y="133478"/>
                  <a:pt x="123031" y="132669"/>
                </a:cubicBezTo>
                <a:cubicBezTo>
                  <a:pt x="161041" y="131861"/>
                  <a:pt x="199051" y="131052"/>
                  <a:pt x="237061" y="132669"/>
                </a:cubicBezTo>
                <a:cubicBezTo>
                  <a:pt x="257279" y="133478"/>
                  <a:pt x="260514" y="125391"/>
                  <a:pt x="259705" y="108408"/>
                </a:cubicBezTo>
                <a:cubicBezTo>
                  <a:pt x="258088" y="81720"/>
                  <a:pt x="259705" y="54223"/>
                  <a:pt x="259705" y="27535"/>
                </a:cubicBezTo>
                <a:cubicBezTo>
                  <a:pt x="259705" y="12169"/>
                  <a:pt x="265366" y="847"/>
                  <a:pt x="280732" y="38"/>
                </a:cubicBezTo>
                <a:cubicBezTo>
                  <a:pt x="296907" y="-771"/>
                  <a:pt x="301759" y="11360"/>
                  <a:pt x="301759" y="26726"/>
                </a:cubicBezTo>
                <a:cubicBezTo>
                  <a:pt x="301759" y="53414"/>
                  <a:pt x="302568" y="80911"/>
                  <a:pt x="300950" y="107599"/>
                </a:cubicBezTo>
                <a:cubicBezTo>
                  <a:pt x="300142" y="127008"/>
                  <a:pt x="304994" y="132669"/>
                  <a:pt x="325212" y="132669"/>
                </a:cubicBezTo>
                <a:cubicBezTo>
                  <a:pt x="373736" y="131861"/>
                  <a:pt x="375353" y="135096"/>
                  <a:pt x="359987" y="181193"/>
                </a:cubicBezTo>
                <a:cubicBezTo>
                  <a:pt x="345430" y="223247"/>
                  <a:pt x="321169" y="259639"/>
                  <a:pt x="281541" y="279049"/>
                </a:cubicBezTo>
                <a:cubicBezTo>
                  <a:pt x="250001" y="294415"/>
                  <a:pt x="232209" y="316250"/>
                  <a:pt x="222504" y="347791"/>
                </a:cubicBezTo>
                <a:cubicBezTo>
                  <a:pt x="219269" y="357495"/>
                  <a:pt x="215225" y="366391"/>
                  <a:pt x="209564" y="379331"/>
                </a:cubicBezTo>
                <a:close/>
              </a:path>
            </a:pathLst>
          </a:custGeom>
          <a:solidFill>
            <a:schemeClr val="accent2"/>
          </a:solidFill>
          <a:ln w="8081" cap="flat">
            <a:noFill/>
            <a:prstDash val="solid"/>
            <a:miter/>
          </a:ln>
        </p:spPr>
        <p:txBody>
          <a:bodyPr rtlCol="0" anchor="ctr"/>
          <a:lstStyle/>
          <a:p>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311768" y="327938"/>
            <a:ext cx="11573197" cy="840230"/>
          </a:xfrm>
          <a:prstGeom prst="rect">
            <a:avLst/>
          </a:prstGeom>
        </p:spPr>
        <p:txBody>
          <a:bodyPr/>
          <a:lstStyle/>
          <a:p>
            <a:r>
              <a:rPr lang="en-US" b="1" dirty="0" smtClean="0"/>
              <a:t>References</a:t>
            </a:r>
            <a:endParaRPr lang="en-US" b="1" dirty="0"/>
          </a:p>
        </p:txBody>
      </p:sp>
      <p:sp>
        <p:nvSpPr>
          <p:cNvPr id="15" name="TextBox 14">
            <a:extLst>
              <a:ext uri="{FF2B5EF4-FFF2-40B4-BE49-F238E27FC236}">
                <a16:creationId xmlns="" xmlns:a16="http://schemas.microsoft.com/office/drawing/2014/main" id="{ADBDD5DC-B970-4E8A-B94A-109DB104DB71}"/>
              </a:ext>
            </a:extLst>
          </p:cNvPr>
          <p:cNvSpPr txBox="1"/>
          <p:nvPr/>
        </p:nvSpPr>
        <p:spPr>
          <a:xfrm>
            <a:off x="785944" y="1280928"/>
            <a:ext cx="10910497"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1200" dirty="0"/>
              <a:t>Method of detecting drowsiness level by utilizing blinking duration Kazuhiko Sugiyama a, </a:t>
            </a:r>
            <a:r>
              <a:rPr lang="en-IN" sz="1200" dirty="0" err="1"/>
              <a:t>Tomoaki</a:t>
            </a:r>
            <a:r>
              <a:rPr lang="en-IN" sz="1200" dirty="0"/>
              <a:t> Nakano a, Shin Yamamoto a, Toshikazu Ishihara a, Hiroyuki </a:t>
            </a:r>
            <a:r>
              <a:rPr lang="en-IN" sz="1200" dirty="0" err="1"/>
              <a:t>Fujii</a:t>
            </a:r>
            <a:r>
              <a:rPr lang="en-IN" sz="1200" dirty="0"/>
              <a:t> b, </a:t>
            </a:r>
            <a:r>
              <a:rPr lang="en-IN" sz="1200" dirty="0" err="1"/>
              <a:t>Eisaku</a:t>
            </a:r>
            <a:r>
              <a:rPr lang="en-IN" sz="1200" dirty="0"/>
              <a:t> </a:t>
            </a:r>
            <a:r>
              <a:rPr lang="en-IN" sz="1200" dirty="0" err="1"/>
              <a:t>Akutsu</a:t>
            </a:r>
            <a:r>
              <a:rPr lang="en-IN" sz="1200" dirty="0"/>
              <a:t> </a:t>
            </a:r>
            <a:r>
              <a:rPr lang="en-IN" sz="1200" dirty="0" smtClean="0"/>
              <a:t>c.</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Association </a:t>
            </a:r>
            <a:r>
              <a:rPr lang="en-IN" sz="1200" dirty="0"/>
              <a:t>for Safe International Road Travel (ASIRT), Road Crash </a:t>
            </a:r>
            <a:r>
              <a:rPr lang="en-IN" sz="1200" dirty="0" err="1"/>
              <a:t>Statistics.http</a:t>
            </a:r>
            <a:r>
              <a:rPr lang="en-IN" sz="1200" dirty="0"/>
              <a:t>://asirt.org/initiatives/informing </a:t>
            </a:r>
            <a:r>
              <a:rPr lang="en-IN" sz="1200" dirty="0" err="1" smtClean="0"/>
              <a:t>roadusers</a:t>
            </a:r>
            <a:r>
              <a:rPr lang="en-IN" sz="1200" dirty="0" smtClean="0"/>
              <a:t>/road-safety-facts/road-crashstatistics,2016.</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Journal </a:t>
            </a:r>
            <a:r>
              <a:rPr lang="en-IN" sz="1200" dirty="0"/>
              <a:t>of VLSI Signal Processing 23, 497– 511 (1999) c °1999 Kluwer Academic Publishers. Manufactured in The </a:t>
            </a:r>
            <a:r>
              <a:rPr lang="en-IN" sz="1200" dirty="0" smtClean="0"/>
              <a:t>Netherlands.</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Eye </a:t>
            </a:r>
            <a:r>
              <a:rPr lang="en-IN" sz="1200" dirty="0"/>
              <a:t>Detection Using Morphological and </a:t>
            </a:r>
            <a:r>
              <a:rPr lang="en-IN" sz="1200" dirty="0" err="1"/>
              <a:t>Color</a:t>
            </a:r>
            <a:r>
              <a:rPr lang="en-IN" sz="1200" dirty="0"/>
              <a:t> Image Processing </a:t>
            </a:r>
            <a:r>
              <a:rPr lang="en-IN" sz="1200" dirty="0" err="1"/>
              <a:t>Tanmay</a:t>
            </a:r>
            <a:r>
              <a:rPr lang="en-IN" sz="1200" dirty="0"/>
              <a:t> </a:t>
            </a:r>
            <a:r>
              <a:rPr lang="en-IN" sz="1200" dirty="0" err="1"/>
              <a:t>Rajpathaka</a:t>
            </a:r>
            <a:r>
              <a:rPr lang="en-IN" sz="1200" dirty="0"/>
              <a:t>, </a:t>
            </a:r>
            <a:r>
              <a:rPr lang="en-IN" sz="1200" dirty="0" err="1"/>
              <a:t>Ratnesh</a:t>
            </a:r>
            <a:r>
              <a:rPr lang="en-IN" sz="1200" dirty="0"/>
              <a:t> Kumar and Eric </a:t>
            </a:r>
            <a:r>
              <a:rPr lang="en-IN" sz="1200" dirty="0" err="1"/>
              <a:t>Schwartzb</a:t>
            </a:r>
            <a:r>
              <a:rPr lang="en-IN" sz="1200" dirty="0"/>
              <a:t> </a:t>
            </a:r>
            <a:r>
              <a:rPr lang="en-IN" sz="1200" dirty="0" smtClean="0"/>
              <a:t>.</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A </a:t>
            </a:r>
            <a:r>
              <a:rPr lang="en-IN" sz="1200" dirty="0"/>
              <a:t>Robust Algorithm for Eye Detection on Grey Intensity Face without Spectacles- JCS&amp;T Vol. 5 No. </a:t>
            </a:r>
            <a:r>
              <a:rPr lang="en-IN" sz="1200" dirty="0" smtClean="0"/>
              <a:t>3.</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err="1" smtClean="0"/>
              <a:t>Froba</a:t>
            </a:r>
            <a:r>
              <a:rPr lang="en-IN" sz="1200" dirty="0" smtClean="0"/>
              <a:t> </a:t>
            </a:r>
            <a:r>
              <a:rPr lang="en-IN" sz="1200" dirty="0" err="1"/>
              <a:t>Kebbuck</a:t>
            </a:r>
            <a:r>
              <a:rPr lang="en-IN" sz="1200" dirty="0"/>
              <a:t>: Audio- and Video-Based Biometric Person Authentication, 3rd International Conference, AVBPA 2001, </a:t>
            </a:r>
            <a:r>
              <a:rPr lang="en-IN" sz="1200" dirty="0" err="1"/>
              <a:t>Halmstad</a:t>
            </a:r>
            <a:r>
              <a:rPr lang="en-IN" sz="1200" dirty="0"/>
              <a:t>, Sweden, June 2001. Proceedings, Springer. ISBN </a:t>
            </a:r>
            <a:r>
              <a:rPr lang="en-IN" sz="1200" dirty="0" smtClean="0"/>
              <a:t>3-540-42216-1.</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Driver </a:t>
            </a:r>
            <a:r>
              <a:rPr lang="en-IN" sz="1200" dirty="0"/>
              <a:t>Drowsiness Detection using </a:t>
            </a:r>
            <a:r>
              <a:rPr lang="en-IN" sz="1200" dirty="0" err="1"/>
              <a:t>EyeCloseness</a:t>
            </a:r>
            <a:r>
              <a:rPr lang="en-IN" sz="1200" dirty="0"/>
              <a:t> Detection (2016 12th International Conference on Signal-Image Technology &amp; Internet-Based Systems).</a:t>
            </a:r>
          </a:p>
        </p:txBody>
      </p:sp>
      <p:pic>
        <p:nvPicPr>
          <p:cNvPr id="34"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48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 xmlns:a16="http://schemas.microsoft.com/office/drawing/2014/main" id="{93AEA043-746F-4334-A00A-A4587B060237}"/>
              </a:ext>
            </a:extLst>
          </p:cNvPr>
          <p:cNvSpPr txBox="1"/>
          <p:nvPr/>
        </p:nvSpPr>
        <p:spPr>
          <a:xfrm>
            <a:off x="4788527" y="3392843"/>
            <a:ext cx="7189024" cy="2123658"/>
          </a:xfrm>
          <a:prstGeom prst="rect">
            <a:avLst/>
          </a:prstGeom>
          <a:noFill/>
        </p:spPr>
        <p:txBody>
          <a:bodyPr wrap="square" rtlCol="0" anchor="ctr">
            <a:spAutoFit/>
          </a:bodyPr>
          <a:lstStyle/>
          <a:p>
            <a:pPr algn="r"/>
            <a:r>
              <a:rPr lang="en-US" sz="4400" dirty="0">
                <a:solidFill>
                  <a:schemeClr val="bg1"/>
                </a:solidFill>
                <a:latin typeface="+mj-lt"/>
              </a:rPr>
              <a:t>Ensuring Road </a:t>
            </a:r>
            <a:r>
              <a:rPr lang="en-US" sz="4400" dirty="0" smtClean="0">
                <a:solidFill>
                  <a:schemeClr val="bg1"/>
                </a:solidFill>
                <a:latin typeface="+mj-lt"/>
              </a:rPr>
              <a:t>Safety System Using ML Techniques</a:t>
            </a:r>
            <a:endParaRPr lang="ko-KR" altLang="en-US" sz="4400" dirty="0">
              <a:solidFill>
                <a:schemeClr val="bg1"/>
              </a:solidFill>
              <a:latin typeface="+mj-lt"/>
              <a:cs typeface="Arial" pitchFamily="34" charset="0"/>
            </a:endParaRPr>
          </a:p>
        </p:txBody>
      </p:sp>
      <p:sp>
        <p:nvSpPr>
          <p:cNvPr id="3" name="Text Placeholder 1">
            <a:extLst>
              <a:ext uri="{FF2B5EF4-FFF2-40B4-BE49-F238E27FC236}">
                <a16:creationId xmlns="" xmlns:a16="http://schemas.microsoft.com/office/drawing/2014/main" id="{206381AD-4C2B-4745-99B1-0BBCE6131A71}"/>
              </a:ext>
            </a:extLst>
          </p:cNvPr>
          <p:cNvSpPr txBox="1">
            <a:spLocks/>
          </p:cNvSpPr>
          <p:nvPr/>
        </p:nvSpPr>
        <p:spPr>
          <a:xfrm>
            <a:off x="7390312" y="5745101"/>
            <a:ext cx="4733107"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solidFill>
                  <a:srgbClr val="FFFF00"/>
                </a:solidFill>
              </a:rPr>
              <a:t>Guide  : </a:t>
            </a:r>
            <a:r>
              <a:rPr lang="en-IN" sz="3200" b="1" dirty="0" err="1">
                <a:solidFill>
                  <a:srgbClr val="FFFF00"/>
                </a:solidFill>
              </a:rPr>
              <a:t>Dr.C.R.Dhivyaa</a:t>
            </a:r>
            <a:endParaRPr lang="en-US" sz="3200" b="1" dirty="0">
              <a:solidFill>
                <a:srgbClr val="FFFF00"/>
              </a:solidFill>
            </a:endParaRPr>
          </a:p>
        </p:txBody>
      </p:sp>
    </p:spTree>
    <p:extLst>
      <p:ext uri="{BB962C8B-B14F-4D97-AF65-F5344CB8AC3E}">
        <p14:creationId xmlns:p14="http://schemas.microsoft.com/office/powerpoint/2010/main" val="1007757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3">
            <a:extLst>
              <a:ext uri="{FF2B5EF4-FFF2-40B4-BE49-F238E27FC236}">
                <a16:creationId xmlns="" xmlns:a16="http://schemas.microsoft.com/office/drawing/2014/main" id="{FA0BD998-6556-4D8C-B673-35A92670D95B}"/>
              </a:ext>
            </a:extLst>
          </p:cNvPr>
          <p:cNvGrpSpPr/>
          <p:nvPr/>
        </p:nvGrpSpPr>
        <p:grpSpPr>
          <a:xfrm>
            <a:off x="9395572" y="4388068"/>
            <a:ext cx="2323171" cy="2414177"/>
            <a:chOff x="4733387" y="2304040"/>
            <a:chExt cx="2734502" cy="3040391"/>
          </a:xfrm>
        </p:grpSpPr>
        <p:sp>
          <p:nvSpPr>
            <p:cNvPr id="26" name="Oval 25">
              <a:extLst>
                <a:ext uri="{FF2B5EF4-FFF2-40B4-BE49-F238E27FC236}">
                  <a16:creationId xmlns=""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33" name="Freeform: Shape 32">
            <a:extLst>
              <a:ext uri="{FF2B5EF4-FFF2-40B4-BE49-F238E27FC236}">
                <a16:creationId xmlns="" xmlns:a16="http://schemas.microsoft.com/office/drawing/2014/main" id="{B6327D3F-B16F-420A-A5B2-C57C2FAFEA0B}"/>
              </a:ext>
            </a:extLst>
          </p:cNvPr>
          <p:cNvSpPr/>
          <p:nvPr/>
        </p:nvSpPr>
        <p:spPr>
          <a:xfrm>
            <a:off x="10182302" y="4976496"/>
            <a:ext cx="793499" cy="1285479"/>
          </a:xfrm>
          <a:custGeom>
            <a:avLst/>
            <a:gdLst>
              <a:gd name="connsiteX0" fmla="*/ 209564 w 363926"/>
              <a:gd name="connsiteY0" fmla="*/ 379331 h 630806"/>
              <a:gd name="connsiteX1" fmla="*/ 314699 w 363926"/>
              <a:gd name="connsiteY1" fmla="*/ 351834 h 630806"/>
              <a:gd name="connsiteX2" fmla="*/ 183685 w 363926"/>
              <a:gd name="connsiteY2" fmla="*/ 638123 h 630806"/>
              <a:gd name="connsiteX3" fmla="*/ 183685 w 363926"/>
              <a:gd name="connsiteY3" fmla="*/ 456160 h 630806"/>
              <a:gd name="connsiteX4" fmla="*/ 48628 w 363926"/>
              <a:gd name="connsiteY4" fmla="*/ 511153 h 630806"/>
              <a:gd name="connsiteX5" fmla="*/ 115752 w 363926"/>
              <a:gd name="connsiteY5" fmla="*/ 331616 h 630806"/>
              <a:gd name="connsiteX6" fmla="*/ 99577 w 363926"/>
              <a:gd name="connsiteY6" fmla="*/ 286327 h 630806"/>
              <a:gd name="connsiteX7" fmla="*/ 1722 w 363926"/>
              <a:gd name="connsiteY7" fmla="*/ 157740 h 630806"/>
              <a:gd name="connsiteX8" fmla="*/ 22748 w 363926"/>
              <a:gd name="connsiteY8" fmla="*/ 131861 h 630806"/>
              <a:gd name="connsiteX9" fmla="*/ 61567 w 363926"/>
              <a:gd name="connsiteY9" fmla="*/ 94659 h 630806"/>
              <a:gd name="connsiteX10" fmla="*/ 60759 w 363926"/>
              <a:gd name="connsiteY10" fmla="*/ 25918 h 630806"/>
              <a:gd name="connsiteX11" fmla="*/ 83403 w 363926"/>
              <a:gd name="connsiteY11" fmla="*/ 847 h 630806"/>
              <a:gd name="connsiteX12" fmla="*/ 102813 w 363926"/>
              <a:gd name="connsiteY12" fmla="*/ 25918 h 630806"/>
              <a:gd name="connsiteX13" fmla="*/ 102813 w 363926"/>
              <a:gd name="connsiteY13" fmla="*/ 113260 h 630806"/>
              <a:gd name="connsiteX14" fmla="*/ 123031 w 363926"/>
              <a:gd name="connsiteY14" fmla="*/ 132669 h 630806"/>
              <a:gd name="connsiteX15" fmla="*/ 237061 w 363926"/>
              <a:gd name="connsiteY15" fmla="*/ 132669 h 630806"/>
              <a:gd name="connsiteX16" fmla="*/ 259705 w 363926"/>
              <a:gd name="connsiteY16" fmla="*/ 108408 h 630806"/>
              <a:gd name="connsiteX17" fmla="*/ 259705 w 363926"/>
              <a:gd name="connsiteY17" fmla="*/ 27535 h 630806"/>
              <a:gd name="connsiteX18" fmla="*/ 280732 w 363926"/>
              <a:gd name="connsiteY18" fmla="*/ 38 h 630806"/>
              <a:gd name="connsiteX19" fmla="*/ 301759 w 363926"/>
              <a:gd name="connsiteY19" fmla="*/ 26726 h 630806"/>
              <a:gd name="connsiteX20" fmla="*/ 300950 w 363926"/>
              <a:gd name="connsiteY20" fmla="*/ 107599 h 630806"/>
              <a:gd name="connsiteX21" fmla="*/ 325212 w 363926"/>
              <a:gd name="connsiteY21" fmla="*/ 132669 h 630806"/>
              <a:gd name="connsiteX22" fmla="*/ 359987 w 363926"/>
              <a:gd name="connsiteY22" fmla="*/ 181193 h 630806"/>
              <a:gd name="connsiteX23" fmla="*/ 281541 w 363926"/>
              <a:gd name="connsiteY23" fmla="*/ 279049 h 630806"/>
              <a:gd name="connsiteX24" fmla="*/ 222504 w 363926"/>
              <a:gd name="connsiteY24" fmla="*/ 347791 h 630806"/>
              <a:gd name="connsiteX25" fmla="*/ 209564 w 363926"/>
              <a:gd name="connsiteY25" fmla="*/ 379331 h 63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3926" h="630806">
                <a:moveTo>
                  <a:pt x="209564" y="379331"/>
                </a:moveTo>
                <a:cubicBezTo>
                  <a:pt x="246766" y="369626"/>
                  <a:pt x="278306" y="361539"/>
                  <a:pt x="314699" y="351834"/>
                </a:cubicBezTo>
                <a:cubicBezTo>
                  <a:pt x="270219" y="448881"/>
                  <a:pt x="228165" y="541076"/>
                  <a:pt x="183685" y="638123"/>
                </a:cubicBezTo>
                <a:cubicBezTo>
                  <a:pt x="183685" y="575043"/>
                  <a:pt x="183685" y="516814"/>
                  <a:pt x="183685" y="456160"/>
                </a:cubicBezTo>
                <a:cubicBezTo>
                  <a:pt x="140014" y="473952"/>
                  <a:pt x="96343" y="491744"/>
                  <a:pt x="48628" y="511153"/>
                </a:cubicBezTo>
                <a:cubicBezTo>
                  <a:pt x="71272" y="448881"/>
                  <a:pt x="92299" y="389844"/>
                  <a:pt x="115752" y="331616"/>
                </a:cubicBezTo>
                <a:cubicBezTo>
                  <a:pt x="124648" y="308972"/>
                  <a:pt x="126266" y="298458"/>
                  <a:pt x="99577" y="286327"/>
                </a:cubicBezTo>
                <a:cubicBezTo>
                  <a:pt x="45393" y="262066"/>
                  <a:pt x="15470" y="215968"/>
                  <a:pt x="1722" y="157740"/>
                </a:cubicBezTo>
                <a:cubicBezTo>
                  <a:pt x="-2322" y="139948"/>
                  <a:pt x="-705" y="127817"/>
                  <a:pt x="22748" y="131861"/>
                </a:cubicBezTo>
                <a:cubicBezTo>
                  <a:pt x="53480" y="137522"/>
                  <a:pt x="64802" y="126200"/>
                  <a:pt x="61567" y="94659"/>
                </a:cubicBezTo>
                <a:cubicBezTo>
                  <a:pt x="59141" y="72015"/>
                  <a:pt x="60759" y="48562"/>
                  <a:pt x="60759" y="25918"/>
                </a:cubicBezTo>
                <a:cubicBezTo>
                  <a:pt x="60759" y="11360"/>
                  <a:pt x="67228" y="38"/>
                  <a:pt x="83403" y="847"/>
                </a:cubicBezTo>
                <a:cubicBezTo>
                  <a:pt x="97151" y="1656"/>
                  <a:pt x="102813" y="12169"/>
                  <a:pt x="102813" y="25918"/>
                </a:cubicBezTo>
                <a:cubicBezTo>
                  <a:pt x="102813" y="55032"/>
                  <a:pt x="103621" y="84146"/>
                  <a:pt x="102813" y="113260"/>
                </a:cubicBezTo>
                <a:cubicBezTo>
                  <a:pt x="102004" y="129434"/>
                  <a:pt x="107665" y="133478"/>
                  <a:pt x="123031" y="132669"/>
                </a:cubicBezTo>
                <a:cubicBezTo>
                  <a:pt x="161041" y="131861"/>
                  <a:pt x="199051" y="131052"/>
                  <a:pt x="237061" y="132669"/>
                </a:cubicBezTo>
                <a:cubicBezTo>
                  <a:pt x="257279" y="133478"/>
                  <a:pt x="260514" y="125391"/>
                  <a:pt x="259705" y="108408"/>
                </a:cubicBezTo>
                <a:cubicBezTo>
                  <a:pt x="258088" y="81720"/>
                  <a:pt x="259705" y="54223"/>
                  <a:pt x="259705" y="27535"/>
                </a:cubicBezTo>
                <a:cubicBezTo>
                  <a:pt x="259705" y="12169"/>
                  <a:pt x="265366" y="847"/>
                  <a:pt x="280732" y="38"/>
                </a:cubicBezTo>
                <a:cubicBezTo>
                  <a:pt x="296907" y="-771"/>
                  <a:pt x="301759" y="11360"/>
                  <a:pt x="301759" y="26726"/>
                </a:cubicBezTo>
                <a:cubicBezTo>
                  <a:pt x="301759" y="53414"/>
                  <a:pt x="302568" y="80911"/>
                  <a:pt x="300950" y="107599"/>
                </a:cubicBezTo>
                <a:cubicBezTo>
                  <a:pt x="300142" y="127008"/>
                  <a:pt x="304994" y="132669"/>
                  <a:pt x="325212" y="132669"/>
                </a:cubicBezTo>
                <a:cubicBezTo>
                  <a:pt x="373736" y="131861"/>
                  <a:pt x="375353" y="135096"/>
                  <a:pt x="359987" y="181193"/>
                </a:cubicBezTo>
                <a:cubicBezTo>
                  <a:pt x="345430" y="223247"/>
                  <a:pt x="321169" y="259639"/>
                  <a:pt x="281541" y="279049"/>
                </a:cubicBezTo>
                <a:cubicBezTo>
                  <a:pt x="250001" y="294415"/>
                  <a:pt x="232209" y="316250"/>
                  <a:pt x="222504" y="347791"/>
                </a:cubicBezTo>
                <a:cubicBezTo>
                  <a:pt x="219269" y="357495"/>
                  <a:pt x="215225" y="366391"/>
                  <a:pt x="209564" y="379331"/>
                </a:cubicBezTo>
                <a:close/>
              </a:path>
            </a:pathLst>
          </a:custGeom>
          <a:solidFill>
            <a:schemeClr val="accent2"/>
          </a:solidFill>
          <a:ln w="8081" cap="flat">
            <a:noFill/>
            <a:prstDash val="solid"/>
            <a:miter/>
          </a:ln>
        </p:spPr>
        <p:txBody>
          <a:bodyPr rtlCol="0" anchor="ctr"/>
          <a:lstStyle/>
          <a:p>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311768" y="327938"/>
            <a:ext cx="11573197" cy="840230"/>
          </a:xfrm>
          <a:prstGeom prst="rect">
            <a:avLst/>
          </a:prstGeom>
        </p:spPr>
        <p:txBody>
          <a:bodyPr/>
          <a:lstStyle/>
          <a:p>
            <a:r>
              <a:rPr lang="en-US" b="1" dirty="0" smtClean="0"/>
              <a:t>References</a:t>
            </a:r>
            <a:endParaRPr lang="en-US" b="1" dirty="0"/>
          </a:p>
        </p:txBody>
      </p:sp>
      <p:sp>
        <p:nvSpPr>
          <p:cNvPr id="15" name="TextBox 14">
            <a:extLst>
              <a:ext uri="{FF2B5EF4-FFF2-40B4-BE49-F238E27FC236}">
                <a16:creationId xmlns="" xmlns:a16="http://schemas.microsoft.com/office/drawing/2014/main" id="{ADBDD5DC-B970-4E8A-B94A-109DB104DB71}"/>
              </a:ext>
            </a:extLst>
          </p:cNvPr>
          <p:cNvSpPr txBox="1"/>
          <p:nvPr/>
        </p:nvSpPr>
        <p:spPr>
          <a:xfrm>
            <a:off x="785944" y="1280928"/>
            <a:ext cx="10910497" cy="397031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1200" dirty="0" smtClean="0"/>
              <a:t>Eye </a:t>
            </a:r>
            <a:r>
              <a:rPr lang="en-IN" sz="1200" dirty="0"/>
              <a:t>Detection Using Morphological and </a:t>
            </a:r>
            <a:r>
              <a:rPr lang="en-IN" sz="1200" dirty="0" err="1"/>
              <a:t>Color</a:t>
            </a:r>
            <a:r>
              <a:rPr lang="en-IN" sz="1200" dirty="0"/>
              <a:t> Image Processing </a:t>
            </a:r>
            <a:r>
              <a:rPr lang="en-IN" sz="1200" dirty="0" err="1"/>
              <a:t>Tanmay</a:t>
            </a:r>
            <a:r>
              <a:rPr lang="en-IN" sz="1200" dirty="0"/>
              <a:t> </a:t>
            </a:r>
            <a:r>
              <a:rPr lang="en-IN" sz="1200" dirty="0" err="1"/>
              <a:t>Rajpathaka</a:t>
            </a:r>
            <a:r>
              <a:rPr lang="en-IN" sz="1200" dirty="0"/>
              <a:t>, </a:t>
            </a:r>
            <a:r>
              <a:rPr lang="en-IN" sz="1200" dirty="0" err="1"/>
              <a:t>Ratnesh</a:t>
            </a:r>
            <a:r>
              <a:rPr lang="en-IN" sz="1200" dirty="0"/>
              <a:t> Kumar and Eric </a:t>
            </a:r>
            <a:r>
              <a:rPr lang="en-IN" sz="1200" dirty="0" err="1"/>
              <a:t>Schwartzb</a:t>
            </a:r>
            <a:r>
              <a:rPr lang="en-IN" sz="1200" dirty="0"/>
              <a:t> </a:t>
            </a:r>
            <a:r>
              <a:rPr lang="en-IN" sz="1200" dirty="0" smtClean="0"/>
              <a:t>.</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A </a:t>
            </a:r>
            <a:r>
              <a:rPr lang="en-IN" sz="1200" dirty="0"/>
              <a:t>Robust Algorithm for Eye Detection on Grey Intensity Face without Spectacles- JCS&amp;T Vol. 5 No. 3 </a:t>
            </a:r>
            <a:r>
              <a:rPr lang="en-IN" sz="1200" dirty="0" smtClean="0"/>
              <a:t>.</a:t>
            </a:r>
          </a:p>
          <a:p>
            <a:pPr marL="342900" indent="-342900">
              <a:lnSpc>
                <a:spcPct val="150000"/>
              </a:lnSpc>
              <a:buFont typeface="Wingdings" panose="05000000000000000000" pitchFamily="2" charset="2"/>
              <a:buChar char="ü"/>
            </a:pPr>
            <a:endParaRPr lang="en-IN" sz="1200" dirty="0"/>
          </a:p>
          <a:p>
            <a:pPr marL="342900" indent="-342900">
              <a:lnSpc>
                <a:spcPct val="150000"/>
              </a:lnSpc>
              <a:buFont typeface="Wingdings" panose="05000000000000000000" pitchFamily="2" charset="2"/>
              <a:buChar char="ü"/>
            </a:pPr>
            <a:r>
              <a:rPr lang="en-IN" sz="1200" dirty="0" smtClean="0"/>
              <a:t> </a:t>
            </a:r>
            <a:r>
              <a:rPr lang="en-IN" sz="1200" dirty="0" err="1"/>
              <a:t>Froba</a:t>
            </a:r>
            <a:r>
              <a:rPr lang="en-IN" sz="1200" dirty="0"/>
              <a:t> </a:t>
            </a:r>
            <a:r>
              <a:rPr lang="en-IN" sz="1200" dirty="0" err="1"/>
              <a:t>Kebbuck</a:t>
            </a:r>
            <a:r>
              <a:rPr lang="en-IN" sz="1200" dirty="0"/>
              <a:t>: Audio- and Video-Based Biometric Person Authentication, 3rd International Conference, AVBPA 2001, </a:t>
            </a:r>
            <a:r>
              <a:rPr lang="en-IN" sz="1200" dirty="0" err="1"/>
              <a:t>Halmstad</a:t>
            </a:r>
            <a:r>
              <a:rPr lang="en-IN" sz="1200" dirty="0"/>
              <a:t>, Sweden, June 2001. Proceedings, Springer. ISBN 3-540-42216-1. </a:t>
            </a:r>
          </a:p>
          <a:p>
            <a:pPr marL="342900" indent="-342900">
              <a:lnSpc>
                <a:spcPct val="150000"/>
              </a:lnSpc>
              <a:buFont typeface="Wingdings" panose="05000000000000000000" pitchFamily="2" charset="2"/>
              <a:buChar char="ü"/>
            </a:pPr>
            <a:endParaRPr lang="en-IN" sz="1200" dirty="0" smtClean="0"/>
          </a:p>
          <a:p>
            <a:pPr marL="342900" indent="-342900">
              <a:lnSpc>
                <a:spcPct val="150000"/>
              </a:lnSpc>
              <a:buFont typeface="Wingdings" panose="05000000000000000000" pitchFamily="2" charset="2"/>
              <a:buChar char="ü"/>
            </a:pPr>
            <a:r>
              <a:rPr lang="en-IN" sz="1200" dirty="0" smtClean="0"/>
              <a:t>Driver </a:t>
            </a:r>
            <a:r>
              <a:rPr lang="en-IN" sz="1200" dirty="0"/>
              <a:t>Drowsiness Detection using </a:t>
            </a:r>
            <a:r>
              <a:rPr lang="en-IN" sz="1200" dirty="0" err="1"/>
              <a:t>EyeCloseness</a:t>
            </a:r>
            <a:r>
              <a:rPr lang="en-IN" sz="1200" dirty="0"/>
              <a:t> Detection (2016 12th International Conference on Signal-Image Technology &amp; Internet-Based Systems) </a:t>
            </a:r>
          </a:p>
          <a:p>
            <a:pPr marL="342900" indent="-342900">
              <a:lnSpc>
                <a:spcPct val="150000"/>
              </a:lnSpc>
              <a:buFont typeface="Wingdings" panose="05000000000000000000" pitchFamily="2" charset="2"/>
              <a:buChar char="ü"/>
            </a:pPr>
            <a:endParaRPr lang="en-IN" sz="1200" dirty="0" smtClean="0"/>
          </a:p>
          <a:p>
            <a:pPr marL="342900" indent="-342900">
              <a:lnSpc>
                <a:spcPct val="150000"/>
              </a:lnSpc>
              <a:buFont typeface="Wingdings" panose="05000000000000000000" pitchFamily="2" charset="2"/>
              <a:buChar char="ü"/>
            </a:pPr>
            <a:r>
              <a:rPr lang="en-IN" sz="1200" dirty="0" smtClean="0"/>
              <a:t>S</a:t>
            </a:r>
            <a:r>
              <a:rPr lang="en-IN" sz="1200" dirty="0"/>
              <a:t>. Du, M. Ibrahim, M. </a:t>
            </a:r>
            <a:r>
              <a:rPr lang="en-IN" sz="1200" dirty="0" err="1"/>
              <a:t>Shehata</a:t>
            </a:r>
            <a:r>
              <a:rPr lang="en-IN" sz="1200" dirty="0"/>
              <a:t>, and W. </a:t>
            </a:r>
            <a:r>
              <a:rPr lang="en-IN" sz="1200" dirty="0" err="1"/>
              <a:t>Badawy</a:t>
            </a:r>
            <a:r>
              <a:rPr lang="en-IN" sz="1200" dirty="0"/>
              <a:t>, “Automatic license plate recognition (ALPR): A state-of-the-art review,” IEEE Trans. Circuits Syst. Video Technol., vol. 23, no. 2, pp. 311- 325, 2013. </a:t>
            </a:r>
          </a:p>
          <a:p>
            <a:pPr marL="342900" indent="-342900">
              <a:lnSpc>
                <a:spcPct val="150000"/>
              </a:lnSpc>
              <a:buFont typeface="Wingdings" panose="05000000000000000000" pitchFamily="2" charset="2"/>
              <a:buChar char="ü"/>
            </a:pPr>
            <a:endParaRPr lang="en-IN" sz="1200" dirty="0" smtClean="0"/>
          </a:p>
          <a:p>
            <a:pPr marL="342900" indent="-342900">
              <a:lnSpc>
                <a:spcPct val="150000"/>
              </a:lnSpc>
              <a:buFont typeface="Wingdings" panose="05000000000000000000" pitchFamily="2" charset="2"/>
              <a:buChar char="ü"/>
            </a:pPr>
            <a:r>
              <a:rPr lang="en-IN" sz="1200" dirty="0" smtClean="0"/>
              <a:t>Christos </a:t>
            </a:r>
            <a:r>
              <a:rPr lang="en-IN" sz="1200" dirty="0"/>
              <a:t>Nikolaos E. </a:t>
            </a:r>
            <a:r>
              <a:rPr lang="en-IN" sz="1200" dirty="0" err="1"/>
              <a:t>Anagnostopoulos</a:t>
            </a:r>
            <a:r>
              <a:rPr lang="en-IN" sz="1200" dirty="0"/>
              <a:t>, </a:t>
            </a:r>
            <a:r>
              <a:rPr lang="en-IN" sz="1200" dirty="0" err="1"/>
              <a:t>Ioannis</a:t>
            </a:r>
            <a:r>
              <a:rPr lang="en-IN" sz="1200" dirty="0"/>
              <a:t> E. </a:t>
            </a:r>
            <a:r>
              <a:rPr lang="en-IN" sz="1200" dirty="0" err="1"/>
              <a:t>Anagnostopoulos</a:t>
            </a:r>
            <a:r>
              <a:rPr lang="en-IN" sz="1200" dirty="0"/>
              <a:t>, </a:t>
            </a:r>
            <a:r>
              <a:rPr lang="en-IN" sz="1200" dirty="0" err="1"/>
              <a:t>Vassili</a:t>
            </a:r>
            <a:r>
              <a:rPr lang="en-IN" sz="1200" dirty="0"/>
              <a:t> </a:t>
            </a:r>
            <a:r>
              <a:rPr lang="en-IN" sz="1200" dirty="0" err="1"/>
              <a:t>Loumos</a:t>
            </a:r>
            <a:r>
              <a:rPr lang="en-IN" sz="1200" dirty="0"/>
              <a:t>, and </a:t>
            </a:r>
            <a:r>
              <a:rPr lang="en-IN" sz="1200" dirty="0" err="1"/>
              <a:t>Eleftherios</a:t>
            </a:r>
            <a:r>
              <a:rPr lang="en-IN" sz="1200" dirty="0"/>
              <a:t> </a:t>
            </a:r>
            <a:r>
              <a:rPr lang="en-IN" sz="1200" dirty="0" err="1"/>
              <a:t>Kayafas</a:t>
            </a:r>
            <a:r>
              <a:rPr lang="en-IN" sz="1200" dirty="0"/>
              <a:t>, “A License Plate Recognition Algorithm for Intelligent Transportation System Applications”, IEEE, Transactions on Intelligent Transportation Systems. Vol. 7, No.3, September 2006. pp. 377-392</a:t>
            </a:r>
          </a:p>
        </p:txBody>
      </p:sp>
      <p:pic>
        <p:nvPicPr>
          <p:cNvPr id="34"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5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0C8F30-9C91-4D39-A29C-BCE4134E41E9}"/>
              </a:ext>
            </a:extLst>
          </p:cNvPr>
          <p:cNvSpPr txBox="1"/>
          <p:nvPr/>
        </p:nvSpPr>
        <p:spPr>
          <a:xfrm>
            <a:off x="519345" y="4998292"/>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a:t>
            </a:r>
            <a:r>
              <a:rPr lang="en-US" altLang="ko-KR" sz="6000" dirty="0" smtClean="0">
                <a:solidFill>
                  <a:schemeClr val="bg1"/>
                </a:solidFill>
                <a:cs typeface="Arial" pitchFamily="34" charset="0"/>
              </a:rPr>
              <a:t>YOU !</a:t>
            </a:r>
            <a:endParaRPr lang="ko-KR" altLang="en-US" sz="6000" dirty="0">
              <a:solidFill>
                <a:schemeClr val="bg1"/>
              </a:solidFill>
              <a:cs typeface="Arial" pitchFamily="34" charset="0"/>
            </a:endParaRPr>
          </a:p>
        </p:txBody>
      </p:sp>
      <p:pic>
        <p:nvPicPr>
          <p:cNvPr id="5"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0C8F30-9C91-4D39-A29C-BCE4134E41E9}"/>
              </a:ext>
            </a:extLst>
          </p:cNvPr>
          <p:cNvSpPr txBox="1"/>
          <p:nvPr/>
        </p:nvSpPr>
        <p:spPr>
          <a:xfrm>
            <a:off x="-4762" y="4730663"/>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Any Query??</a:t>
            </a:r>
            <a:endParaRPr lang="ko-KR" altLang="en-US" sz="6000" dirty="0">
              <a:solidFill>
                <a:schemeClr val="bg1"/>
              </a:solidFill>
              <a:cs typeface="Arial" pitchFamily="34" charset="0"/>
            </a:endParaRPr>
          </a:p>
        </p:txBody>
      </p:sp>
      <p:pic>
        <p:nvPicPr>
          <p:cNvPr id="5"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960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5"/>
          </p:nvPr>
        </p:nvPicPr>
        <p:blipFill>
          <a:blip r:embed="rId2" cstate="print">
            <a:extLst>
              <a:ext uri="{28A0092B-C50C-407E-A947-70E740481C1C}">
                <a14:useLocalDpi xmlns:a14="http://schemas.microsoft.com/office/drawing/2010/main" val="0"/>
              </a:ext>
            </a:extLst>
          </a:blip>
          <a:srcRect t="13364" b="13364"/>
          <a:stretch>
            <a:fillRect/>
          </a:stretch>
        </p:blipFill>
        <p:spPr>
          <a:xfrm>
            <a:off x="1679509" y="2531245"/>
            <a:ext cx="3311968" cy="1800000"/>
          </a:xfrm>
        </p:spPr>
      </p:pic>
      <p:sp>
        <p:nvSpPr>
          <p:cNvPr id="11" name="TextBox 10"/>
          <p:cNvSpPr txBox="1"/>
          <p:nvPr/>
        </p:nvSpPr>
        <p:spPr>
          <a:xfrm rot="16200000">
            <a:off x="-645779" y="3200141"/>
            <a:ext cx="2778133" cy="769441"/>
          </a:xfrm>
          <a:prstGeom prst="rect">
            <a:avLst/>
          </a:prstGeom>
          <a:noFill/>
        </p:spPr>
        <p:txBody>
          <a:bodyPr wrap="none" rtlCol="0">
            <a:spAutoFit/>
          </a:bodyPr>
          <a:lstStyle/>
          <a:p>
            <a:r>
              <a:rPr lang="en-US" altLang="ko-KR" sz="4400" b="1" dirty="0">
                <a:solidFill>
                  <a:schemeClr val="bg1"/>
                </a:solidFill>
                <a:latin typeface="Arial" pitchFamily="34" charset="0"/>
                <a:cs typeface="Arial" pitchFamily="34" charset="0"/>
              </a:rPr>
              <a:t>Our Team</a:t>
            </a:r>
            <a:endParaRPr lang="ko-KR" altLang="en-US" sz="4400" b="1" dirty="0">
              <a:solidFill>
                <a:schemeClr val="bg1"/>
              </a:solidFill>
              <a:latin typeface="Arial" pitchFamily="34" charset="0"/>
              <a:cs typeface="Arial" pitchFamily="34" charset="0"/>
            </a:endParaRPr>
          </a:p>
        </p:txBody>
      </p:sp>
      <p:sp>
        <p:nvSpPr>
          <p:cNvPr id="41" name="Rectangle 12">
            <a:extLst>
              <a:ext uri="{FF2B5EF4-FFF2-40B4-BE49-F238E27FC236}">
                <a16:creationId xmlns="" xmlns:a16="http://schemas.microsoft.com/office/drawing/2014/main" id="{9287099C-5872-4EBE-B8C6-AC6C44C95399}"/>
              </a:ext>
            </a:extLst>
          </p:cNvPr>
          <p:cNvSpPr/>
          <p:nvPr/>
        </p:nvSpPr>
        <p:spPr>
          <a:xfrm>
            <a:off x="5375920" y="371164"/>
            <a:ext cx="592056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42" name="Rectangle 13">
            <a:extLst>
              <a:ext uri="{FF2B5EF4-FFF2-40B4-BE49-F238E27FC236}">
                <a16:creationId xmlns="" xmlns:a16="http://schemas.microsoft.com/office/drawing/2014/main" id="{118A4AC8-C68A-42EF-9875-9688024B5701}"/>
              </a:ext>
            </a:extLst>
          </p:cNvPr>
          <p:cNvSpPr/>
          <p:nvPr/>
        </p:nvSpPr>
        <p:spPr>
          <a:xfrm>
            <a:off x="5375920" y="2634369"/>
            <a:ext cx="592056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Text Placeholder 15">
            <a:extLst>
              <a:ext uri="{FF2B5EF4-FFF2-40B4-BE49-F238E27FC236}">
                <a16:creationId xmlns="" xmlns:a16="http://schemas.microsoft.com/office/drawing/2014/main" id="{98793EA4-A764-46E5-902D-E608B4010477}"/>
              </a:ext>
            </a:extLst>
          </p:cNvPr>
          <p:cNvSpPr txBox="1">
            <a:spLocks/>
          </p:cNvSpPr>
          <p:nvPr/>
        </p:nvSpPr>
        <p:spPr>
          <a:xfrm>
            <a:off x="5375920" y="419926"/>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smtClean="0">
                <a:solidFill>
                  <a:schemeClr val="bg1"/>
                </a:solidFill>
                <a:cs typeface="Arial" pitchFamily="34" charset="0"/>
              </a:rPr>
              <a:t>K.Mugunthan</a:t>
            </a:r>
            <a:endParaRPr lang="en-US" altLang="ko-KR" sz="1400" b="1" dirty="0">
              <a:solidFill>
                <a:schemeClr val="bg1"/>
              </a:solidFill>
              <a:cs typeface="Arial" pitchFamily="34" charset="0"/>
            </a:endParaRPr>
          </a:p>
        </p:txBody>
      </p:sp>
      <p:sp>
        <p:nvSpPr>
          <p:cNvPr id="61" name="Text Placeholder 15">
            <a:extLst>
              <a:ext uri="{FF2B5EF4-FFF2-40B4-BE49-F238E27FC236}">
                <a16:creationId xmlns="" xmlns:a16="http://schemas.microsoft.com/office/drawing/2014/main" id="{549D0D55-170F-4A6A-B81C-A60AF8B25AAA}"/>
              </a:ext>
            </a:extLst>
          </p:cNvPr>
          <p:cNvSpPr txBox="1">
            <a:spLocks/>
          </p:cNvSpPr>
          <p:nvPr/>
        </p:nvSpPr>
        <p:spPr>
          <a:xfrm>
            <a:off x="5499745" y="2670353"/>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smtClean="0">
                <a:solidFill>
                  <a:schemeClr val="bg1"/>
                </a:solidFill>
                <a:cs typeface="Arial" pitchFamily="34" charset="0"/>
              </a:rPr>
              <a:t>Aaroon D Sanju</a:t>
            </a:r>
            <a:endParaRPr lang="en-US" altLang="ko-KR" sz="1400" b="1" dirty="0">
              <a:solidFill>
                <a:schemeClr val="bg1"/>
              </a:solidFill>
              <a:cs typeface="Arial" pitchFamily="34" charset="0"/>
            </a:endParaRPr>
          </a:p>
        </p:txBody>
      </p:sp>
      <p:sp>
        <p:nvSpPr>
          <p:cNvPr id="63" name="TextBox 62">
            <a:extLst>
              <a:ext uri="{FF2B5EF4-FFF2-40B4-BE49-F238E27FC236}">
                <a16:creationId xmlns="" xmlns:a16="http://schemas.microsoft.com/office/drawing/2014/main" id="{8A3982F8-35F1-406C-BCE8-1751087AB0C6}"/>
              </a:ext>
            </a:extLst>
          </p:cNvPr>
          <p:cNvSpPr txBox="1"/>
          <p:nvPr/>
        </p:nvSpPr>
        <p:spPr>
          <a:xfrm>
            <a:off x="5664996" y="963481"/>
            <a:ext cx="5742077" cy="276999"/>
          </a:xfrm>
          <a:prstGeom prst="rect">
            <a:avLst/>
          </a:prstGeom>
          <a:noFill/>
        </p:spPr>
        <p:txBody>
          <a:bodyPr wrap="square" rtlCol="0">
            <a:spAutoFit/>
          </a:bodyPr>
          <a:lstStyle/>
          <a:p>
            <a:r>
              <a:rPr lang="en-US" altLang="ko-KR" sz="1200" dirty="0" smtClean="0">
                <a:cs typeface="Arial" pitchFamily="34" charset="0"/>
              </a:rPr>
              <a:t>Cse,Nandha College Of Technology</a:t>
            </a:r>
            <a:endParaRPr lang="en-US" altLang="ko-KR" sz="1200" dirty="0">
              <a:solidFill>
                <a:schemeClr val="tx1">
                  <a:lumMod val="75000"/>
                  <a:lumOff val="25000"/>
                </a:schemeClr>
              </a:solidFill>
              <a:cs typeface="Arial" pitchFamily="34" charset="0"/>
            </a:endParaRPr>
          </a:p>
        </p:txBody>
      </p:sp>
      <p:sp>
        <p:nvSpPr>
          <p:cNvPr id="64" name="TextBox 63">
            <a:extLst>
              <a:ext uri="{FF2B5EF4-FFF2-40B4-BE49-F238E27FC236}">
                <a16:creationId xmlns="" xmlns:a16="http://schemas.microsoft.com/office/drawing/2014/main" id="{96FE18F4-EF0A-4710-87A1-91BC9BF701D3}"/>
              </a:ext>
            </a:extLst>
          </p:cNvPr>
          <p:cNvSpPr txBox="1"/>
          <p:nvPr/>
        </p:nvSpPr>
        <p:spPr>
          <a:xfrm>
            <a:off x="5664996" y="1329073"/>
            <a:ext cx="5739379" cy="276999"/>
          </a:xfrm>
          <a:prstGeom prst="rect">
            <a:avLst/>
          </a:prstGeom>
          <a:noFill/>
        </p:spPr>
        <p:txBody>
          <a:bodyPr wrap="square" rtlCol="0">
            <a:spAutoFit/>
          </a:bodyPr>
          <a:lstStyle/>
          <a:p>
            <a:r>
              <a:rPr lang="en-US" altLang="ko-KR" sz="1200" dirty="0" smtClean="0">
                <a:solidFill>
                  <a:schemeClr val="tx1">
                    <a:lumMod val="65000"/>
                    <a:lumOff val="35000"/>
                  </a:schemeClr>
                </a:solidFill>
                <a:cs typeface="Arial" pitchFamily="34" charset="0"/>
              </a:rPr>
              <a:t>CEO @ So-called Engineers</a:t>
            </a:r>
            <a:endParaRPr lang="en-US" altLang="ko-KR" sz="1200" dirty="0">
              <a:solidFill>
                <a:schemeClr val="tx1">
                  <a:lumMod val="75000"/>
                  <a:lumOff val="25000"/>
                </a:schemeClr>
              </a:solidFill>
              <a:cs typeface="Arial" pitchFamily="34" charset="0"/>
            </a:endParaRPr>
          </a:p>
        </p:txBody>
      </p:sp>
      <p:sp>
        <p:nvSpPr>
          <p:cNvPr id="66" name="Oval 20">
            <a:extLst>
              <a:ext uri="{FF2B5EF4-FFF2-40B4-BE49-F238E27FC236}">
                <a16:creationId xmlns="" xmlns:a16="http://schemas.microsoft.com/office/drawing/2014/main" id="{4274AFEF-EA3B-4183-AFB9-8E6575FB3FF6}"/>
              </a:ext>
            </a:extLst>
          </p:cNvPr>
          <p:cNvSpPr/>
          <p:nvPr/>
        </p:nvSpPr>
        <p:spPr>
          <a:xfrm>
            <a:off x="5475154" y="1038779"/>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7" name="Oval 21">
            <a:extLst>
              <a:ext uri="{FF2B5EF4-FFF2-40B4-BE49-F238E27FC236}">
                <a16:creationId xmlns="" xmlns:a16="http://schemas.microsoft.com/office/drawing/2014/main" id="{281E0BB2-0320-4DC6-AF93-89A000BBFA9A}"/>
              </a:ext>
            </a:extLst>
          </p:cNvPr>
          <p:cNvSpPr/>
          <p:nvPr/>
        </p:nvSpPr>
        <p:spPr>
          <a:xfrm>
            <a:off x="5475154" y="1404372"/>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2" name="TextBox 71">
            <a:extLst>
              <a:ext uri="{FF2B5EF4-FFF2-40B4-BE49-F238E27FC236}">
                <a16:creationId xmlns="" xmlns:a16="http://schemas.microsoft.com/office/drawing/2014/main" id="{C38807E8-2E3C-4B0B-A9F5-15E12C6F35A0}"/>
              </a:ext>
            </a:extLst>
          </p:cNvPr>
          <p:cNvSpPr txBox="1"/>
          <p:nvPr/>
        </p:nvSpPr>
        <p:spPr>
          <a:xfrm>
            <a:off x="5664996" y="3695324"/>
            <a:ext cx="5739379" cy="276999"/>
          </a:xfrm>
          <a:prstGeom prst="rect">
            <a:avLst/>
          </a:prstGeom>
          <a:noFill/>
        </p:spPr>
        <p:txBody>
          <a:bodyPr wrap="square" rtlCol="0">
            <a:spAutoFit/>
          </a:bodyPr>
          <a:lstStyle/>
          <a:p>
            <a:r>
              <a:rPr lang="en-US" altLang="ko-KR" sz="1200" dirty="0" smtClean="0">
                <a:solidFill>
                  <a:schemeClr val="tx1">
                    <a:lumMod val="65000"/>
                    <a:lumOff val="35000"/>
                  </a:schemeClr>
                </a:solidFill>
                <a:cs typeface="Arial" pitchFamily="34" charset="0"/>
              </a:rPr>
              <a:t>CTO </a:t>
            </a:r>
            <a:r>
              <a:rPr lang="en-US" altLang="ko-KR" sz="1200" dirty="0">
                <a:solidFill>
                  <a:schemeClr val="tx1">
                    <a:lumMod val="65000"/>
                    <a:lumOff val="35000"/>
                  </a:schemeClr>
                </a:solidFill>
                <a:cs typeface="Arial" pitchFamily="34" charset="0"/>
              </a:rPr>
              <a:t>@ So-called Engineers</a:t>
            </a:r>
            <a:endParaRPr lang="en-US" altLang="ko-KR" sz="1200" dirty="0">
              <a:solidFill>
                <a:schemeClr val="tx1">
                  <a:lumMod val="75000"/>
                  <a:lumOff val="25000"/>
                </a:schemeClr>
              </a:solidFill>
              <a:cs typeface="Arial" pitchFamily="34" charset="0"/>
            </a:endParaRPr>
          </a:p>
        </p:txBody>
      </p:sp>
      <p:sp>
        <p:nvSpPr>
          <p:cNvPr id="74" name="Oval 45">
            <a:extLst>
              <a:ext uri="{FF2B5EF4-FFF2-40B4-BE49-F238E27FC236}">
                <a16:creationId xmlns="" xmlns:a16="http://schemas.microsoft.com/office/drawing/2014/main" id="{D6CE6720-15C5-4069-ABD0-A4BB58416E36}"/>
              </a:ext>
            </a:extLst>
          </p:cNvPr>
          <p:cNvSpPr/>
          <p:nvPr/>
        </p:nvSpPr>
        <p:spPr>
          <a:xfrm>
            <a:off x="5475154" y="3405030"/>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5" name="Oval 46">
            <a:extLst>
              <a:ext uri="{FF2B5EF4-FFF2-40B4-BE49-F238E27FC236}">
                <a16:creationId xmlns="" xmlns:a16="http://schemas.microsoft.com/office/drawing/2014/main" id="{F80C60C4-0599-4334-81E2-B1684F900171}"/>
              </a:ext>
            </a:extLst>
          </p:cNvPr>
          <p:cNvSpPr/>
          <p:nvPr/>
        </p:nvSpPr>
        <p:spPr>
          <a:xfrm>
            <a:off x="5475154" y="3770623"/>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4" name="Picture Placeholder 3"/>
          <p:cNvPicPr>
            <a:picLocks noGrp="1" noChangeAspect="1"/>
          </p:cNvPicPr>
          <p:nvPr>
            <p:ph type="pic" idx="14"/>
          </p:nvPr>
        </p:nvPicPr>
        <p:blipFill rotWithShape="1">
          <a:blip r:embed="rId3" cstate="print">
            <a:extLst>
              <a:ext uri="{28A0092B-C50C-407E-A947-70E740481C1C}">
                <a14:useLocalDpi xmlns:a14="http://schemas.microsoft.com/office/drawing/2010/main" val="0"/>
              </a:ext>
            </a:extLst>
          </a:blip>
          <a:srcRect l="-314" t="13463" r="314" b="4993"/>
          <a:stretch/>
        </p:blipFill>
        <p:spPr>
          <a:xfrm>
            <a:off x="1679951" y="305631"/>
            <a:ext cx="3311525" cy="1800225"/>
          </a:xfrm>
        </p:spPr>
      </p:pic>
      <p:sp>
        <p:nvSpPr>
          <p:cNvPr id="36" name="TextBox 35">
            <a:extLst>
              <a:ext uri="{FF2B5EF4-FFF2-40B4-BE49-F238E27FC236}">
                <a16:creationId xmlns="" xmlns:a16="http://schemas.microsoft.com/office/drawing/2014/main" id="{8A3982F8-35F1-406C-BCE8-1751087AB0C6}"/>
              </a:ext>
            </a:extLst>
          </p:cNvPr>
          <p:cNvSpPr txBox="1"/>
          <p:nvPr/>
        </p:nvSpPr>
        <p:spPr>
          <a:xfrm>
            <a:off x="5664996" y="3341430"/>
            <a:ext cx="5742077" cy="276999"/>
          </a:xfrm>
          <a:prstGeom prst="rect">
            <a:avLst/>
          </a:prstGeom>
          <a:noFill/>
        </p:spPr>
        <p:txBody>
          <a:bodyPr wrap="square" rtlCol="0">
            <a:spAutoFit/>
          </a:bodyPr>
          <a:lstStyle/>
          <a:p>
            <a:r>
              <a:rPr lang="en-US" altLang="ko-KR" sz="1200" dirty="0" smtClean="0">
                <a:cs typeface="Arial" pitchFamily="34" charset="0"/>
              </a:rPr>
              <a:t>Cse,Nandha College Of Technology</a:t>
            </a:r>
            <a:endParaRPr lang="en-US" altLang="ko-KR" sz="1200" dirty="0">
              <a:solidFill>
                <a:schemeClr val="tx1">
                  <a:lumMod val="75000"/>
                  <a:lumOff val="25000"/>
                </a:schemeClr>
              </a:solidFill>
              <a:cs typeface="Arial"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3844" y="4753302"/>
            <a:ext cx="3237631" cy="1682004"/>
          </a:xfrm>
          <a:prstGeom prst="rect">
            <a:avLst/>
          </a:prstGeom>
        </p:spPr>
      </p:pic>
      <p:sp>
        <p:nvSpPr>
          <p:cNvPr id="19" name="Rectangle 13">
            <a:extLst>
              <a:ext uri="{FF2B5EF4-FFF2-40B4-BE49-F238E27FC236}">
                <a16:creationId xmlns="" xmlns:a16="http://schemas.microsoft.com/office/drawing/2014/main" id="{118A4AC8-C68A-42EF-9875-9688024B5701}"/>
              </a:ext>
            </a:extLst>
          </p:cNvPr>
          <p:cNvSpPr/>
          <p:nvPr/>
        </p:nvSpPr>
        <p:spPr>
          <a:xfrm>
            <a:off x="5424808" y="4744961"/>
            <a:ext cx="592056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Text Placeholder 15">
            <a:extLst>
              <a:ext uri="{FF2B5EF4-FFF2-40B4-BE49-F238E27FC236}">
                <a16:creationId xmlns="" xmlns:a16="http://schemas.microsoft.com/office/drawing/2014/main" id="{549D0D55-170F-4A6A-B81C-A60AF8B25AAA}"/>
              </a:ext>
            </a:extLst>
          </p:cNvPr>
          <p:cNvSpPr txBox="1">
            <a:spLocks/>
          </p:cNvSpPr>
          <p:nvPr/>
        </p:nvSpPr>
        <p:spPr>
          <a:xfrm>
            <a:off x="5548633" y="4780945"/>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smtClean="0">
                <a:solidFill>
                  <a:schemeClr val="bg1"/>
                </a:solidFill>
                <a:cs typeface="Arial" pitchFamily="34" charset="0"/>
              </a:rPr>
              <a:t>P Naveen</a:t>
            </a:r>
            <a:endParaRPr lang="en-US" altLang="ko-KR" sz="1400" b="1" dirty="0">
              <a:solidFill>
                <a:schemeClr val="bg1"/>
              </a:solidFill>
              <a:cs typeface="Arial" pitchFamily="34" charset="0"/>
            </a:endParaRPr>
          </a:p>
        </p:txBody>
      </p:sp>
      <p:sp>
        <p:nvSpPr>
          <p:cNvPr id="21" name="TextBox 20">
            <a:extLst>
              <a:ext uri="{FF2B5EF4-FFF2-40B4-BE49-F238E27FC236}">
                <a16:creationId xmlns="" xmlns:a16="http://schemas.microsoft.com/office/drawing/2014/main" id="{C38807E8-2E3C-4B0B-A9F5-15E12C6F35A0}"/>
              </a:ext>
            </a:extLst>
          </p:cNvPr>
          <p:cNvSpPr txBox="1"/>
          <p:nvPr/>
        </p:nvSpPr>
        <p:spPr>
          <a:xfrm>
            <a:off x="5713884" y="5805916"/>
            <a:ext cx="5739379" cy="276999"/>
          </a:xfrm>
          <a:prstGeom prst="rect">
            <a:avLst/>
          </a:prstGeom>
          <a:noFill/>
        </p:spPr>
        <p:txBody>
          <a:bodyPr wrap="square" rtlCol="0">
            <a:spAutoFit/>
          </a:bodyPr>
          <a:lstStyle/>
          <a:p>
            <a:r>
              <a:rPr lang="en-US" altLang="ko-KR" sz="1200" dirty="0" smtClean="0">
                <a:solidFill>
                  <a:schemeClr val="tx1">
                    <a:lumMod val="65000"/>
                    <a:lumOff val="35000"/>
                  </a:schemeClr>
                </a:solidFill>
                <a:cs typeface="Arial" pitchFamily="34" charset="0"/>
              </a:rPr>
              <a:t>CTO </a:t>
            </a:r>
            <a:r>
              <a:rPr lang="en-US" altLang="ko-KR" sz="1200" dirty="0">
                <a:solidFill>
                  <a:schemeClr val="tx1">
                    <a:lumMod val="65000"/>
                    <a:lumOff val="35000"/>
                  </a:schemeClr>
                </a:solidFill>
                <a:cs typeface="Arial" pitchFamily="34" charset="0"/>
              </a:rPr>
              <a:t>@ So-called </a:t>
            </a:r>
            <a:r>
              <a:rPr lang="en-US" altLang="ko-KR" sz="1200" dirty="0" smtClean="0">
                <a:solidFill>
                  <a:schemeClr val="tx1">
                    <a:lumMod val="65000"/>
                    <a:lumOff val="35000"/>
                  </a:schemeClr>
                </a:solidFill>
                <a:cs typeface="Arial" pitchFamily="34" charset="0"/>
              </a:rPr>
              <a:t>Engineers</a:t>
            </a:r>
            <a:endParaRPr lang="en-US" altLang="ko-KR" sz="1200" dirty="0">
              <a:solidFill>
                <a:schemeClr val="tx1">
                  <a:lumMod val="75000"/>
                  <a:lumOff val="25000"/>
                </a:schemeClr>
              </a:solidFill>
              <a:cs typeface="Arial" pitchFamily="34" charset="0"/>
            </a:endParaRPr>
          </a:p>
        </p:txBody>
      </p:sp>
      <p:sp>
        <p:nvSpPr>
          <p:cNvPr id="22" name="Oval 45">
            <a:extLst>
              <a:ext uri="{FF2B5EF4-FFF2-40B4-BE49-F238E27FC236}">
                <a16:creationId xmlns="" xmlns:a16="http://schemas.microsoft.com/office/drawing/2014/main" id="{D6CE6720-15C5-4069-ABD0-A4BB58416E36}"/>
              </a:ext>
            </a:extLst>
          </p:cNvPr>
          <p:cNvSpPr/>
          <p:nvPr/>
        </p:nvSpPr>
        <p:spPr>
          <a:xfrm>
            <a:off x="5524042" y="5515622"/>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Oval 46">
            <a:extLst>
              <a:ext uri="{FF2B5EF4-FFF2-40B4-BE49-F238E27FC236}">
                <a16:creationId xmlns="" xmlns:a16="http://schemas.microsoft.com/office/drawing/2014/main" id="{F80C60C4-0599-4334-81E2-B1684F900171}"/>
              </a:ext>
            </a:extLst>
          </p:cNvPr>
          <p:cNvSpPr/>
          <p:nvPr/>
        </p:nvSpPr>
        <p:spPr>
          <a:xfrm>
            <a:off x="5524042" y="5881215"/>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TextBox 23">
            <a:extLst>
              <a:ext uri="{FF2B5EF4-FFF2-40B4-BE49-F238E27FC236}">
                <a16:creationId xmlns="" xmlns:a16="http://schemas.microsoft.com/office/drawing/2014/main" id="{8A3982F8-35F1-406C-BCE8-1751087AB0C6}"/>
              </a:ext>
            </a:extLst>
          </p:cNvPr>
          <p:cNvSpPr txBox="1"/>
          <p:nvPr/>
        </p:nvSpPr>
        <p:spPr>
          <a:xfrm>
            <a:off x="5713884" y="5452022"/>
            <a:ext cx="5742077" cy="276999"/>
          </a:xfrm>
          <a:prstGeom prst="rect">
            <a:avLst/>
          </a:prstGeom>
          <a:noFill/>
        </p:spPr>
        <p:txBody>
          <a:bodyPr wrap="square" rtlCol="0">
            <a:spAutoFit/>
          </a:bodyPr>
          <a:lstStyle/>
          <a:p>
            <a:r>
              <a:rPr lang="en-US" altLang="ko-KR" sz="1200" dirty="0" smtClean="0">
                <a:cs typeface="Arial" pitchFamily="34" charset="0"/>
              </a:rPr>
              <a:t>Cse,Nandha College Of Technology</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27590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6573" y="241171"/>
            <a:ext cx="3265714" cy="840230"/>
          </a:xfrm>
          <a:prstGeom prst="rect">
            <a:avLst/>
          </a:prstGeom>
        </p:spPr>
        <p:txBody>
          <a:bodyPr/>
          <a:lstStyle/>
          <a:p>
            <a:r>
              <a:rPr lang="en-US" b="1" dirty="0" smtClean="0"/>
              <a:t>Abstract</a:t>
            </a:r>
            <a:endParaRPr lang="en-US" b="1" dirty="0"/>
          </a:p>
        </p:txBody>
      </p:sp>
      <p:sp>
        <p:nvSpPr>
          <p:cNvPr id="4" name="Freeform 11">
            <a:extLst>
              <a:ext uri="{FF2B5EF4-FFF2-40B4-BE49-F238E27FC236}">
                <a16:creationId xmlns="" xmlns:a16="http://schemas.microsoft.com/office/drawing/2014/main" id="{B29728CD-D83E-46C3-9E49-343897580C2F}"/>
              </a:ext>
            </a:extLst>
          </p:cNvPr>
          <p:cNvSpPr>
            <a:spLocks/>
          </p:cNvSpPr>
          <p:nvPr/>
        </p:nvSpPr>
        <p:spPr bwMode="auto">
          <a:xfrm flipH="1">
            <a:off x="8176376" y="209179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8" name="Group 7">
            <a:extLst>
              <a:ext uri="{FF2B5EF4-FFF2-40B4-BE49-F238E27FC236}">
                <a16:creationId xmlns="" xmlns:a16="http://schemas.microsoft.com/office/drawing/2014/main" id="{5FD529FF-32B8-4812-8281-745857DDEC34}"/>
              </a:ext>
            </a:extLst>
          </p:cNvPr>
          <p:cNvGrpSpPr/>
          <p:nvPr/>
        </p:nvGrpSpPr>
        <p:grpSpPr>
          <a:xfrm>
            <a:off x="8807300" y="2625162"/>
            <a:ext cx="2456915" cy="2455655"/>
            <a:chOff x="4574848" y="1897856"/>
            <a:chExt cx="3028217" cy="3026664"/>
          </a:xfrm>
        </p:grpSpPr>
        <p:sp>
          <p:nvSpPr>
            <p:cNvPr id="9" name="Freeform: Shape 8">
              <a:extLst>
                <a:ext uri="{FF2B5EF4-FFF2-40B4-BE49-F238E27FC236}">
                  <a16:creationId xmlns="" xmlns:a16="http://schemas.microsoft.com/office/drawing/2014/main" id="{BF701858-C167-4424-8744-AAE67693251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
              <a:extLst>
                <a:ext uri="{FF2B5EF4-FFF2-40B4-BE49-F238E27FC236}">
                  <a16:creationId xmlns="" xmlns:a16="http://schemas.microsoft.com/office/drawing/2014/main" id="{17FF6E42-B7DA-428F-8D82-68B4B547DF9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dirty="0"/>
            </a:p>
          </p:txBody>
        </p:sp>
      </p:grpSp>
      <p:sp>
        <p:nvSpPr>
          <p:cNvPr id="48" name="TextBox 47">
            <a:extLst>
              <a:ext uri="{FF2B5EF4-FFF2-40B4-BE49-F238E27FC236}">
                <a16:creationId xmlns="" xmlns:a16="http://schemas.microsoft.com/office/drawing/2014/main" id="{4E009A0F-C35F-4D8B-B774-3C6EFBE511CC}"/>
              </a:ext>
            </a:extLst>
          </p:cNvPr>
          <p:cNvSpPr txBox="1"/>
          <p:nvPr/>
        </p:nvSpPr>
        <p:spPr>
          <a:xfrm>
            <a:off x="544644" y="1398167"/>
            <a:ext cx="7445888" cy="5113644"/>
          </a:xfrm>
          <a:prstGeom prst="rect">
            <a:avLst/>
          </a:prstGeom>
          <a:noFill/>
        </p:spPr>
        <p:txBody>
          <a:bodyPr wrap="square" rtlCol="0">
            <a:spAutoFit/>
          </a:bodyPr>
          <a:lstStyle/>
          <a:p>
            <a:pPr algn="just">
              <a:lnSpc>
                <a:spcPct val="150000"/>
              </a:lnSpc>
            </a:pPr>
            <a:r>
              <a:rPr lang="en-IN" sz="2000" dirty="0"/>
              <a:t>The most important aspects in an accident investigation are the license plate recognition</a:t>
            </a:r>
            <a:r>
              <a:rPr lang="en-IN" sz="2000" dirty="0" smtClean="0"/>
              <a:t> </a:t>
            </a:r>
            <a:r>
              <a:rPr lang="en-IN" sz="2000" dirty="0"/>
              <a:t>and driver drowsiness detection. License plate </a:t>
            </a:r>
            <a:r>
              <a:rPr lang="en-IN" sz="2000" dirty="0" smtClean="0"/>
              <a:t>recognition is </a:t>
            </a:r>
            <a:r>
              <a:rPr lang="en-IN" sz="2000" dirty="0"/>
              <a:t>divided into three stages: license plate detection, individual number and character extraction, and number and character </a:t>
            </a:r>
            <a:r>
              <a:rPr lang="en-IN" sz="2000" dirty="0" smtClean="0"/>
              <a:t>recognition. Driver </a:t>
            </a:r>
            <a:r>
              <a:rPr lang="en-IN" sz="2000" dirty="0"/>
              <a:t>drowsiness detection algorithm is based on the state of eyes of the driver which is determined by his iris visibility. If driver’s eyes remain in one state either open or closed longer than expected </a:t>
            </a:r>
            <a:r>
              <a:rPr lang="en-IN" sz="2000" dirty="0" smtClean="0"/>
              <a:t>time. It </a:t>
            </a:r>
            <a:r>
              <a:rPr lang="en-IN" sz="2000" dirty="0"/>
              <a:t>is an indication that driver is drowsy and then the system warns the driver by making </a:t>
            </a:r>
            <a:r>
              <a:rPr lang="en-IN" sz="2000" dirty="0" smtClean="0"/>
              <a:t>alarm. The </a:t>
            </a:r>
            <a:r>
              <a:rPr lang="en-IN" sz="2000" dirty="0"/>
              <a:t>Alcohol sensor fixed on helmet is used to prevent drink and drive scenarios.</a:t>
            </a:r>
          </a:p>
        </p:txBody>
      </p:sp>
      <p:sp>
        <p:nvSpPr>
          <p:cNvPr id="49" name="Freeform: Shape 83">
            <a:extLst>
              <a:ext uri="{FF2B5EF4-FFF2-40B4-BE49-F238E27FC236}">
                <a16:creationId xmlns="" xmlns:a16="http://schemas.microsoft.com/office/drawing/2014/main" id="{C0D50FD0-09AD-4435-85F6-53D11B252959}"/>
              </a:ext>
            </a:extLst>
          </p:cNvPr>
          <p:cNvSpPr/>
          <p:nvPr/>
        </p:nvSpPr>
        <p:spPr>
          <a:xfrm rot="5400000">
            <a:off x="9484227" y="2905528"/>
            <a:ext cx="1103059" cy="1857562"/>
          </a:xfrm>
          <a:custGeom>
            <a:avLst/>
            <a:gdLst>
              <a:gd name="connsiteX0" fmla="*/ 387070 w 1778945"/>
              <a:gd name="connsiteY0" fmla="*/ 3227427 h 3425872"/>
              <a:gd name="connsiteX1" fmla="*/ 379162 w 1778945"/>
              <a:gd name="connsiteY1" fmla="*/ 3256422 h 3425872"/>
              <a:gd name="connsiteX2" fmla="*/ 408533 w 1778945"/>
              <a:gd name="connsiteY2" fmla="*/ 3303492 h 3425872"/>
              <a:gd name="connsiteX3" fmla="*/ 706014 w 1778945"/>
              <a:gd name="connsiteY3" fmla="*/ 3359976 h 3425872"/>
              <a:gd name="connsiteX4" fmla="*/ 713922 w 1778945"/>
              <a:gd name="connsiteY4" fmla="*/ 3340018 h 3425872"/>
              <a:gd name="connsiteX5" fmla="*/ 677019 w 1778945"/>
              <a:gd name="connsiteY5" fmla="*/ 3320438 h 3425872"/>
              <a:gd name="connsiteX6" fmla="*/ 430373 w 1778945"/>
              <a:gd name="connsiteY6" fmla="*/ 3245502 h 3425872"/>
              <a:gd name="connsiteX7" fmla="*/ 387070 w 1778945"/>
              <a:gd name="connsiteY7" fmla="*/ 3227427 h 3425872"/>
              <a:gd name="connsiteX8" fmla="*/ 1424836 w 1778945"/>
              <a:gd name="connsiteY8" fmla="*/ 3224467 h 3425872"/>
              <a:gd name="connsiteX9" fmla="*/ 1381531 w 1778945"/>
              <a:gd name="connsiteY9" fmla="*/ 3242542 h 3425872"/>
              <a:gd name="connsiteX10" fmla="*/ 1134886 w 1778945"/>
              <a:gd name="connsiteY10" fmla="*/ 3317477 h 3425872"/>
              <a:gd name="connsiteX11" fmla="*/ 1097983 w 1778945"/>
              <a:gd name="connsiteY11" fmla="*/ 3336682 h 3425872"/>
              <a:gd name="connsiteX12" fmla="*/ 1105892 w 1778945"/>
              <a:gd name="connsiteY12" fmla="*/ 3356639 h 3425872"/>
              <a:gd name="connsiteX13" fmla="*/ 1403372 w 1778945"/>
              <a:gd name="connsiteY13" fmla="*/ 3300156 h 3425872"/>
              <a:gd name="connsiteX14" fmla="*/ 1432742 w 1778945"/>
              <a:gd name="connsiteY14" fmla="*/ 3253086 h 3425872"/>
              <a:gd name="connsiteX15" fmla="*/ 1424836 w 1778945"/>
              <a:gd name="connsiteY15" fmla="*/ 3224467 h 3425872"/>
              <a:gd name="connsiteX16" fmla="*/ 1347737 w 1778945"/>
              <a:gd name="connsiteY16" fmla="*/ 2435482 h 3425872"/>
              <a:gd name="connsiteX17" fmla="*/ 1332580 w 1778945"/>
              <a:gd name="connsiteY17" fmla="*/ 2439343 h 3425872"/>
              <a:gd name="connsiteX18" fmla="*/ 935693 w 1778945"/>
              <a:gd name="connsiteY18" fmla="*/ 2514060 h 3425872"/>
              <a:gd name="connsiteX19" fmla="*/ 892441 w 1778945"/>
              <a:gd name="connsiteY19" fmla="*/ 2511871 h 3425872"/>
              <a:gd name="connsiteX20" fmla="*/ 892441 w 1778945"/>
              <a:gd name="connsiteY20" fmla="*/ 2514506 h 3425872"/>
              <a:gd name="connsiteX21" fmla="*/ 805049 w 1778945"/>
              <a:gd name="connsiteY21" fmla="*/ 2510082 h 3425872"/>
              <a:gd name="connsiteX22" fmla="*/ 474431 w 1778945"/>
              <a:gd name="connsiteY22" fmla="*/ 2440797 h 3425872"/>
              <a:gd name="connsiteX23" fmla="*/ 452591 w 1778945"/>
              <a:gd name="connsiteY23" fmla="*/ 2451716 h 3425872"/>
              <a:gd name="connsiteX24" fmla="*/ 432633 w 1778945"/>
              <a:gd name="connsiteY24" fmla="*/ 2527782 h 3425872"/>
              <a:gd name="connsiteX25" fmla="*/ 402132 w 1778945"/>
              <a:gd name="connsiteY25" fmla="*/ 2741290 h 3425872"/>
              <a:gd name="connsiteX26" fmla="*/ 456732 w 1778945"/>
              <a:gd name="connsiteY26" fmla="*/ 2845973 h 3425872"/>
              <a:gd name="connsiteX27" fmla="*/ 800083 w 1778945"/>
              <a:gd name="connsiteY27" fmla="*/ 2942773 h 3425872"/>
              <a:gd name="connsiteX28" fmla="*/ 886012 w 1778945"/>
              <a:gd name="connsiteY28" fmla="*/ 2947001 h 3425872"/>
              <a:gd name="connsiteX29" fmla="*/ 886012 w 1778945"/>
              <a:gd name="connsiteY29" fmla="*/ 2944357 h 3425872"/>
              <a:gd name="connsiteX30" fmla="*/ 923260 w 1778945"/>
              <a:gd name="connsiteY30" fmla="*/ 2946190 h 3425872"/>
              <a:gd name="connsiteX31" fmla="*/ 1086687 w 1778945"/>
              <a:gd name="connsiteY31" fmla="*/ 2929621 h 3425872"/>
              <a:gd name="connsiteX32" fmla="*/ 1361199 w 1778945"/>
              <a:gd name="connsiteY32" fmla="*/ 2839248 h 3425872"/>
              <a:gd name="connsiteX33" fmla="*/ 1405632 w 1778945"/>
              <a:gd name="connsiteY33" fmla="*/ 2761676 h 3425872"/>
              <a:gd name="connsiteX34" fmla="*/ 1400737 w 1778945"/>
              <a:gd name="connsiteY34" fmla="*/ 2685611 h 3425872"/>
              <a:gd name="connsiteX35" fmla="*/ 1356680 w 1778945"/>
              <a:gd name="connsiteY35" fmla="*/ 2449133 h 3425872"/>
              <a:gd name="connsiteX36" fmla="*/ 1347737 w 1778945"/>
              <a:gd name="connsiteY36" fmla="*/ 2435482 h 3425872"/>
              <a:gd name="connsiteX37" fmla="*/ 248873 w 1778945"/>
              <a:gd name="connsiteY37" fmla="*/ 1756591 h 3425872"/>
              <a:gd name="connsiteX38" fmla="*/ 245484 w 1778945"/>
              <a:gd name="connsiteY38" fmla="*/ 1778055 h 3425872"/>
              <a:gd name="connsiteX39" fmla="*/ 256028 w 1778945"/>
              <a:gd name="connsiteY39" fmla="*/ 2057461 h 3425872"/>
              <a:gd name="connsiteX40" fmla="*/ 266948 w 1778945"/>
              <a:gd name="connsiteY40" fmla="*/ 2209214 h 3425872"/>
              <a:gd name="connsiteX41" fmla="*/ 298956 w 1778945"/>
              <a:gd name="connsiteY41" fmla="*/ 2438538 h 3425872"/>
              <a:gd name="connsiteX42" fmla="*/ 326821 w 1778945"/>
              <a:gd name="connsiteY42" fmla="*/ 2594433 h 3425872"/>
              <a:gd name="connsiteX43" fmla="*/ 332846 w 1778945"/>
              <a:gd name="connsiteY43" fmla="*/ 2623427 h 3425872"/>
              <a:gd name="connsiteX44" fmla="*/ 364477 w 1778945"/>
              <a:gd name="connsiteY44" fmla="*/ 2287915 h 3425872"/>
              <a:gd name="connsiteX45" fmla="*/ 373891 w 1778945"/>
              <a:gd name="connsiteY45" fmla="*/ 2067251 h 3425872"/>
              <a:gd name="connsiteX46" fmla="*/ 375775 w 1778945"/>
              <a:gd name="connsiteY46" fmla="*/ 1842822 h 3425872"/>
              <a:gd name="connsiteX47" fmla="*/ 358829 w 1778945"/>
              <a:gd name="connsiteY47" fmla="*/ 1814581 h 3425872"/>
              <a:gd name="connsiteX48" fmla="*/ 268455 w 1778945"/>
              <a:gd name="connsiteY48" fmla="*/ 1764876 h 3425872"/>
              <a:gd name="connsiteX49" fmla="*/ 248873 w 1778945"/>
              <a:gd name="connsiteY49" fmla="*/ 1756591 h 3425872"/>
              <a:gd name="connsiteX50" fmla="*/ 1558326 w 1778945"/>
              <a:gd name="connsiteY50" fmla="*/ 1754903 h 3425872"/>
              <a:gd name="connsiteX51" fmla="*/ 1545334 w 1778945"/>
              <a:gd name="connsiteY51" fmla="*/ 1757774 h 3425872"/>
              <a:gd name="connsiteX52" fmla="*/ 1441780 w 1778945"/>
              <a:gd name="connsiteY52" fmla="*/ 1815386 h 3425872"/>
              <a:gd name="connsiteX53" fmla="*/ 1430484 w 1778945"/>
              <a:gd name="connsiteY53" fmla="*/ 1836474 h 3425872"/>
              <a:gd name="connsiteX54" fmla="*/ 1432367 w 1778945"/>
              <a:gd name="connsiteY54" fmla="*/ 1978437 h 3425872"/>
              <a:gd name="connsiteX55" fmla="*/ 1439521 w 1778945"/>
              <a:gd name="connsiteY55" fmla="*/ 2171611 h 3425872"/>
              <a:gd name="connsiteX56" fmla="*/ 1450064 w 1778945"/>
              <a:gd name="connsiteY56" fmla="*/ 2356878 h 3425872"/>
              <a:gd name="connsiteX57" fmla="*/ 1478684 w 1778945"/>
              <a:gd name="connsiteY57" fmla="*/ 2603899 h 3425872"/>
              <a:gd name="connsiteX58" fmla="*/ 1486214 w 1778945"/>
              <a:gd name="connsiteY58" fmla="*/ 2605782 h 3425872"/>
              <a:gd name="connsiteX59" fmla="*/ 1510315 w 1778945"/>
              <a:gd name="connsiteY59" fmla="*/ 2432189 h 3425872"/>
              <a:gd name="connsiteX60" fmla="*/ 1539686 w 1778945"/>
              <a:gd name="connsiteY60" fmla="*/ 2214914 h 3425872"/>
              <a:gd name="connsiteX61" fmla="*/ 1551736 w 1778945"/>
              <a:gd name="connsiteY61" fmla="*/ 2042451 h 3425872"/>
              <a:gd name="connsiteX62" fmla="*/ 1561150 w 1778945"/>
              <a:gd name="connsiteY62" fmla="*/ 1767564 h 3425872"/>
              <a:gd name="connsiteX63" fmla="*/ 1558326 w 1778945"/>
              <a:gd name="connsiteY63" fmla="*/ 1754903 h 3425872"/>
              <a:gd name="connsiteX64" fmla="*/ 282387 w 1778945"/>
              <a:gd name="connsiteY64" fmla="*/ 1005357 h 3425872"/>
              <a:gd name="connsiteX65" fmla="*/ 251886 w 1778945"/>
              <a:gd name="connsiteY65" fmla="*/ 1259911 h 3425872"/>
              <a:gd name="connsiteX66" fmla="*/ 245108 w 1778945"/>
              <a:gd name="connsiteY66" fmla="*/ 1612746 h 3425872"/>
              <a:gd name="connsiteX67" fmla="*/ 252638 w 1778945"/>
              <a:gd name="connsiteY67" fmla="*/ 1636093 h 3425872"/>
              <a:gd name="connsiteX68" fmla="*/ 376526 w 1778945"/>
              <a:gd name="connsiteY68" fmla="*/ 1719688 h 3425872"/>
              <a:gd name="connsiteX69" fmla="*/ 282387 w 1778945"/>
              <a:gd name="connsiteY69" fmla="*/ 1005357 h 3425872"/>
              <a:gd name="connsiteX70" fmla="*/ 1525001 w 1778945"/>
              <a:gd name="connsiteY70" fmla="*/ 1001645 h 3425872"/>
              <a:gd name="connsiteX71" fmla="*/ 1483202 w 1778945"/>
              <a:gd name="connsiteY71" fmla="*/ 1152268 h 3425872"/>
              <a:gd name="connsiteX72" fmla="*/ 1450818 w 1778945"/>
              <a:gd name="connsiteY72" fmla="*/ 1385734 h 3425872"/>
              <a:gd name="connsiteX73" fmla="*/ 1438769 w 1778945"/>
              <a:gd name="connsiteY73" fmla="*/ 1531085 h 3425872"/>
              <a:gd name="connsiteX74" fmla="*/ 1430860 w 1778945"/>
              <a:gd name="connsiteY74" fmla="*/ 1698653 h 3425872"/>
              <a:gd name="connsiteX75" fmla="*/ 1448182 w 1778945"/>
              <a:gd name="connsiteY75" fmla="*/ 1706938 h 3425872"/>
              <a:gd name="connsiteX76" fmla="*/ 1544205 w 1778945"/>
              <a:gd name="connsiteY76" fmla="*/ 1642546 h 3425872"/>
              <a:gd name="connsiteX77" fmla="*/ 1561150 w 1778945"/>
              <a:gd name="connsiteY77" fmla="*/ 1602631 h 3425872"/>
              <a:gd name="connsiteX78" fmla="*/ 1555125 w 1778945"/>
              <a:gd name="connsiteY78" fmla="*/ 1201220 h 3425872"/>
              <a:gd name="connsiteX79" fmla="*/ 1536674 w 1778945"/>
              <a:gd name="connsiteY79" fmla="*/ 1054363 h 3425872"/>
              <a:gd name="connsiteX80" fmla="*/ 1525001 w 1778945"/>
              <a:gd name="connsiteY80" fmla="*/ 1001645 h 3425872"/>
              <a:gd name="connsiteX81" fmla="*/ 898407 w 1778945"/>
              <a:gd name="connsiteY81" fmla="*/ 794914 h 3425872"/>
              <a:gd name="connsiteX82" fmla="*/ 892441 w 1778945"/>
              <a:gd name="connsiteY82" fmla="*/ 795187 h 3425872"/>
              <a:gd name="connsiteX83" fmla="*/ 892441 w 1778945"/>
              <a:gd name="connsiteY83" fmla="*/ 798441 h 3425872"/>
              <a:gd name="connsiteX84" fmla="*/ 756566 w 1778945"/>
              <a:gd name="connsiteY84" fmla="*/ 804653 h 3425872"/>
              <a:gd name="connsiteX85" fmla="*/ 605472 w 1778945"/>
              <a:gd name="connsiteY85" fmla="*/ 819338 h 3425872"/>
              <a:gd name="connsiteX86" fmla="*/ 368995 w 1778945"/>
              <a:gd name="connsiteY86" fmla="*/ 885612 h 3425872"/>
              <a:gd name="connsiteX87" fmla="*/ 330208 w 1778945"/>
              <a:gd name="connsiteY87" fmla="*/ 960548 h 3425872"/>
              <a:gd name="connsiteX88" fmla="*/ 447694 w 1778945"/>
              <a:gd name="connsiteY88" fmla="*/ 1261794 h 3425872"/>
              <a:gd name="connsiteX89" fmla="*/ 512087 w 1778945"/>
              <a:gd name="connsiteY89" fmla="*/ 1293802 h 3425872"/>
              <a:gd name="connsiteX90" fmla="*/ 834043 w 1778945"/>
              <a:gd name="connsiteY90" fmla="*/ 1274598 h 3425872"/>
              <a:gd name="connsiteX91" fmla="*/ 886012 w 1778945"/>
              <a:gd name="connsiteY91" fmla="*/ 1274739 h 3425872"/>
              <a:gd name="connsiteX92" fmla="*/ 886012 w 1778945"/>
              <a:gd name="connsiteY92" fmla="*/ 1271797 h 3425872"/>
              <a:gd name="connsiteX93" fmla="*/ 1000454 w 1778945"/>
              <a:gd name="connsiteY93" fmla="*/ 1272108 h 3425872"/>
              <a:gd name="connsiteX94" fmla="*/ 1173295 w 1778945"/>
              <a:gd name="connsiteY94" fmla="*/ 1281052 h 3425872"/>
              <a:gd name="connsiteX95" fmla="*/ 1294923 w 1778945"/>
              <a:gd name="connsiteY95" fmla="*/ 1290466 h 3425872"/>
              <a:gd name="connsiteX96" fmla="*/ 1363080 w 1778945"/>
              <a:gd name="connsiteY96" fmla="*/ 1256575 h 3425872"/>
              <a:gd name="connsiteX97" fmla="*/ 1478306 w 1778945"/>
              <a:gd name="connsiteY97" fmla="*/ 956835 h 3425872"/>
              <a:gd name="connsiteX98" fmla="*/ 1443663 w 1778945"/>
              <a:gd name="connsiteY98" fmla="*/ 883406 h 3425872"/>
              <a:gd name="connsiteX99" fmla="*/ 1343498 w 1778945"/>
              <a:gd name="connsiteY99" fmla="*/ 846126 h 3425872"/>
              <a:gd name="connsiteX100" fmla="*/ 898407 w 1778945"/>
              <a:gd name="connsiteY100" fmla="*/ 794914 h 3425872"/>
              <a:gd name="connsiteX101" fmla="*/ 886012 w 1778945"/>
              <a:gd name="connsiteY101" fmla="*/ 0 h 3425872"/>
              <a:gd name="connsiteX102" fmla="*/ 1152003 w 1778945"/>
              <a:gd name="connsiteY102" fmla="*/ 0 h 3425872"/>
              <a:gd name="connsiteX103" fmla="*/ 1625336 w 1778945"/>
              <a:gd name="connsiteY103" fmla="*/ 473334 h 3425872"/>
              <a:gd name="connsiteX104" fmla="*/ 1625336 w 1778945"/>
              <a:gd name="connsiteY104" fmla="*/ 960223 h 3425872"/>
              <a:gd name="connsiteX105" fmla="*/ 1753366 w 1778945"/>
              <a:gd name="connsiteY105" fmla="*/ 1034029 h 3425872"/>
              <a:gd name="connsiteX106" fmla="*/ 1772194 w 1778945"/>
              <a:gd name="connsiteY106" fmla="*/ 1104445 h 3425872"/>
              <a:gd name="connsiteX107" fmla="*/ 1771440 w 1778945"/>
              <a:gd name="connsiteY107" fmla="*/ 1105574 h 3425872"/>
              <a:gd name="connsiteX108" fmla="*/ 1701024 w 1778945"/>
              <a:gd name="connsiteY108" fmla="*/ 1124403 h 3425872"/>
              <a:gd name="connsiteX109" fmla="*/ 1624960 w 1778945"/>
              <a:gd name="connsiteY109" fmla="*/ 1080722 h 3425872"/>
              <a:gd name="connsiteX110" fmla="*/ 1624960 w 1778945"/>
              <a:gd name="connsiteY110" fmla="*/ 3067441 h 3425872"/>
              <a:gd name="connsiteX111" fmla="*/ 1269489 w 1778945"/>
              <a:gd name="connsiteY111" fmla="*/ 3422912 h 3425872"/>
              <a:gd name="connsiteX112" fmla="*/ 892441 w 1778945"/>
              <a:gd name="connsiteY112" fmla="*/ 3422912 h 3425872"/>
              <a:gd name="connsiteX113" fmla="*/ 892441 w 1778945"/>
              <a:gd name="connsiteY113" fmla="*/ 3425872 h 3425872"/>
              <a:gd name="connsiteX114" fmla="*/ 563095 w 1778945"/>
              <a:gd name="connsiteY114" fmla="*/ 3425872 h 3425872"/>
              <a:gd name="connsiteX115" fmla="*/ 207625 w 1778945"/>
              <a:gd name="connsiteY115" fmla="*/ 3070401 h 3425872"/>
              <a:gd name="connsiteX116" fmla="*/ 207625 w 1778945"/>
              <a:gd name="connsiteY116" fmla="*/ 1052428 h 3425872"/>
              <a:gd name="connsiteX117" fmla="*/ 78089 w 1778945"/>
              <a:gd name="connsiteY117" fmla="*/ 1127363 h 3425872"/>
              <a:gd name="connsiteX118" fmla="*/ 7673 w 1778945"/>
              <a:gd name="connsiteY118" fmla="*/ 1108534 h 3425872"/>
              <a:gd name="connsiteX119" fmla="*/ 6920 w 1778945"/>
              <a:gd name="connsiteY119" fmla="*/ 1107405 h 3425872"/>
              <a:gd name="connsiteX120" fmla="*/ 25748 w 1778945"/>
              <a:gd name="connsiteY120" fmla="*/ 1036989 h 3425872"/>
              <a:gd name="connsiteX121" fmla="*/ 207625 w 1778945"/>
              <a:gd name="connsiteY121" fmla="*/ 932305 h 3425872"/>
              <a:gd name="connsiteX122" fmla="*/ 207625 w 1778945"/>
              <a:gd name="connsiteY122" fmla="*/ 476294 h 3425872"/>
              <a:gd name="connsiteX123" fmla="*/ 680957 w 1778945"/>
              <a:gd name="connsiteY123" fmla="*/ 2960 h 3425872"/>
              <a:gd name="connsiteX124" fmla="*/ 886012 w 1778945"/>
              <a:gd name="connsiteY124" fmla="*/ 2960 h 342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778945" h="3425872">
                <a:moveTo>
                  <a:pt x="387070" y="3227427"/>
                </a:moveTo>
                <a:cubicBezTo>
                  <a:pt x="374643" y="3234205"/>
                  <a:pt x="380291" y="3247008"/>
                  <a:pt x="379162" y="3256422"/>
                </a:cubicBezTo>
                <a:cubicBezTo>
                  <a:pt x="379162" y="3283912"/>
                  <a:pt x="376526" y="3294831"/>
                  <a:pt x="408533" y="3303492"/>
                </a:cubicBezTo>
                <a:cubicBezTo>
                  <a:pt x="513593" y="3331358"/>
                  <a:pt x="597942" y="3349432"/>
                  <a:pt x="706014" y="3359976"/>
                </a:cubicBezTo>
                <a:cubicBezTo>
                  <a:pt x="721077" y="3361482"/>
                  <a:pt x="718441" y="3351315"/>
                  <a:pt x="713922" y="3340018"/>
                </a:cubicBezTo>
                <a:cubicBezTo>
                  <a:pt x="706391" y="3320813"/>
                  <a:pt x="693211" y="3321190"/>
                  <a:pt x="677019" y="3320438"/>
                </a:cubicBezTo>
                <a:cubicBezTo>
                  <a:pt x="573842" y="3306504"/>
                  <a:pt x="531290" y="3293702"/>
                  <a:pt x="430373" y="3245502"/>
                </a:cubicBezTo>
                <a:cubicBezTo>
                  <a:pt x="421337" y="3239854"/>
                  <a:pt x="399119" y="3221025"/>
                  <a:pt x="387070" y="3227427"/>
                </a:cubicBezTo>
                <a:close/>
                <a:moveTo>
                  <a:pt x="1424836" y="3224467"/>
                </a:moveTo>
                <a:cubicBezTo>
                  <a:pt x="1413162" y="3218065"/>
                  <a:pt x="1390945" y="3237270"/>
                  <a:pt x="1381531" y="3242542"/>
                </a:cubicBezTo>
                <a:cubicBezTo>
                  <a:pt x="1280614" y="3290741"/>
                  <a:pt x="1237686" y="3303544"/>
                  <a:pt x="1134886" y="3317477"/>
                </a:cubicBezTo>
                <a:cubicBezTo>
                  <a:pt x="1118694" y="3318230"/>
                  <a:pt x="1105514" y="3317853"/>
                  <a:pt x="1097983" y="3336682"/>
                </a:cubicBezTo>
                <a:cubicBezTo>
                  <a:pt x="1093464" y="3347978"/>
                  <a:pt x="1090828" y="3358145"/>
                  <a:pt x="1105892" y="3356639"/>
                </a:cubicBezTo>
                <a:cubicBezTo>
                  <a:pt x="1213963" y="3346096"/>
                  <a:pt x="1298311" y="3328021"/>
                  <a:pt x="1403372" y="3300156"/>
                </a:cubicBezTo>
                <a:cubicBezTo>
                  <a:pt x="1435378" y="3291871"/>
                  <a:pt x="1432742" y="3280952"/>
                  <a:pt x="1432742" y="3253086"/>
                </a:cubicBezTo>
                <a:cubicBezTo>
                  <a:pt x="1431613" y="3244048"/>
                  <a:pt x="1437638" y="3230869"/>
                  <a:pt x="1424836" y="3224467"/>
                </a:cubicBezTo>
                <a:close/>
                <a:moveTo>
                  <a:pt x="1347737" y="2435482"/>
                </a:moveTo>
                <a:cubicBezTo>
                  <a:pt x="1344064" y="2434447"/>
                  <a:pt x="1339357" y="2436331"/>
                  <a:pt x="1332580" y="2439343"/>
                </a:cubicBezTo>
                <a:cubicBezTo>
                  <a:pt x="1204362" y="2493849"/>
                  <a:pt x="1071695" y="2514466"/>
                  <a:pt x="935693" y="2514060"/>
                </a:cubicBezTo>
                <a:lnTo>
                  <a:pt x="892441" y="2511871"/>
                </a:lnTo>
                <a:lnTo>
                  <a:pt x="892441" y="2514506"/>
                </a:lnTo>
                <a:lnTo>
                  <a:pt x="805049" y="2510082"/>
                </a:lnTo>
                <a:cubicBezTo>
                  <a:pt x="690952" y="2499539"/>
                  <a:pt x="579491" y="2489373"/>
                  <a:pt x="474431" y="2440797"/>
                </a:cubicBezTo>
                <a:cubicBezTo>
                  <a:pt x="462381" y="2435148"/>
                  <a:pt x="455603" y="2438538"/>
                  <a:pt x="452591" y="2451716"/>
                </a:cubicBezTo>
                <a:cubicBezTo>
                  <a:pt x="446189" y="2477323"/>
                  <a:pt x="437905" y="2502176"/>
                  <a:pt x="432633" y="2527782"/>
                </a:cubicBezTo>
                <a:cubicBezTo>
                  <a:pt x="417571" y="2598197"/>
                  <a:pt x="410417" y="2669743"/>
                  <a:pt x="402132" y="2741290"/>
                </a:cubicBezTo>
                <a:cubicBezTo>
                  <a:pt x="396483" y="2790243"/>
                  <a:pt x="413052" y="2824885"/>
                  <a:pt x="456732" y="2845973"/>
                </a:cubicBezTo>
                <a:cubicBezTo>
                  <a:pt x="563770" y="2897938"/>
                  <a:pt x="675254" y="2929993"/>
                  <a:pt x="800083" y="2942773"/>
                </a:cubicBezTo>
                <a:lnTo>
                  <a:pt x="886012" y="2947001"/>
                </a:lnTo>
                <a:lnTo>
                  <a:pt x="886012" y="2944357"/>
                </a:lnTo>
                <a:lnTo>
                  <a:pt x="923260" y="2946190"/>
                </a:lnTo>
                <a:cubicBezTo>
                  <a:pt x="964682" y="2949203"/>
                  <a:pt x="1026061" y="2940918"/>
                  <a:pt x="1086687" y="2929621"/>
                </a:cubicBezTo>
                <a:cubicBezTo>
                  <a:pt x="1182334" y="2911924"/>
                  <a:pt x="1274590" y="2884058"/>
                  <a:pt x="1361199" y="2839248"/>
                </a:cubicBezTo>
                <a:cubicBezTo>
                  <a:pt x="1389063" y="2824561"/>
                  <a:pt x="1406762" y="2796321"/>
                  <a:pt x="1405632" y="2761676"/>
                </a:cubicBezTo>
                <a:cubicBezTo>
                  <a:pt x="1404879" y="2736071"/>
                  <a:pt x="1402996" y="2710841"/>
                  <a:pt x="1400737" y="2685611"/>
                </a:cubicBezTo>
                <a:cubicBezTo>
                  <a:pt x="1393582" y="2605405"/>
                  <a:pt x="1380026" y="2526328"/>
                  <a:pt x="1356680" y="2449133"/>
                </a:cubicBezTo>
                <a:cubicBezTo>
                  <a:pt x="1354044" y="2440472"/>
                  <a:pt x="1351407" y="2436519"/>
                  <a:pt x="1347737" y="2435482"/>
                </a:cubicBezTo>
                <a:close/>
                <a:moveTo>
                  <a:pt x="248873" y="1756591"/>
                </a:moveTo>
                <a:cubicBezTo>
                  <a:pt x="241719" y="1761109"/>
                  <a:pt x="245108" y="1770900"/>
                  <a:pt x="245484" y="1778055"/>
                </a:cubicBezTo>
                <a:cubicBezTo>
                  <a:pt x="248873" y="1873700"/>
                  <a:pt x="251510" y="1961815"/>
                  <a:pt x="256028" y="2057461"/>
                </a:cubicBezTo>
                <a:cubicBezTo>
                  <a:pt x="258287" y="2108295"/>
                  <a:pt x="262430" y="2158755"/>
                  <a:pt x="266948" y="2209214"/>
                </a:cubicBezTo>
                <a:cubicBezTo>
                  <a:pt x="274103" y="2285655"/>
                  <a:pt x="290295" y="2362097"/>
                  <a:pt x="298956" y="2438538"/>
                </a:cubicBezTo>
                <a:cubicBezTo>
                  <a:pt x="306111" y="2502176"/>
                  <a:pt x="314019" y="2527782"/>
                  <a:pt x="326821" y="2594433"/>
                </a:cubicBezTo>
                <a:cubicBezTo>
                  <a:pt x="330963" y="2588408"/>
                  <a:pt x="332846" y="2624934"/>
                  <a:pt x="332846" y="2623427"/>
                </a:cubicBezTo>
                <a:cubicBezTo>
                  <a:pt x="348661" y="2511966"/>
                  <a:pt x="356570" y="2399752"/>
                  <a:pt x="364477" y="2287915"/>
                </a:cubicBezTo>
                <a:cubicBezTo>
                  <a:pt x="369749" y="2214486"/>
                  <a:pt x="370503" y="2140680"/>
                  <a:pt x="373891" y="2067251"/>
                </a:cubicBezTo>
                <a:cubicBezTo>
                  <a:pt x="378034" y="1990057"/>
                  <a:pt x="375020" y="1920018"/>
                  <a:pt x="375775" y="1842822"/>
                </a:cubicBezTo>
                <a:cubicBezTo>
                  <a:pt x="375775" y="1828890"/>
                  <a:pt x="370503" y="1820982"/>
                  <a:pt x="358829" y="1814581"/>
                </a:cubicBezTo>
                <a:cubicBezTo>
                  <a:pt x="330963" y="1798389"/>
                  <a:pt x="296320" y="1781068"/>
                  <a:pt x="268455" y="1764876"/>
                </a:cubicBezTo>
                <a:cubicBezTo>
                  <a:pt x="262430" y="1761486"/>
                  <a:pt x="256405" y="1752072"/>
                  <a:pt x="248873" y="1756591"/>
                </a:cubicBezTo>
                <a:close/>
                <a:moveTo>
                  <a:pt x="1558326" y="1754903"/>
                </a:moveTo>
                <a:cubicBezTo>
                  <a:pt x="1556160" y="1752878"/>
                  <a:pt x="1552301" y="1753443"/>
                  <a:pt x="1545334" y="1757774"/>
                </a:cubicBezTo>
                <a:cubicBezTo>
                  <a:pt x="1513703" y="1777354"/>
                  <a:pt x="1474165" y="1796559"/>
                  <a:pt x="1441780" y="1815386"/>
                </a:cubicBezTo>
                <a:cubicBezTo>
                  <a:pt x="1433119" y="1820282"/>
                  <a:pt x="1430484" y="1827060"/>
                  <a:pt x="1430484" y="1836474"/>
                </a:cubicBezTo>
                <a:cubicBezTo>
                  <a:pt x="1430860" y="1883920"/>
                  <a:pt x="1427848" y="1931367"/>
                  <a:pt x="1432367" y="1978437"/>
                </a:cubicBezTo>
                <a:cubicBezTo>
                  <a:pt x="1439144" y="2045464"/>
                  <a:pt x="1433496" y="2104961"/>
                  <a:pt x="1439521" y="2171611"/>
                </a:cubicBezTo>
                <a:cubicBezTo>
                  <a:pt x="1444793" y="2232989"/>
                  <a:pt x="1446676" y="2295122"/>
                  <a:pt x="1450064" y="2356878"/>
                </a:cubicBezTo>
                <a:cubicBezTo>
                  <a:pt x="1455714" y="2449888"/>
                  <a:pt x="1465127" y="2504487"/>
                  <a:pt x="1478684" y="2603899"/>
                </a:cubicBezTo>
                <a:cubicBezTo>
                  <a:pt x="1482073" y="2587331"/>
                  <a:pt x="1484708" y="2615572"/>
                  <a:pt x="1486214" y="2605782"/>
                </a:cubicBezTo>
                <a:cubicBezTo>
                  <a:pt x="1494499" y="2548169"/>
                  <a:pt x="1503536" y="2490179"/>
                  <a:pt x="1510315" y="2432189"/>
                </a:cubicBezTo>
                <a:cubicBezTo>
                  <a:pt x="1518599" y="2359889"/>
                  <a:pt x="1533662" y="2287591"/>
                  <a:pt x="1539686" y="2214914"/>
                </a:cubicBezTo>
                <a:cubicBezTo>
                  <a:pt x="1544581" y="2157677"/>
                  <a:pt x="1547970" y="2100065"/>
                  <a:pt x="1551736" y="2042451"/>
                </a:cubicBezTo>
                <a:cubicBezTo>
                  <a:pt x="1558137" y="1948312"/>
                  <a:pt x="1561150" y="1861704"/>
                  <a:pt x="1561150" y="1767564"/>
                </a:cubicBezTo>
                <a:cubicBezTo>
                  <a:pt x="1560961" y="1761539"/>
                  <a:pt x="1560491" y="1756926"/>
                  <a:pt x="1558326" y="1754903"/>
                </a:cubicBezTo>
                <a:close/>
                <a:moveTo>
                  <a:pt x="282387" y="1005357"/>
                </a:moveTo>
                <a:cubicBezTo>
                  <a:pt x="265817" y="1094602"/>
                  <a:pt x="254522" y="1169913"/>
                  <a:pt x="251886" y="1259911"/>
                </a:cubicBezTo>
                <a:cubicBezTo>
                  <a:pt x="248496" y="1381162"/>
                  <a:pt x="242096" y="1491117"/>
                  <a:pt x="245108" y="1612746"/>
                </a:cubicBezTo>
                <a:cubicBezTo>
                  <a:pt x="245484" y="1621407"/>
                  <a:pt x="244731" y="1630067"/>
                  <a:pt x="252638" y="1636093"/>
                </a:cubicBezTo>
                <a:cubicBezTo>
                  <a:pt x="289542" y="1662828"/>
                  <a:pt x="333975" y="1689187"/>
                  <a:pt x="376526" y="1719688"/>
                </a:cubicBezTo>
                <a:cubicBezTo>
                  <a:pt x="370877" y="1464381"/>
                  <a:pt x="355063" y="1244472"/>
                  <a:pt x="282387" y="1005357"/>
                </a:cubicBezTo>
                <a:close/>
                <a:moveTo>
                  <a:pt x="1525001" y="1001645"/>
                </a:moveTo>
                <a:cubicBezTo>
                  <a:pt x="1506926" y="1060011"/>
                  <a:pt x="1493746" y="1098044"/>
                  <a:pt x="1483202" y="1152268"/>
                </a:cubicBezTo>
                <a:cubicBezTo>
                  <a:pt x="1468140" y="1229463"/>
                  <a:pt x="1458349" y="1307410"/>
                  <a:pt x="1450818" y="1385734"/>
                </a:cubicBezTo>
                <a:cubicBezTo>
                  <a:pt x="1445923" y="1437698"/>
                  <a:pt x="1443287" y="1478743"/>
                  <a:pt x="1438769" y="1531085"/>
                </a:cubicBezTo>
                <a:cubicBezTo>
                  <a:pt x="1433874" y="1586815"/>
                  <a:pt x="1438769" y="1642923"/>
                  <a:pt x="1430860" y="1698653"/>
                </a:cubicBezTo>
                <a:cubicBezTo>
                  <a:pt x="1428600" y="1715222"/>
                  <a:pt x="1436509" y="1715600"/>
                  <a:pt x="1448182" y="1706938"/>
                </a:cubicBezTo>
                <a:cubicBezTo>
                  <a:pt x="1477554" y="1685098"/>
                  <a:pt x="1514457" y="1663634"/>
                  <a:pt x="1544205" y="1642546"/>
                </a:cubicBezTo>
                <a:cubicBezTo>
                  <a:pt x="1558138" y="1632380"/>
                  <a:pt x="1561150" y="1619200"/>
                  <a:pt x="1561150" y="1602631"/>
                </a:cubicBezTo>
                <a:cubicBezTo>
                  <a:pt x="1560774" y="1464811"/>
                  <a:pt x="1561527" y="1338664"/>
                  <a:pt x="1555125" y="1201220"/>
                </a:cubicBezTo>
                <a:cubicBezTo>
                  <a:pt x="1552867" y="1152268"/>
                  <a:pt x="1542698" y="1102938"/>
                  <a:pt x="1536674" y="1054363"/>
                </a:cubicBezTo>
                <a:cubicBezTo>
                  <a:pt x="1534038" y="1034028"/>
                  <a:pt x="1537051" y="1026874"/>
                  <a:pt x="1525001" y="1001645"/>
                </a:cubicBezTo>
                <a:close/>
                <a:moveTo>
                  <a:pt x="898407" y="794914"/>
                </a:moveTo>
                <a:lnTo>
                  <a:pt x="892441" y="795187"/>
                </a:lnTo>
                <a:lnTo>
                  <a:pt x="892441" y="798441"/>
                </a:lnTo>
                <a:lnTo>
                  <a:pt x="756566" y="804653"/>
                </a:lnTo>
                <a:cubicBezTo>
                  <a:pt x="706390" y="807477"/>
                  <a:pt x="655742" y="811619"/>
                  <a:pt x="605472" y="819338"/>
                </a:cubicBezTo>
                <a:cubicBezTo>
                  <a:pt x="524136" y="831765"/>
                  <a:pt x="443553" y="848333"/>
                  <a:pt x="368995" y="885612"/>
                </a:cubicBezTo>
                <a:cubicBezTo>
                  <a:pt x="336987" y="901805"/>
                  <a:pt x="324560" y="926281"/>
                  <a:pt x="330208" y="960548"/>
                </a:cubicBezTo>
                <a:cubicBezTo>
                  <a:pt x="347154" y="1062972"/>
                  <a:pt x="387069" y="1178198"/>
                  <a:pt x="447694" y="1261794"/>
                </a:cubicBezTo>
                <a:cubicBezTo>
                  <a:pt x="463510" y="1283636"/>
                  <a:pt x="485351" y="1297191"/>
                  <a:pt x="512087" y="1293802"/>
                </a:cubicBezTo>
                <a:cubicBezTo>
                  <a:pt x="619028" y="1280246"/>
                  <a:pt x="726724" y="1279493"/>
                  <a:pt x="834043" y="1274598"/>
                </a:cubicBezTo>
                <a:lnTo>
                  <a:pt x="886012" y="1274739"/>
                </a:lnTo>
                <a:lnTo>
                  <a:pt x="886012" y="1271797"/>
                </a:lnTo>
                <a:lnTo>
                  <a:pt x="1000454" y="1272108"/>
                </a:lnTo>
                <a:cubicBezTo>
                  <a:pt x="1058067" y="1274274"/>
                  <a:pt x="1115681" y="1277851"/>
                  <a:pt x="1173295" y="1281052"/>
                </a:cubicBezTo>
                <a:cubicBezTo>
                  <a:pt x="1213963" y="1283311"/>
                  <a:pt x="1254255" y="1287453"/>
                  <a:pt x="1294923" y="1290466"/>
                </a:cubicBezTo>
                <a:cubicBezTo>
                  <a:pt x="1322787" y="1292349"/>
                  <a:pt x="1345758" y="1281805"/>
                  <a:pt x="1363080" y="1256575"/>
                </a:cubicBezTo>
                <a:cubicBezTo>
                  <a:pt x="1421069" y="1172226"/>
                  <a:pt x="1462490" y="1058882"/>
                  <a:pt x="1478306" y="956835"/>
                </a:cubicBezTo>
                <a:cubicBezTo>
                  <a:pt x="1483578" y="921814"/>
                  <a:pt x="1474541" y="899222"/>
                  <a:pt x="1443663" y="883406"/>
                </a:cubicBezTo>
                <a:cubicBezTo>
                  <a:pt x="1411655" y="867213"/>
                  <a:pt x="1378141" y="855917"/>
                  <a:pt x="1343498" y="846126"/>
                </a:cubicBezTo>
                <a:cubicBezTo>
                  <a:pt x="1199277" y="805459"/>
                  <a:pt x="1051290" y="800940"/>
                  <a:pt x="898407" y="794914"/>
                </a:cubicBezTo>
                <a:close/>
                <a:moveTo>
                  <a:pt x="886012" y="0"/>
                </a:moveTo>
                <a:lnTo>
                  <a:pt x="1152003" y="0"/>
                </a:lnTo>
                <a:cubicBezTo>
                  <a:pt x="1412205" y="0"/>
                  <a:pt x="1624960" y="213132"/>
                  <a:pt x="1625336" y="473334"/>
                </a:cubicBezTo>
                <a:lnTo>
                  <a:pt x="1625336" y="960223"/>
                </a:lnTo>
                <a:lnTo>
                  <a:pt x="1753366" y="1034029"/>
                </a:lnTo>
                <a:cubicBezTo>
                  <a:pt x="1777842" y="1048338"/>
                  <a:pt x="1786126" y="1079968"/>
                  <a:pt x="1772194" y="1104445"/>
                </a:cubicBezTo>
                <a:lnTo>
                  <a:pt x="1771440" y="1105574"/>
                </a:lnTo>
                <a:cubicBezTo>
                  <a:pt x="1757131" y="1130051"/>
                  <a:pt x="1725500" y="1138712"/>
                  <a:pt x="1701024" y="1124403"/>
                </a:cubicBezTo>
                <a:lnTo>
                  <a:pt x="1624960" y="1080722"/>
                </a:lnTo>
                <a:lnTo>
                  <a:pt x="1624960" y="3067441"/>
                </a:lnTo>
                <a:cubicBezTo>
                  <a:pt x="1624960" y="3262876"/>
                  <a:pt x="1464923" y="3422912"/>
                  <a:pt x="1269489" y="3422912"/>
                </a:cubicBezTo>
                <a:lnTo>
                  <a:pt x="892441" y="3422912"/>
                </a:lnTo>
                <a:lnTo>
                  <a:pt x="892441" y="3425872"/>
                </a:lnTo>
                <a:lnTo>
                  <a:pt x="563095" y="3425872"/>
                </a:lnTo>
                <a:cubicBezTo>
                  <a:pt x="367661" y="3425872"/>
                  <a:pt x="207625" y="3265836"/>
                  <a:pt x="207625" y="3070401"/>
                </a:cubicBezTo>
                <a:lnTo>
                  <a:pt x="207625" y="1052428"/>
                </a:lnTo>
                <a:lnTo>
                  <a:pt x="78089" y="1127363"/>
                </a:lnTo>
                <a:cubicBezTo>
                  <a:pt x="53613" y="1141672"/>
                  <a:pt x="21982" y="1133011"/>
                  <a:pt x="7673" y="1108534"/>
                </a:cubicBezTo>
                <a:lnTo>
                  <a:pt x="6920" y="1107405"/>
                </a:lnTo>
                <a:cubicBezTo>
                  <a:pt x="-7390" y="1082928"/>
                  <a:pt x="1271" y="1051298"/>
                  <a:pt x="25748" y="1036989"/>
                </a:cubicBezTo>
                <a:lnTo>
                  <a:pt x="207625" y="932305"/>
                </a:lnTo>
                <a:lnTo>
                  <a:pt x="207625" y="476294"/>
                </a:lnTo>
                <a:cubicBezTo>
                  <a:pt x="207625" y="216092"/>
                  <a:pt x="420756" y="2960"/>
                  <a:pt x="680957" y="2960"/>
                </a:cubicBezTo>
                <a:lnTo>
                  <a:pt x="886012" y="2960"/>
                </a:lnTo>
                <a:close/>
              </a:path>
            </a:pathLst>
          </a:custGeom>
          <a:solidFill>
            <a:schemeClr val="tx1"/>
          </a:solidFill>
          <a:ln w="7536" cap="flat">
            <a:noFill/>
            <a:prstDash val="solid"/>
            <a:miter/>
          </a:ln>
        </p:spPr>
        <p:txBody>
          <a:bodyPr wrap="square" rtlCol="0" anchor="ctr">
            <a:noAutofit/>
          </a:bodyPr>
          <a:lstStyle/>
          <a:p>
            <a:pPr algn="ctr"/>
            <a:endParaRPr lang="en-US"/>
          </a:p>
        </p:txBody>
      </p:sp>
      <p:pic>
        <p:nvPicPr>
          <p:cNvPr id="57"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588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591A18A-7559-4485-BC2C-6ACBBA9F87DF}"/>
              </a:ext>
            </a:extLst>
          </p:cNvPr>
          <p:cNvSpPr txBox="1"/>
          <p:nvPr/>
        </p:nvSpPr>
        <p:spPr>
          <a:xfrm>
            <a:off x="6494132" y="588468"/>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6" name="TextBox 5">
            <a:extLst>
              <a:ext uri="{FF2B5EF4-FFF2-40B4-BE49-F238E27FC236}">
                <a16:creationId xmlns="" xmlns:a16="http://schemas.microsoft.com/office/drawing/2014/main" id="{95E3BD7D-EEC6-41FC-867D-95F2B71346B3}"/>
              </a:ext>
            </a:extLst>
          </p:cNvPr>
          <p:cNvSpPr txBox="1"/>
          <p:nvPr/>
        </p:nvSpPr>
        <p:spPr>
          <a:xfrm>
            <a:off x="5180526" y="26194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01</a:t>
            </a:r>
            <a:endParaRPr lang="ko-KR" altLang="en-US" b="1" dirty="0">
              <a:solidFill>
                <a:schemeClr val="bg1">
                  <a:alpha val="40000"/>
                </a:schemeClr>
              </a:solidFill>
              <a:effectLst/>
            </a:endParaRPr>
          </a:p>
        </p:txBody>
      </p:sp>
      <p:sp>
        <p:nvSpPr>
          <p:cNvPr id="9" name="TextBox 8">
            <a:extLst>
              <a:ext uri="{FF2B5EF4-FFF2-40B4-BE49-F238E27FC236}">
                <a16:creationId xmlns="" xmlns:a16="http://schemas.microsoft.com/office/drawing/2014/main" id="{EC79CA3D-1245-4812-BE2C-A17717D31459}"/>
              </a:ext>
            </a:extLst>
          </p:cNvPr>
          <p:cNvSpPr txBox="1"/>
          <p:nvPr/>
        </p:nvSpPr>
        <p:spPr>
          <a:xfrm>
            <a:off x="6494132" y="1758464"/>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Related Work</a:t>
            </a:r>
            <a:endParaRPr lang="ko-KR" altLang="en-US" sz="2700" b="1" dirty="0">
              <a:solidFill>
                <a:schemeClr val="bg1"/>
              </a:solidFill>
              <a:cs typeface="Arial" pitchFamily="34" charset="0"/>
            </a:endParaRPr>
          </a:p>
        </p:txBody>
      </p:sp>
      <p:sp>
        <p:nvSpPr>
          <p:cNvPr id="10" name="TextBox 9">
            <a:extLst>
              <a:ext uri="{FF2B5EF4-FFF2-40B4-BE49-F238E27FC236}">
                <a16:creationId xmlns="" xmlns:a16="http://schemas.microsoft.com/office/drawing/2014/main" id="{F627DDE9-FE7C-4B7E-A047-E092B6A88859}"/>
              </a:ext>
            </a:extLst>
          </p:cNvPr>
          <p:cNvSpPr txBox="1"/>
          <p:nvPr/>
        </p:nvSpPr>
        <p:spPr>
          <a:xfrm>
            <a:off x="5180525" y="1435496"/>
            <a:ext cx="1531549" cy="1200329"/>
          </a:xfrm>
          <a:prstGeom prst="rect">
            <a:avLst/>
          </a:prstGeom>
          <a:noFill/>
        </p:spPr>
        <p:txBody>
          <a:bodyPr wrap="square" lIns="108000" rIns="108000" rtlCol="0">
            <a:spAutoFit/>
          </a:bodyPr>
          <a:lstStyle/>
          <a:p>
            <a:pPr algn="ctr"/>
            <a:r>
              <a:rPr lang="en-US" altLang="ko-KR" sz="7200" b="1" dirty="0">
                <a:solidFill>
                  <a:schemeClr val="bg1">
                    <a:alpha val="40000"/>
                  </a:schemeClr>
                </a:solidFill>
              </a:rPr>
              <a:t>02</a:t>
            </a:r>
            <a:endParaRPr lang="ko-KR" altLang="en-US" sz="7200" b="1" dirty="0">
              <a:solidFill>
                <a:schemeClr val="bg1">
                  <a:alpha val="40000"/>
                </a:schemeClr>
              </a:solidFill>
            </a:endParaRPr>
          </a:p>
        </p:txBody>
      </p:sp>
      <p:sp>
        <p:nvSpPr>
          <p:cNvPr id="13" name="TextBox 12">
            <a:extLst>
              <a:ext uri="{FF2B5EF4-FFF2-40B4-BE49-F238E27FC236}">
                <a16:creationId xmlns="" xmlns:a16="http://schemas.microsoft.com/office/drawing/2014/main" id="{5A5757E4-1723-4073-9FC5-1D351F20A151}"/>
              </a:ext>
            </a:extLst>
          </p:cNvPr>
          <p:cNvSpPr txBox="1"/>
          <p:nvPr/>
        </p:nvSpPr>
        <p:spPr>
          <a:xfrm>
            <a:off x="6494132" y="2962901"/>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Proposed Work</a:t>
            </a:r>
            <a:endParaRPr lang="ko-KR" altLang="en-US" sz="2700" b="1"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7B9AF74-CA02-49F9-88D7-98D77F70D10F}"/>
              </a:ext>
            </a:extLst>
          </p:cNvPr>
          <p:cNvSpPr txBox="1"/>
          <p:nvPr/>
        </p:nvSpPr>
        <p:spPr>
          <a:xfrm>
            <a:off x="5180524" y="264558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03</a:t>
            </a:r>
            <a:endParaRPr lang="ko-KR" altLang="en-US" b="1" dirty="0">
              <a:solidFill>
                <a:schemeClr val="bg1">
                  <a:alpha val="40000"/>
                </a:schemeClr>
              </a:solidFill>
              <a:effectLst/>
            </a:endParaRPr>
          </a:p>
        </p:txBody>
      </p:sp>
      <p:sp>
        <p:nvSpPr>
          <p:cNvPr id="17" name="TextBox 16">
            <a:extLst>
              <a:ext uri="{FF2B5EF4-FFF2-40B4-BE49-F238E27FC236}">
                <a16:creationId xmlns="" xmlns:a16="http://schemas.microsoft.com/office/drawing/2014/main" id="{493DF382-44DD-45C3-9704-34E8893BC3AC}"/>
              </a:ext>
            </a:extLst>
          </p:cNvPr>
          <p:cNvSpPr txBox="1"/>
          <p:nvPr/>
        </p:nvSpPr>
        <p:spPr>
          <a:xfrm>
            <a:off x="6494132" y="4070263"/>
            <a:ext cx="4946526" cy="923330"/>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Result Analysis &amp; Comparison</a:t>
            </a:r>
            <a:endParaRPr lang="ko-KR" altLang="en-US" sz="2700" b="1" dirty="0">
              <a:solidFill>
                <a:schemeClr val="bg1"/>
              </a:solidFill>
              <a:cs typeface="Arial" pitchFamily="34" charset="0"/>
            </a:endParaRPr>
          </a:p>
        </p:txBody>
      </p:sp>
      <p:sp>
        <p:nvSpPr>
          <p:cNvPr id="18" name="TextBox 17">
            <a:extLst>
              <a:ext uri="{FF2B5EF4-FFF2-40B4-BE49-F238E27FC236}">
                <a16:creationId xmlns="" xmlns:a16="http://schemas.microsoft.com/office/drawing/2014/main" id="{8611BD74-B8C0-4D62-99FC-2DBC909A434D}"/>
              </a:ext>
            </a:extLst>
          </p:cNvPr>
          <p:cNvSpPr txBox="1"/>
          <p:nvPr/>
        </p:nvSpPr>
        <p:spPr>
          <a:xfrm>
            <a:off x="5180525" y="3899815"/>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04</a:t>
            </a:r>
            <a:endParaRPr lang="ko-KR" altLang="en-US" b="1" dirty="0">
              <a:solidFill>
                <a:schemeClr val="bg1">
                  <a:alpha val="40000"/>
                </a:schemeClr>
              </a:solidFill>
              <a:effectLst/>
            </a:endParaRPr>
          </a:p>
        </p:txBody>
      </p:sp>
      <p:sp>
        <p:nvSpPr>
          <p:cNvPr id="19" name="TextBox 18">
            <a:extLst>
              <a:ext uri="{FF2B5EF4-FFF2-40B4-BE49-F238E27FC236}">
                <a16:creationId xmlns="" xmlns:a16="http://schemas.microsoft.com/office/drawing/2014/main" id="{042C12F7-AE9B-40D2-A6C4-2F1B6BC860EE}"/>
              </a:ext>
            </a:extLst>
          </p:cNvPr>
          <p:cNvSpPr txBox="1"/>
          <p:nvPr/>
        </p:nvSpPr>
        <p:spPr>
          <a:xfrm>
            <a:off x="597416" y="373878"/>
            <a:ext cx="3675185"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smtClean="0">
                <a:effectLst/>
                <a:latin typeface="+mj-lt"/>
              </a:rPr>
              <a:t>Content</a:t>
            </a:r>
            <a:endParaRPr lang="ko-KR" altLang="en-US" sz="5400" dirty="0">
              <a:effectLst/>
              <a:latin typeface="+mj-lt"/>
            </a:endParaRPr>
          </a:p>
        </p:txBody>
      </p:sp>
      <p:sp>
        <p:nvSpPr>
          <p:cNvPr id="23" name="TextBox 22">
            <a:extLst>
              <a:ext uri="{FF2B5EF4-FFF2-40B4-BE49-F238E27FC236}">
                <a16:creationId xmlns="" xmlns:a16="http://schemas.microsoft.com/office/drawing/2014/main" id="{8611BD74-B8C0-4D62-99FC-2DBC909A434D}"/>
              </a:ext>
            </a:extLst>
          </p:cNvPr>
          <p:cNvSpPr txBox="1"/>
          <p:nvPr/>
        </p:nvSpPr>
        <p:spPr>
          <a:xfrm>
            <a:off x="5180524" y="5029729"/>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smtClean="0">
                <a:solidFill>
                  <a:schemeClr val="bg1">
                    <a:alpha val="40000"/>
                  </a:schemeClr>
                </a:solidFill>
                <a:effectLst/>
              </a:rPr>
              <a:t>05</a:t>
            </a:r>
            <a:endParaRPr lang="ko-KR" altLang="en-US" b="1" dirty="0">
              <a:solidFill>
                <a:schemeClr val="bg1">
                  <a:alpha val="40000"/>
                </a:schemeClr>
              </a:solidFill>
              <a:effectLst/>
            </a:endParaRPr>
          </a:p>
        </p:txBody>
      </p:sp>
      <p:sp>
        <p:nvSpPr>
          <p:cNvPr id="24" name="TextBox 23">
            <a:extLst>
              <a:ext uri="{FF2B5EF4-FFF2-40B4-BE49-F238E27FC236}">
                <a16:creationId xmlns="" xmlns:a16="http://schemas.microsoft.com/office/drawing/2014/main" id="{493DF382-44DD-45C3-9704-34E8893BC3AC}"/>
              </a:ext>
            </a:extLst>
          </p:cNvPr>
          <p:cNvSpPr txBox="1"/>
          <p:nvPr/>
        </p:nvSpPr>
        <p:spPr>
          <a:xfrm>
            <a:off x="6566868" y="5349599"/>
            <a:ext cx="4946526"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Conclusion</a:t>
            </a:r>
            <a:endParaRPr lang="ko-KR" altLang="en-US" sz="2700" b="1" dirty="0">
              <a:solidFill>
                <a:schemeClr val="bg1"/>
              </a:solidFill>
              <a:cs typeface="Arial" pitchFamily="34" charset="0"/>
            </a:endParaRPr>
          </a:p>
        </p:txBody>
      </p:sp>
      <p:pic>
        <p:nvPicPr>
          <p:cNvPr id="31"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52322"/>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Parallelogram 20">
            <a:extLst>
              <a:ext uri="{FF2B5EF4-FFF2-40B4-BE49-F238E27FC236}">
                <a16:creationId xmlns="" xmlns:a16="http://schemas.microsoft.com/office/drawing/2014/main" id="{B5DCDFE6-822B-46A6-8A70-D4145758E3C0}"/>
              </a:ext>
            </a:extLst>
          </p:cNvPr>
          <p:cNvSpPr/>
          <p:nvPr/>
        </p:nvSpPr>
        <p:spPr>
          <a:xfrm>
            <a:off x="6496050" y="0"/>
            <a:ext cx="4191000" cy="6858000"/>
          </a:xfrm>
          <a:prstGeom prst="parallelogram">
            <a:avLst>
              <a:gd name="adj" fmla="val 947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51D14580-A169-4F5E-8BCB-62B9573AB4A2}"/>
              </a:ext>
            </a:extLst>
          </p:cNvPr>
          <p:cNvSpPr/>
          <p:nvPr/>
        </p:nvSpPr>
        <p:spPr>
          <a:xfrm>
            <a:off x="7596799" y="0"/>
            <a:ext cx="4191000" cy="6858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
            <a:extLst>
              <a:ext uri="{FF2B5EF4-FFF2-40B4-BE49-F238E27FC236}">
                <a16:creationId xmlns="" xmlns:a16="http://schemas.microsoft.com/office/drawing/2014/main" id="{206381AD-4C2B-4745-99B1-0BBCE6131A71}"/>
              </a:ext>
            </a:extLst>
          </p:cNvPr>
          <p:cNvSpPr txBox="1">
            <a:spLocks/>
          </p:cNvSpPr>
          <p:nvPr/>
        </p:nvSpPr>
        <p:spPr>
          <a:xfrm>
            <a:off x="544643" y="170198"/>
            <a:ext cx="4484913"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atin typeface="+mj-lt"/>
              </a:rPr>
              <a:t>Introduction</a:t>
            </a:r>
            <a:endParaRPr lang="en-US" b="1" dirty="0">
              <a:latin typeface="+mj-lt"/>
            </a:endParaRPr>
          </a:p>
        </p:txBody>
      </p:sp>
      <p:sp>
        <p:nvSpPr>
          <p:cNvPr id="12" name="TextBox 11">
            <a:extLst>
              <a:ext uri="{FF2B5EF4-FFF2-40B4-BE49-F238E27FC236}">
                <a16:creationId xmlns="" xmlns:a16="http://schemas.microsoft.com/office/drawing/2014/main" id="{4E009A0F-C35F-4D8B-B774-3C6EFBE511CC}"/>
              </a:ext>
            </a:extLst>
          </p:cNvPr>
          <p:cNvSpPr txBox="1"/>
          <p:nvPr/>
        </p:nvSpPr>
        <p:spPr>
          <a:xfrm>
            <a:off x="544643" y="1398167"/>
            <a:ext cx="10918013" cy="4708981"/>
          </a:xfrm>
          <a:prstGeom prst="rect">
            <a:avLst/>
          </a:prstGeom>
          <a:noFill/>
        </p:spPr>
        <p:txBody>
          <a:bodyPr wrap="square" rtlCol="0">
            <a:spAutoFit/>
          </a:bodyPr>
          <a:lstStyle/>
          <a:p>
            <a:pPr algn="just">
              <a:lnSpc>
                <a:spcPct val="150000"/>
              </a:lnSpc>
            </a:pPr>
            <a:r>
              <a:rPr lang="en-IN" sz="2000" dirty="0"/>
              <a:t>We know that young generation prefers bikes and motorcycle over four wheelers. Moreover speeding and drunk driving have become common issues. </a:t>
            </a:r>
            <a:endParaRPr lang="en-IN" sz="2000" dirty="0" smtClean="0"/>
          </a:p>
          <a:p>
            <a:pPr algn="just">
              <a:lnSpc>
                <a:spcPct val="150000"/>
              </a:lnSpc>
            </a:pPr>
            <a:endParaRPr lang="en-IN" sz="2000" dirty="0"/>
          </a:p>
          <a:p>
            <a:pPr algn="just">
              <a:lnSpc>
                <a:spcPct val="150000"/>
              </a:lnSpc>
            </a:pPr>
            <a:r>
              <a:rPr lang="en-IN" sz="2000" dirty="0" smtClean="0"/>
              <a:t>Due </a:t>
            </a:r>
            <a:r>
              <a:rPr lang="en-IN" sz="2000" dirty="0"/>
              <a:t>to lack of our experience or focus and violation of traffic rules, result in several </a:t>
            </a:r>
            <a:r>
              <a:rPr lang="en-IN" sz="2000" dirty="0" smtClean="0"/>
              <a:t>accidents. So </a:t>
            </a:r>
            <a:r>
              <a:rPr lang="en-IN" sz="2000" dirty="0"/>
              <a:t>with the help of technology </a:t>
            </a:r>
            <a:r>
              <a:rPr lang="en-IN" sz="2000" dirty="0" smtClean="0"/>
              <a:t>we are creating the </a:t>
            </a:r>
            <a:r>
              <a:rPr lang="en-IN" sz="2000" dirty="0"/>
              <a:t>idea of developing this project comes from our social responsibility towards society</a:t>
            </a:r>
            <a:r>
              <a:rPr lang="en-IN" sz="2000" dirty="0" smtClean="0"/>
              <a:t>.</a:t>
            </a:r>
          </a:p>
          <a:p>
            <a:pPr algn="just">
              <a:lnSpc>
                <a:spcPct val="150000"/>
              </a:lnSpc>
            </a:pPr>
            <a:endParaRPr lang="en-IN" sz="2000" dirty="0"/>
          </a:p>
          <a:p>
            <a:pPr algn="just">
              <a:lnSpc>
                <a:spcPct val="150000"/>
              </a:lnSpc>
            </a:pPr>
            <a:r>
              <a:rPr lang="en-IN" sz="2000" dirty="0"/>
              <a:t>Almost all vehicle are captured in CCTV cameras. </a:t>
            </a:r>
            <a:r>
              <a:rPr lang="en-IN" sz="2000" dirty="0" smtClean="0"/>
              <a:t>Hence </a:t>
            </a:r>
            <a:r>
              <a:rPr lang="en-IN" sz="2000" dirty="0"/>
              <a:t>it is not easy to detect and recognize license plate correctly. To overcome this problem, we propose an algorithm that automatically recognizes license plate using a CCTV camera footages. </a:t>
            </a:r>
            <a:endParaRPr lang="en-IN" sz="2000" dirty="0" smtClean="0"/>
          </a:p>
        </p:txBody>
      </p:sp>
      <p:pic>
        <p:nvPicPr>
          <p:cNvPr id="13"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08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195363" y="288485"/>
            <a:ext cx="4233839" cy="840230"/>
          </a:xfrm>
          <a:prstGeom prst="rect">
            <a:avLst/>
          </a:prstGeom>
        </p:spPr>
        <p:txBody>
          <a:bodyPr/>
          <a:lstStyle/>
          <a:p>
            <a:r>
              <a:rPr lang="en-US" b="1" dirty="0" smtClean="0"/>
              <a:t>Modules</a:t>
            </a:r>
            <a:endParaRPr lang="en-US" b="1" dirty="0"/>
          </a:p>
        </p:txBody>
      </p:sp>
      <p:sp>
        <p:nvSpPr>
          <p:cNvPr id="42" name="TextBox 41">
            <a:extLst>
              <a:ext uri="{FF2B5EF4-FFF2-40B4-BE49-F238E27FC236}">
                <a16:creationId xmlns="" xmlns:a16="http://schemas.microsoft.com/office/drawing/2014/main" id="{06081771-3BBC-4761-948F-253E3A89C5EF}"/>
              </a:ext>
            </a:extLst>
          </p:cNvPr>
          <p:cNvSpPr txBox="1"/>
          <p:nvPr/>
        </p:nvSpPr>
        <p:spPr>
          <a:xfrm>
            <a:off x="2574750" y="1986040"/>
            <a:ext cx="2833242" cy="830997"/>
          </a:xfrm>
          <a:prstGeom prst="rect">
            <a:avLst/>
          </a:prstGeom>
          <a:noFill/>
        </p:spPr>
        <p:txBody>
          <a:bodyPr wrap="square" rtlCol="0">
            <a:spAutoFit/>
          </a:bodyPr>
          <a:lstStyle/>
          <a:p>
            <a:pPr algn="r"/>
            <a:r>
              <a:rPr lang="en-US" altLang="ko-KR" sz="2400" b="1" dirty="0">
                <a:solidFill>
                  <a:srgbClr val="002060"/>
                </a:solidFill>
                <a:cs typeface="Arial" pitchFamily="34" charset="0"/>
              </a:rPr>
              <a:t>Drowsiness driver detection</a:t>
            </a:r>
          </a:p>
        </p:txBody>
      </p:sp>
      <p:sp>
        <p:nvSpPr>
          <p:cNvPr id="45" name="TextBox 44">
            <a:extLst>
              <a:ext uri="{FF2B5EF4-FFF2-40B4-BE49-F238E27FC236}">
                <a16:creationId xmlns="" xmlns:a16="http://schemas.microsoft.com/office/drawing/2014/main" id="{9BC27144-992F-42F6-8E7F-8B05F7CBBEE6}"/>
              </a:ext>
            </a:extLst>
          </p:cNvPr>
          <p:cNvSpPr txBox="1"/>
          <p:nvPr/>
        </p:nvSpPr>
        <p:spPr>
          <a:xfrm>
            <a:off x="2389150" y="5914763"/>
            <a:ext cx="7839770" cy="461665"/>
          </a:xfrm>
          <a:prstGeom prst="rect">
            <a:avLst/>
          </a:prstGeom>
          <a:noFill/>
        </p:spPr>
        <p:txBody>
          <a:bodyPr wrap="square" rtlCol="0">
            <a:spAutoFit/>
          </a:bodyPr>
          <a:lstStyle/>
          <a:p>
            <a:pPr algn="r"/>
            <a:r>
              <a:rPr lang="en-US" altLang="ko-KR" sz="2400" b="1" dirty="0">
                <a:solidFill>
                  <a:srgbClr val="002060"/>
                </a:solidFill>
                <a:cs typeface="Arial" pitchFamily="34" charset="0"/>
              </a:rPr>
              <a:t>Smart helmet bike starter with alcohol detection</a:t>
            </a:r>
          </a:p>
        </p:txBody>
      </p:sp>
      <p:sp>
        <p:nvSpPr>
          <p:cNvPr id="48" name="TextBox 47">
            <a:extLst>
              <a:ext uri="{FF2B5EF4-FFF2-40B4-BE49-F238E27FC236}">
                <a16:creationId xmlns="" xmlns:a16="http://schemas.microsoft.com/office/drawing/2014/main" id="{BC99DC45-1EBB-4F87-A96E-B428AD5ECC42}"/>
              </a:ext>
            </a:extLst>
          </p:cNvPr>
          <p:cNvSpPr txBox="1"/>
          <p:nvPr/>
        </p:nvSpPr>
        <p:spPr>
          <a:xfrm>
            <a:off x="7179274" y="1995230"/>
            <a:ext cx="3052338" cy="830997"/>
          </a:xfrm>
          <a:prstGeom prst="rect">
            <a:avLst/>
          </a:prstGeom>
          <a:noFill/>
        </p:spPr>
        <p:txBody>
          <a:bodyPr wrap="square" rtlCol="0">
            <a:spAutoFit/>
          </a:bodyPr>
          <a:lstStyle/>
          <a:p>
            <a:r>
              <a:rPr lang="en-US" altLang="ko-KR" sz="2400" b="1" dirty="0">
                <a:solidFill>
                  <a:srgbClr val="002060"/>
                </a:solidFill>
                <a:cs typeface="Arial" pitchFamily="34" charset="0"/>
              </a:rPr>
              <a:t>Automatic number plate detection</a:t>
            </a:r>
          </a:p>
        </p:txBody>
      </p:sp>
      <p:sp>
        <p:nvSpPr>
          <p:cNvPr id="89" name="Freeform: Shape 88">
            <a:extLst>
              <a:ext uri="{FF2B5EF4-FFF2-40B4-BE49-F238E27FC236}">
                <a16:creationId xmlns="" xmlns:a16="http://schemas.microsoft.com/office/drawing/2014/main" id="{90446AA0-5490-4C0D-9C8D-D1A7936480B5}"/>
              </a:ext>
            </a:extLst>
          </p:cNvPr>
          <p:cNvSpPr/>
          <p:nvPr/>
        </p:nvSpPr>
        <p:spPr>
          <a:xfrm>
            <a:off x="10176675" y="2597699"/>
            <a:ext cx="1333379" cy="2531008"/>
          </a:xfrm>
          <a:custGeom>
            <a:avLst/>
            <a:gdLst>
              <a:gd name="connsiteX0" fmla="*/ 1348062 w 1666599"/>
              <a:gd name="connsiteY0" fmla="*/ 2311250 h 2531008"/>
              <a:gd name="connsiteX1" fmla="*/ 1666599 w 1666599"/>
              <a:gd name="connsiteY1" fmla="*/ 2311250 h 2531008"/>
              <a:gd name="connsiteX2" fmla="*/ 1648885 w 1666599"/>
              <a:gd name="connsiteY2" fmla="*/ 2317587 h 2531008"/>
              <a:gd name="connsiteX3" fmla="*/ 1619862 w 1666599"/>
              <a:gd name="connsiteY3" fmla="*/ 2320598 h 2531008"/>
              <a:gd name="connsiteX4" fmla="*/ 1395522 w 1666599"/>
              <a:gd name="connsiteY4" fmla="*/ 2320598 h 2531008"/>
              <a:gd name="connsiteX5" fmla="*/ 923624 w 1666599"/>
              <a:gd name="connsiteY5" fmla="*/ 1848992 h 2531008"/>
              <a:gd name="connsiteX6" fmla="*/ 855423 w 1666599"/>
              <a:gd name="connsiteY6" fmla="*/ 1914872 h 2531008"/>
              <a:gd name="connsiteX7" fmla="*/ 921593 w 1666599"/>
              <a:gd name="connsiteY7" fmla="*/ 1983073 h 2531008"/>
              <a:gd name="connsiteX8" fmla="*/ 989794 w 1666599"/>
              <a:gd name="connsiteY8" fmla="*/ 1916903 h 2531008"/>
              <a:gd name="connsiteX9" fmla="*/ 923624 w 1666599"/>
              <a:gd name="connsiteY9" fmla="*/ 1848992 h 2531008"/>
              <a:gd name="connsiteX10" fmla="*/ 386427 w 1666599"/>
              <a:gd name="connsiteY10" fmla="*/ 1848990 h 2531008"/>
              <a:gd name="connsiteX11" fmla="*/ 319677 w 1666599"/>
              <a:gd name="connsiteY11" fmla="*/ 1916321 h 2531008"/>
              <a:gd name="connsiteX12" fmla="*/ 387008 w 1666599"/>
              <a:gd name="connsiteY12" fmla="*/ 1983071 h 2531008"/>
              <a:gd name="connsiteX13" fmla="*/ 454048 w 1666599"/>
              <a:gd name="connsiteY13" fmla="*/ 1915740 h 2531008"/>
              <a:gd name="connsiteX14" fmla="*/ 386427 w 1666599"/>
              <a:gd name="connsiteY14" fmla="*/ 1848990 h 2531008"/>
              <a:gd name="connsiteX15" fmla="*/ 619511 w 1666599"/>
              <a:gd name="connsiteY15" fmla="*/ 1644604 h 2531008"/>
              <a:gd name="connsiteX16" fmla="*/ 656332 w 1666599"/>
              <a:gd name="connsiteY16" fmla="*/ 1651062 h 2531008"/>
              <a:gd name="connsiteX17" fmla="*/ 752394 w 1666599"/>
              <a:gd name="connsiteY17" fmla="*/ 1690821 h 2531008"/>
              <a:gd name="connsiteX18" fmla="*/ 793895 w 1666599"/>
              <a:gd name="connsiteY18" fmla="*/ 1732323 h 2531008"/>
              <a:gd name="connsiteX19" fmla="*/ 798249 w 1666599"/>
              <a:gd name="connsiteY19" fmla="*/ 1742771 h 2531008"/>
              <a:gd name="connsiteX20" fmla="*/ 787510 w 1666599"/>
              <a:gd name="connsiteY20" fmla="*/ 1744802 h 2531008"/>
              <a:gd name="connsiteX21" fmla="*/ 684773 w 1666599"/>
              <a:gd name="connsiteY21" fmla="*/ 1745092 h 2531008"/>
              <a:gd name="connsiteX22" fmla="*/ 581166 w 1666599"/>
              <a:gd name="connsiteY22" fmla="*/ 1745092 h 2531008"/>
              <a:gd name="connsiteX23" fmla="*/ 567815 w 1666599"/>
              <a:gd name="connsiteY23" fmla="*/ 1736385 h 2531008"/>
              <a:gd name="connsiteX24" fmla="*/ 555046 w 1666599"/>
              <a:gd name="connsiteY24" fmla="*/ 1674279 h 2531008"/>
              <a:gd name="connsiteX25" fmla="*/ 582036 w 1666599"/>
              <a:gd name="connsiteY25" fmla="*/ 1644677 h 2531008"/>
              <a:gd name="connsiteX26" fmla="*/ 619511 w 1666599"/>
              <a:gd name="connsiteY26" fmla="*/ 1644604 h 2531008"/>
              <a:gd name="connsiteX27" fmla="*/ 443130 w 1666599"/>
              <a:gd name="connsiteY27" fmla="*/ 1555520 h 2531008"/>
              <a:gd name="connsiteX28" fmla="*/ 290655 w 1666599"/>
              <a:gd name="connsiteY28" fmla="*/ 1598822 h 2531008"/>
              <a:gd name="connsiteX29" fmla="*/ 209974 w 1666599"/>
              <a:gd name="connsiteY29" fmla="*/ 1711717 h 2531008"/>
              <a:gd name="connsiteX30" fmla="*/ 210264 w 1666599"/>
              <a:gd name="connsiteY30" fmla="*/ 1807200 h 2531008"/>
              <a:gd name="connsiteX31" fmla="*/ 216649 w 1666599"/>
              <a:gd name="connsiteY31" fmla="*/ 1894556 h 2531008"/>
              <a:gd name="connsiteX32" fmla="*/ 224195 w 1666599"/>
              <a:gd name="connsiteY32" fmla="*/ 1902973 h 2531008"/>
              <a:gd name="connsiteX33" fmla="*/ 289494 w 1666599"/>
              <a:gd name="connsiteY33" fmla="*/ 1902973 h 2531008"/>
              <a:gd name="connsiteX34" fmla="*/ 300813 w 1666599"/>
              <a:gd name="connsiteY34" fmla="*/ 1894266 h 2531008"/>
              <a:gd name="connsiteX35" fmla="*/ 386138 w 1666599"/>
              <a:gd name="connsiteY35" fmla="*/ 1827515 h 2531008"/>
              <a:gd name="connsiteX36" fmla="*/ 472043 w 1666599"/>
              <a:gd name="connsiteY36" fmla="*/ 1893105 h 2531008"/>
              <a:gd name="connsiteX37" fmla="*/ 485683 w 1666599"/>
              <a:gd name="connsiteY37" fmla="*/ 1902683 h 2531008"/>
              <a:gd name="connsiteX38" fmla="*/ 654591 w 1666599"/>
              <a:gd name="connsiteY38" fmla="*/ 1902683 h 2531008"/>
              <a:gd name="connsiteX39" fmla="*/ 823499 w 1666599"/>
              <a:gd name="connsiteY39" fmla="*/ 1903263 h 2531008"/>
              <a:gd name="connsiteX40" fmla="*/ 837430 w 1666599"/>
              <a:gd name="connsiteY40" fmla="*/ 1892525 h 2531008"/>
              <a:gd name="connsiteX41" fmla="*/ 921013 w 1666599"/>
              <a:gd name="connsiteY41" fmla="*/ 1827806 h 2531008"/>
              <a:gd name="connsiteX42" fmla="*/ 1008079 w 1666599"/>
              <a:gd name="connsiteY42" fmla="*/ 1893396 h 2531008"/>
              <a:gd name="connsiteX43" fmla="*/ 1016495 w 1666599"/>
              <a:gd name="connsiteY43" fmla="*/ 1903263 h 2531008"/>
              <a:gd name="connsiteX44" fmla="*/ 1106463 w 1666599"/>
              <a:gd name="connsiteY44" fmla="*/ 1903263 h 2531008"/>
              <a:gd name="connsiteX45" fmla="*/ 1114299 w 1666599"/>
              <a:gd name="connsiteY45" fmla="*/ 1897459 h 2531008"/>
              <a:gd name="connsiteX46" fmla="*/ 1119813 w 1666599"/>
              <a:gd name="connsiteY46" fmla="*/ 1807781 h 2531008"/>
              <a:gd name="connsiteX47" fmla="*/ 1034488 w 1666599"/>
              <a:gd name="connsiteY47" fmla="*/ 1730872 h 2531008"/>
              <a:gd name="connsiteX48" fmla="*/ 964545 w 1666599"/>
              <a:gd name="connsiteY48" fmla="*/ 1727099 h 2531008"/>
              <a:gd name="connsiteX49" fmla="*/ 854552 w 1666599"/>
              <a:gd name="connsiteY49" fmla="*/ 1703011 h 2531008"/>
              <a:gd name="connsiteX50" fmla="*/ 716118 w 1666599"/>
              <a:gd name="connsiteY50" fmla="*/ 1635389 h 2531008"/>
              <a:gd name="connsiteX51" fmla="*/ 497582 w 1666599"/>
              <a:gd name="connsiteY51" fmla="*/ 1559932 h 2531008"/>
              <a:gd name="connsiteX52" fmla="*/ 443130 w 1666599"/>
              <a:gd name="connsiteY52" fmla="*/ 1555520 h 2531008"/>
              <a:gd name="connsiteX53" fmla="*/ 362339 w 1666599"/>
              <a:gd name="connsiteY53" fmla="*/ 159040 h 2531008"/>
              <a:gd name="connsiteX54" fmla="*/ 257280 w 1666599"/>
              <a:gd name="connsiteY54" fmla="*/ 264681 h 2531008"/>
              <a:gd name="connsiteX55" fmla="*/ 257280 w 1666599"/>
              <a:gd name="connsiteY55" fmla="*/ 664894 h 2531008"/>
              <a:gd name="connsiteX56" fmla="*/ 258151 w 1666599"/>
              <a:gd name="connsiteY56" fmla="*/ 682597 h 2531008"/>
              <a:gd name="connsiteX57" fmla="*/ 360888 w 1666599"/>
              <a:gd name="connsiteY57" fmla="*/ 770824 h 2531008"/>
              <a:gd name="connsiteX58" fmla="*/ 664168 w 1666599"/>
              <a:gd name="connsiteY58" fmla="*/ 770824 h 2531008"/>
              <a:gd name="connsiteX59" fmla="*/ 967448 w 1666599"/>
              <a:gd name="connsiteY59" fmla="*/ 770824 h 2531008"/>
              <a:gd name="connsiteX60" fmla="*/ 1073088 w 1666599"/>
              <a:gd name="connsiteY60" fmla="*/ 664604 h 2531008"/>
              <a:gd name="connsiteX61" fmla="*/ 1073378 w 1666599"/>
              <a:gd name="connsiteY61" fmla="*/ 264390 h 2531008"/>
              <a:gd name="connsiteX62" fmla="*/ 968029 w 1666599"/>
              <a:gd name="connsiteY62" fmla="*/ 159040 h 2531008"/>
              <a:gd name="connsiteX63" fmla="*/ 362339 w 1666599"/>
              <a:gd name="connsiteY63" fmla="*/ 159040 h 2531008"/>
              <a:gd name="connsiteX64" fmla="*/ 302844 w 1666599"/>
              <a:gd name="connsiteY64" fmla="*/ 0 h 2531008"/>
              <a:gd name="connsiteX65" fmla="*/ 1027233 w 1666599"/>
              <a:gd name="connsiteY65" fmla="*/ 0 h 2531008"/>
              <a:gd name="connsiteX66" fmla="*/ 1198463 w 1666599"/>
              <a:gd name="connsiteY66" fmla="*/ 105930 h 2531008"/>
              <a:gd name="connsiteX67" fmla="*/ 1223712 w 1666599"/>
              <a:gd name="connsiteY67" fmla="*/ 209248 h 2531008"/>
              <a:gd name="connsiteX68" fmla="*/ 1223422 w 1666599"/>
              <a:gd name="connsiteY68" fmla="*/ 1258683 h 2531008"/>
              <a:gd name="connsiteX69" fmla="*/ 1223712 w 1666599"/>
              <a:gd name="connsiteY69" fmla="*/ 1276387 h 2531008"/>
              <a:gd name="connsiteX70" fmla="*/ 1227957 w 1666599"/>
              <a:gd name="connsiteY70" fmla="*/ 1289665 h 2531008"/>
              <a:gd name="connsiteX71" fmla="*/ 1231154 w 1666599"/>
              <a:gd name="connsiteY71" fmla="*/ 1290880 h 2531008"/>
              <a:gd name="connsiteX72" fmla="*/ 1231154 w 1666599"/>
              <a:gd name="connsiteY72" fmla="*/ 1400729 h 2531008"/>
              <a:gd name="connsiteX73" fmla="*/ 1230025 w 1666599"/>
              <a:gd name="connsiteY73" fmla="*/ 1400456 h 2531008"/>
              <a:gd name="connsiteX74" fmla="*/ 1224293 w 1666599"/>
              <a:gd name="connsiteY74" fmla="*/ 1410759 h 2531008"/>
              <a:gd name="connsiteX75" fmla="*/ 1224003 w 1666599"/>
              <a:gd name="connsiteY75" fmla="*/ 1423528 h 2531008"/>
              <a:gd name="connsiteX76" fmla="*/ 1224003 w 1666599"/>
              <a:gd name="connsiteY76" fmla="*/ 2308989 h 2531008"/>
              <a:gd name="connsiteX77" fmla="*/ 1252734 w 1666599"/>
              <a:gd name="connsiteY77" fmla="*/ 2338011 h 2531008"/>
              <a:gd name="connsiteX78" fmla="*/ 1277403 w 1666599"/>
              <a:gd name="connsiteY78" fmla="*/ 2338882 h 2531008"/>
              <a:gd name="connsiteX79" fmla="*/ 1328482 w 1666599"/>
              <a:gd name="connsiteY79" fmla="*/ 2391412 h 2531008"/>
              <a:gd name="connsiteX80" fmla="*/ 1328482 w 1666599"/>
              <a:gd name="connsiteY80" fmla="*/ 2482541 h 2531008"/>
              <a:gd name="connsiteX81" fmla="*/ 1323838 w 1666599"/>
              <a:gd name="connsiteY81" fmla="*/ 2496761 h 2531008"/>
              <a:gd name="connsiteX82" fmla="*/ 1276532 w 1666599"/>
              <a:gd name="connsiteY82" fmla="*/ 2531008 h 2531008"/>
              <a:gd name="connsiteX83" fmla="*/ 52965 w 1666599"/>
              <a:gd name="connsiteY83" fmla="*/ 2531008 h 2531008"/>
              <a:gd name="connsiteX84" fmla="*/ 49192 w 1666599"/>
              <a:gd name="connsiteY84" fmla="*/ 2530137 h 2531008"/>
              <a:gd name="connsiteX85" fmla="*/ 3337 w 1666599"/>
              <a:gd name="connsiteY85" fmla="*/ 2486314 h 2531008"/>
              <a:gd name="connsiteX86" fmla="*/ 3628 w 1666599"/>
              <a:gd name="connsiteY86" fmla="*/ 2385607 h 2531008"/>
              <a:gd name="connsiteX87" fmla="*/ 59640 w 1666599"/>
              <a:gd name="connsiteY87" fmla="*/ 2338301 h 2531008"/>
              <a:gd name="connsiteX88" fmla="*/ 88372 w 1666599"/>
              <a:gd name="connsiteY88" fmla="*/ 2338011 h 2531008"/>
              <a:gd name="connsiteX89" fmla="*/ 105205 w 1666599"/>
              <a:gd name="connsiteY89" fmla="*/ 2321469 h 2531008"/>
              <a:gd name="connsiteX90" fmla="*/ 105495 w 1666599"/>
              <a:gd name="connsiteY90" fmla="*/ 2301734 h 2531008"/>
              <a:gd name="connsiteX91" fmla="*/ 105785 w 1666599"/>
              <a:gd name="connsiteY91" fmla="*/ 200832 h 2531008"/>
              <a:gd name="connsiteX92" fmla="*/ 211715 w 1666599"/>
              <a:gd name="connsiteY92" fmla="*/ 22637 h 2531008"/>
              <a:gd name="connsiteX93" fmla="*/ 302844 w 1666599"/>
              <a:gd name="connsiteY93" fmla="*/ 0 h 2531008"/>
              <a:gd name="connsiteX0" fmla="*/ 1348062 w 1666599"/>
              <a:gd name="connsiteY0" fmla="*/ 2311250 h 2531008"/>
              <a:gd name="connsiteX1" fmla="*/ 1666599 w 1666599"/>
              <a:gd name="connsiteY1" fmla="*/ 2311250 h 2531008"/>
              <a:gd name="connsiteX2" fmla="*/ 1648885 w 1666599"/>
              <a:gd name="connsiteY2" fmla="*/ 2317587 h 2531008"/>
              <a:gd name="connsiteX3" fmla="*/ 1395522 w 1666599"/>
              <a:gd name="connsiteY3" fmla="*/ 2320598 h 2531008"/>
              <a:gd name="connsiteX4" fmla="*/ 1348062 w 1666599"/>
              <a:gd name="connsiteY4" fmla="*/ 2311250 h 2531008"/>
              <a:gd name="connsiteX5" fmla="*/ 923624 w 1666599"/>
              <a:gd name="connsiteY5" fmla="*/ 1848992 h 2531008"/>
              <a:gd name="connsiteX6" fmla="*/ 855423 w 1666599"/>
              <a:gd name="connsiteY6" fmla="*/ 1914872 h 2531008"/>
              <a:gd name="connsiteX7" fmla="*/ 921593 w 1666599"/>
              <a:gd name="connsiteY7" fmla="*/ 1983073 h 2531008"/>
              <a:gd name="connsiteX8" fmla="*/ 989794 w 1666599"/>
              <a:gd name="connsiteY8" fmla="*/ 1916903 h 2531008"/>
              <a:gd name="connsiteX9" fmla="*/ 923624 w 1666599"/>
              <a:gd name="connsiteY9" fmla="*/ 1848992 h 2531008"/>
              <a:gd name="connsiteX10" fmla="*/ 386427 w 1666599"/>
              <a:gd name="connsiteY10" fmla="*/ 1848990 h 2531008"/>
              <a:gd name="connsiteX11" fmla="*/ 319677 w 1666599"/>
              <a:gd name="connsiteY11" fmla="*/ 1916321 h 2531008"/>
              <a:gd name="connsiteX12" fmla="*/ 387008 w 1666599"/>
              <a:gd name="connsiteY12" fmla="*/ 1983071 h 2531008"/>
              <a:gd name="connsiteX13" fmla="*/ 454048 w 1666599"/>
              <a:gd name="connsiteY13" fmla="*/ 1915740 h 2531008"/>
              <a:gd name="connsiteX14" fmla="*/ 386427 w 1666599"/>
              <a:gd name="connsiteY14" fmla="*/ 1848990 h 2531008"/>
              <a:gd name="connsiteX15" fmla="*/ 619511 w 1666599"/>
              <a:gd name="connsiteY15" fmla="*/ 1644604 h 2531008"/>
              <a:gd name="connsiteX16" fmla="*/ 656332 w 1666599"/>
              <a:gd name="connsiteY16" fmla="*/ 1651062 h 2531008"/>
              <a:gd name="connsiteX17" fmla="*/ 752394 w 1666599"/>
              <a:gd name="connsiteY17" fmla="*/ 1690821 h 2531008"/>
              <a:gd name="connsiteX18" fmla="*/ 793895 w 1666599"/>
              <a:gd name="connsiteY18" fmla="*/ 1732323 h 2531008"/>
              <a:gd name="connsiteX19" fmla="*/ 798249 w 1666599"/>
              <a:gd name="connsiteY19" fmla="*/ 1742771 h 2531008"/>
              <a:gd name="connsiteX20" fmla="*/ 787510 w 1666599"/>
              <a:gd name="connsiteY20" fmla="*/ 1744802 h 2531008"/>
              <a:gd name="connsiteX21" fmla="*/ 684773 w 1666599"/>
              <a:gd name="connsiteY21" fmla="*/ 1745092 h 2531008"/>
              <a:gd name="connsiteX22" fmla="*/ 581166 w 1666599"/>
              <a:gd name="connsiteY22" fmla="*/ 1745092 h 2531008"/>
              <a:gd name="connsiteX23" fmla="*/ 567815 w 1666599"/>
              <a:gd name="connsiteY23" fmla="*/ 1736385 h 2531008"/>
              <a:gd name="connsiteX24" fmla="*/ 555046 w 1666599"/>
              <a:gd name="connsiteY24" fmla="*/ 1674279 h 2531008"/>
              <a:gd name="connsiteX25" fmla="*/ 582036 w 1666599"/>
              <a:gd name="connsiteY25" fmla="*/ 1644677 h 2531008"/>
              <a:gd name="connsiteX26" fmla="*/ 619511 w 1666599"/>
              <a:gd name="connsiteY26" fmla="*/ 1644604 h 2531008"/>
              <a:gd name="connsiteX27" fmla="*/ 443130 w 1666599"/>
              <a:gd name="connsiteY27" fmla="*/ 1555520 h 2531008"/>
              <a:gd name="connsiteX28" fmla="*/ 290655 w 1666599"/>
              <a:gd name="connsiteY28" fmla="*/ 1598822 h 2531008"/>
              <a:gd name="connsiteX29" fmla="*/ 209974 w 1666599"/>
              <a:gd name="connsiteY29" fmla="*/ 1711717 h 2531008"/>
              <a:gd name="connsiteX30" fmla="*/ 210264 w 1666599"/>
              <a:gd name="connsiteY30" fmla="*/ 1807200 h 2531008"/>
              <a:gd name="connsiteX31" fmla="*/ 216649 w 1666599"/>
              <a:gd name="connsiteY31" fmla="*/ 1894556 h 2531008"/>
              <a:gd name="connsiteX32" fmla="*/ 224195 w 1666599"/>
              <a:gd name="connsiteY32" fmla="*/ 1902973 h 2531008"/>
              <a:gd name="connsiteX33" fmla="*/ 289494 w 1666599"/>
              <a:gd name="connsiteY33" fmla="*/ 1902973 h 2531008"/>
              <a:gd name="connsiteX34" fmla="*/ 300813 w 1666599"/>
              <a:gd name="connsiteY34" fmla="*/ 1894266 h 2531008"/>
              <a:gd name="connsiteX35" fmla="*/ 386138 w 1666599"/>
              <a:gd name="connsiteY35" fmla="*/ 1827515 h 2531008"/>
              <a:gd name="connsiteX36" fmla="*/ 472043 w 1666599"/>
              <a:gd name="connsiteY36" fmla="*/ 1893105 h 2531008"/>
              <a:gd name="connsiteX37" fmla="*/ 485683 w 1666599"/>
              <a:gd name="connsiteY37" fmla="*/ 1902683 h 2531008"/>
              <a:gd name="connsiteX38" fmla="*/ 654591 w 1666599"/>
              <a:gd name="connsiteY38" fmla="*/ 1902683 h 2531008"/>
              <a:gd name="connsiteX39" fmla="*/ 823499 w 1666599"/>
              <a:gd name="connsiteY39" fmla="*/ 1903263 h 2531008"/>
              <a:gd name="connsiteX40" fmla="*/ 837430 w 1666599"/>
              <a:gd name="connsiteY40" fmla="*/ 1892525 h 2531008"/>
              <a:gd name="connsiteX41" fmla="*/ 921013 w 1666599"/>
              <a:gd name="connsiteY41" fmla="*/ 1827806 h 2531008"/>
              <a:gd name="connsiteX42" fmla="*/ 1008079 w 1666599"/>
              <a:gd name="connsiteY42" fmla="*/ 1893396 h 2531008"/>
              <a:gd name="connsiteX43" fmla="*/ 1016495 w 1666599"/>
              <a:gd name="connsiteY43" fmla="*/ 1903263 h 2531008"/>
              <a:gd name="connsiteX44" fmla="*/ 1106463 w 1666599"/>
              <a:gd name="connsiteY44" fmla="*/ 1903263 h 2531008"/>
              <a:gd name="connsiteX45" fmla="*/ 1114299 w 1666599"/>
              <a:gd name="connsiteY45" fmla="*/ 1897459 h 2531008"/>
              <a:gd name="connsiteX46" fmla="*/ 1119813 w 1666599"/>
              <a:gd name="connsiteY46" fmla="*/ 1807781 h 2531008"/>
              <a:gd name="connsiteX47" fmla="*/ 1034488 w 1666599"/>
              <a:gd name="connsiteY47" fmla="*/ 1730872 h 2531008"/>
              <a:gd name="connsiteX48" fmla="*/ 964545 w 1666599"/>
              <a:gd name="connsiteY48" fmla="*/ 1727099 h 2531008"/>
              <a:gd name="connsiteX49" fmla="*/ 854552 w 1666599"/>
              <a:gd name="connsiteY49" fmla="*/ 1703011 h 2531008"/>
              <a:gd name="connsiteX50" fmla="*/ 716118 w 1666599"/>
              <a:gd name="connsiteY50" fmla="*/ 1635389 h 2531008"/>
              <a:gd name="connsiteX51" fmla="*/ 497582 w 1666599"/>
              <a:gd name="connsiteY51" fmla="*/ 1559932 h 2531008"/>
              <a:gd name="connsiteX52" fmla="*/ 443130 w 1666599"/>
              <a:gd name="connsiteY52" fmla="*/ 1555520 h 2531008"/>
              <a:gd name="connsiteX53" fmla="*/ 362339 w 1666599"/>
              <a:gd name="connsiteY53" fmla="*/ 159040 h 2531008"/>
              <a:gd name="connsiteX54" fmla="*/ 257280 w 1666599"/>
              <a:gd name="connsiteY54" fmla="*/ 264681 h 2531008"/>
              <a:gd name="connsiteX55" fmla="*/ 257280 w 1666599"/>
              <a:gd name="connsiteY55" fmla="*/ 664894 h 2531008"/>
              <a:gd name="connsiteX56" fmla="*/ 258151 w 1666599"/>
              <a:gd name="connsiteY56" fmla="*/ 682597 h 2531008"/>
              <a:gd name="connsiteX57" fmla="*/ 360888 w 1666599"/>
              <a:gd name="connsiteY57" fmla="*/ 770824 h 2531008"/>
              <a:gd name="connsiteX58" fmla="*/ 664168 w 1666599"/>
              <a:gd name="connsiteY58" fmla="*/ 770824 h 2531008"/>
              <a:gd name="connsiteX59" fmla="*/ 967448 w 1666599"/>
              <a:gd name="connsiteY59" fmla="*/ 770824 h 2531008"/>
              <a:gd name="connsiteX60" fmla="*/ 1073088 w 1666599"/>
              <a:gd name="connsiteY60" fmla="*/ 664604 h 2531008"/>
              <a:gd name="connsiteX61" fmla="*/ 1073378 w 1666599"/>
              <a:gd name="connsiteY61" fmla="*/ 264390 h 2531008"/>
              <a:gd name="connsiteX62" fmla="*/ 968029 w 1666599"/>
              <a:gd name="connsiteY62" fmla="*/ 159040 h 2531008"/>
              <a:gd name="connsiteX63" fmla="*/ 362339 w 1666599"/>
              <a:gd name="connsiteY63" fmla="*/ 159040 h 2531008"/>
              <a:gd name="connsiteX64" fmla="*/ 302844 w 1666599"/>
              <a:gd name="connsiteY64" fmla="*/ 0 h 2531008"/>
              <a:gd name="connsiteX65" fmla="*/ 1027233 w 1666599"/>
              <a:gd name="connsiteY65" fmla="*/ 0 h 2531008"/>
              <a:gd name="connsiteX66" fmla="*/ 1198463 w 1666599"/>
              <a:gd name="connsiteY66" fmla="*/ 105930 h 2531008"/>
              <a:gd name="connsiteX67" fmla="*/ 1223712 w 1666599"/>
              <a:gd name="connsiteY67" fmla="*/ 209248 h 2531008"/>
              <a:gd name="connsiteX68" fmla="*/ 1223422 w 1666599"/>
              <a:gd name="connsiteY68" fmla="*/ 1258683 h 2531008"/>
              <a:gd name="connsiteX69" fmla="*/ 1223712 w 1666599"/>
              <a:gd name="connsiteY69" fmla="*/ 1276387 h 2531008"/>
              <a:gd name="connsiteX70" fmla="*/ 1227957 w 1666599"/>
              <a:gd name="connsiteY70" fmla="*/ 1289665 h 2531008"/>
              <a:gd name="connsiteX71" fmla="*/ 1231154 w 1666599"/>
              <a:gd name="connsiteY71" fmla="*/ 1290880 h 2531008"/>
              <a:gd name="connsiteX72" fmla="*/ 1231154 w 1666599"/>
              <a:gd name="connsiteY72" fmla="*/ 1400729 h 2531008"/>
              <a:gd name="connsiteX73" fmla="*/ 1230025 w 1666599"/>
              <a:gd name="connsiteY73" fmla="*/ 1400456 h 2531008"/>
              <a:gd name="connsiteX74" fmla="*/ 1224293 w 1666599"/>
              <a:gd name="connsiteY74" fmla="*/ 1410759 h 2531008"/>
              <a:gd name="connsiteX75" fmla="*/ 1224003 w 1666599"/>
              <a:gd name="connsiteY75" fmla="*/ 1423528 h 2531008"/>
              <a:gd name="connsiteX76" fmla="*/ 1224003 w 1666599"/>
              <a:gd name="connsiteY76" fmla="*/ 2308989 h 2531008"/>
              <a:gd name="connsiteX77" fmla="*/ 1252734 w 1666599"/>
              <a:gd name="connsiteY77" fmla="*/ 2338011 h 2531008"/>
              <a:gd name="connsiteX78" fmla="*/ 1277403 w 1666599"/>
              <a:gd name="connsiteY78" fmla="*/ 2338882 h 2531008"/>
              <a:gd name="connsiteX79" fmla="*/ 1328482 w 1666599"/>
              <a:gd name="connsiteY79" fmla="*/ 2391412 h 2531008"/>
              <a:gd name="connsiteX80" fmla="*/ 1328482 w 1666599"/>
              <a:gd name="connsiteY80" fmla="*/ 2482541 h 2531008"/>
              <a:gd name="connsiteX81" fmla="*/ 1323838 w 1666599"/>
              <a:gd name="connsiteY81" fmla="*/ 2496761 h 2531008"/>
              <a:gd name="connsiteX82" fmla="*/ 1276532 w 1666599"/>
              <a:gd name="connsiteY82" fmla="*/ 2531008 h 2531008"/>
              <a:gd name="connsiteX83" fmla="*/ 52965 w 1666599"/>
              <a:gd name="connsiteY83" fmla="*/ 2531008 h 2531008"/>
              <a:gd name="connsiteX84" fmla="*/ 49192 w 1666599"/>
              <a:gd name="connsiteY84" fmla="*/ 2530137 h 2531008"/>
              <a:gd name="connsiteX85" fmla="*/ 3337 w 1666599"/>
              <a:gd name="connsiteY85" fmla="*/ 2486314 h 2531008"/>
              <a:gd name="connsiteX86" fmla="*/ 3628 w 1666599"/>
              <a:gd name="connsiteY86" fmla="*/ 2385607 h 2531008"/>
              <a:gd name="connsiteX87" fmla="*/ 59640 w 1666599"/>
              <a:gd name="connsiteY87" fmla="*/ 2338301 h 2531008"/>
              <a:gd name="connsiteX88" fmla="*/ 88372 w 1666599"/>
              <a:gd name="connsiteY88" fmla="*/ 2338011 h 2531008"/>
              <a:gd name="connsiteX89" fmla="*/ 105205 w 1666599"/>
              <a:gd name="connsiteY89" fmla="*/ 2321469 h 2531008"/>
              <a:gd name="connsiteX90" fmla="*/ 105495 w 1666599"/>
              <a:gd name="connsiteY90" fmla="*/ 2301734 h 2531008"/>
              <a:gd name="connsiteX91" fmla="*/ 105785 w 1666599"/>
              <a:gd name="connsiteY91" fmla="*/ 200832 h 2531008"/>
              <a:gd name="connsiteX92" fmla="*/ 211715 w 1666599"/>
              <a:gd name="connsiteY92" fmla="*/ 22637 h 2531008"/>
              <a:gd name="connsiteX93" fmla="*/ 302844 w 1666599"/>
              <a:gd name="connsiteY93" fmla="*/ 0 h 2531008"/>
              <a:gd name="connsiteX0" fmla="*/ 1348062 w 1666599"/>
              <a:gd name="connsiteY0" fmla="*/ 2311250 h 2531008"/>
              <a:gd name="connsiteX1" fmla="*/ 1666599 w 1666599"/>
              <a:gd name="connsiteY1" fmla="*/ 2311250 h 2531008"/>
              <a:gd name="connsiteX2" fmla="*/ 1395522 w 1666599"/>
              <a:gd name="connsiteY2" fmla="*/ 2320598 h 2531008"/>
              <a:gd name="connsiteX3" fmla="*/ 1348062 w 1666599"/>
              <a:gd name="connsiteY3" fmla="*/ 2311250 h 2531008"/>
              <a:gd name="connsiteX4" fmla="*/ 923624 w 1666599"/>
              <a:gd name="connsiteY4" fmla="*/ 1848992 h 2531008"/>
              <a:gd name="connsiteX5" fmla="*/ 855423 w 1666599"/>
              <a:gd name="connsiteY5" fmla="*/ 1914872 h 2531008"/>
              <a:gd name="connsiteX6" fmla="*/ 921593 w 1666599"/>
              <a:gd name="connsiteY6" fmla="*/ 1983073 h 2531008"/>
              <a:gd name="connsiteX7" fmla="*/ 989794 w 1666599"/>
              <a:gd name="connsiteY7" fmla="*/ 1916903 h 2531008"/>
              <a:gd name="connsiteX8" fmla="*/ 923624 w 1666599"/>
              <a:gd name="connsiteY8" fmla="*/ 1848992 h 2531008"/>
              <a:gd name="connsiteX9" fmla="*/ 386427 w 1666599"/>
              <a:gd name="connsiteY9" fmla="*/ 1848990 h 2531008"/>
              <a:gd name="connsiteX10" fmla="*/ 319677 w 1666599"/>
              <a:gd name="connsiteY10" fmla="*/ 1916321 h 2531008"/>
              <a:gd name="connsiteX11" fmla="*/ 387008 w 1666599"/>
              <a:gd name="connsiteY11" fmla="*/ 1983071 h 2531008"/>
              <a:gd name="connsiteX12" fmla="*/ 454048 w 1666599"/>
              <a:gd name="connsiteY12" fmla="*/ 1915740 h 2531008"/>
              <a:gd name="connsiteX13" fmla="*/ 386427 w 1666599"/>
              <a:gd name="connsiteY13" fmla="*/ 1848990 h 2531008"/>
              <a:gd name="connsiteX14" fmla="*/ 619511 w 1666599"/>
              <a:gd name="connsiteY14" fmla="*/ 1644604 h 2531008"/>
              <a:gd name="connsiteX15" fmla="*/ 656332 w 1666599"/>
              <a:gd name="connsiteY15" fmla="*/ 1651062 h 2531008"/>
              <a:gd name="connsiteX16" fmla="*/ 752394 w 1666599"/>
              <a:gd name="connsiteY16" fmla="*/ 1690821 h 2531008"/>
              <a:gd name="connsiteX17" fmla="*/ 793895 w 1666599"/>
              <a:gd name="connsiteY17" fmla="*/ 1732323 h 2531008"/>
              <a:gd name="connsiteX18" fmla="*/ 798249 w 1666599"/>
              <a:gd name="connsiteY18" fmla="*/ 1742771 h 2531008"/>
              <a:gd name="connsiteX19" fmla="*/ 787510 w 1666599"/>
              <a:gd name="connsiteY19" fmla="*/ 1744802 h 2531008"/>
              <a:gd name="connsiteX20" fmla="*/ 684773 w 1666599"/>
              <a:gd name="connsiteY20" fmla="*/ 1745092 h 2531008"/>
              <a:gd name="connsiteX21" fmla="*/ 581166 w 1666599"/>
              <a:gd name="connsiteY21" fmla="*/ 1745092 h 2531008"/>
              <a:gd name="connsiteX22" fmla="*/ 567815 w 1666599"/>
              <a:gd name="connsiteY22" fmla="*/ 1736385 h 2531008"/>
              <a:gd name="connsiteX23" fmla="*/ 555046 w 1666599"/>
              <a:gd name="connsiteY23" fmla="*/ 1674279 h 2531008"/>
              <a:gd name="connsiteX24" fmla="*/ 582036 w 1666599"/>
              <a:gd name="connsiteY24" fmla="*/ 1644677 h 2531008"/>
              <a:gd name="connsiteX25" fmla="*/ 619511 w 1666599"/>
              <a:gd name="connsiteY25" fmla="*/ 1644604 h 2531008"/>
              <a:gd name="connsiteX26" fmla="*/ 443130 w 1666599"/>
              <a:gd name="connsiteY26" fmla="*/ 1555520 h 2531008"/>
              <a:gd name="connsiteX27" fmla="*/ 290655 w 1666599"/>
              <a:gd name="connsiteY27" fmla="*/ 1598822 h 2531008"/>
              <a:gd name="connsiteX28" fmla="*/ 209974 w 1666599"/>
              <a:gd name="connsiteY28" fmla="*/ 1711717 h 2531008"/>
              <a:gd name="connsiteX29" fmla="*/ 210264 w 1666599"/>
              <a:gd name="connsiteY29" fmla="*/ 1807200 h 2531008"/>
              <a:gd name="connsiteX30" fmla="*/ 216649 w 1666599"/>
              <a:gd name="connsiteY30" fmla="*/ 1894556 h 2531008"/>
              <a:gd name="connsiteX31" fmla="*/ 224195 w 1666599"/>
              <a:gd name="connsiteY31" fmla="*/ 1902973 h 2531008"/>
              <a:gd name="connsiteX32" fmla="*/ 289494 w 1666599"/>
              <a:gd name="connsiteY32" fmla="*/ 1902973 h 2531008"/>
              <a:gd name="connsiteX33" fmla="*/ 300813 w 1666599"/>
              <a:gd name="connsiteY33" fmla="*/ 1894266 h 2531008"/>
              <a:gd name="connsiteX34" fmla="*/ 386138 w 1666599"/>
              <a:gd name="connsiteY34" fmla="*/ 1827515 h 2531008"/>
              <a:gd name="connsiteX35" fmla="*/ 472043 w 1666599"/>
              <a:gd name="connsiteY35" fmla="*/ 1893105 h 2531008"/>
              <a:gd name="connsiteX36" fmla="*/ 485683 w 1666599"/>
              <a:gd name="connsiteY36" fmla="*/ 1902683 h 2531008"/>
              <a:gd name="connsiteX37" fmla="*/ 654591 w 1666599"/>
              <a:gd name="connsiteY37" fmla="*/ 1902683 h 2531008"/>
              <a:gd name="connsiteX38" fmla="*/ 823499 w 1666599"/>
              <a:gd name="connsiteY38" fmla="*/ 1903263 h 2531008"/>
              <a:gd name="connsiteX39" fmla="*/ 837430 w 1666599"/>
              <a:gd name="connsiteY39" fmla="*/ 1892525 h 2531008"/>
              <a:gd name="connsiteX40" fmla="*/ 921013 w 1666599"/>
              <a:gd name="connsiteY40" fmla="*/ 1827806 h 2531008"/>
              <a:gd name="connsiteX41" fmla="*/ 1008079 w 1666599"/>
              <a:gd name="connsiteY41" fmla="*/ 1893396 h 2531008"/>
              <a:gd name="connsiteX42" fmla="*/ 1016495 w 1666599"/>
              <a:gd name="connsiteY42" fmla="*/ 1903263 h 2531008"/>
              <a:gd name="connsiteX43" fmla="*/ 1106463 w 1666599"/>
              <a:gd name="connsiteY43" fmla="*/ 1903263 h 2531008"/>
              <a:gd name="connsiteX44" fmla="*/ 1114299 w 1666599"/>
              <a:gd name="connsiteY44" fmla="*/ 1897459 h 2531008"/>
              <a:gd name="connsiteX45" fmla="*/ 1119813 w 1666599"/>
              <a:gd name="connsiteY45" fmla="*/ 1807781 h 2531008"/>
              <a:gd name="connsiteX46" fmla="*/ 1034488 w 1666599"/>
              <a:gd name="connsiteY46" fmla="*/ 1730872 h 2531008"/>
              <a:gd name="connsiteX47" fmla="*/ 964545 w 1666599"/>
              <a:gd name="connsiteY47" fmla="*/ 1727099 h 2531008"/>
              <a:gd name="connsiteX48" fmla="*/ 854552 w 1666599"/>
              <a:gd name="connsiteY48" fmla="*/ 1703011 h 2531008"/>
              <a:gd name="connsiteX49" fmla="*/ 716118 w 1666599"/>
              <a:gd name="connsiteY49" fmla="*/ 1635389 h 2531008"/>
              <a:gd name="connsiteX50" fmla="*/ 497582 w 1666599"/>
              <a:gd name="connsiteY50" fmla="*/ 1559932 h 2531008"/>
              <a:gd name="connsiteX51" fmla="*/ 443130 w 1666599"/>
              <a:gd name="connsiteY51" fmla="*/ 1555520 h 2531008"/>
              <a:gd name="connsiteX52" fmla="*/ 362339 w 1666599"/>
              <a:gd name="connsiteY52" fmla="*/ 159040 h 2531008"/>
              <a:gd name="connsiteX53" fmla="*/ 257280 w 1666599"/>
              <a:gd name="connsiteY53" fmla="*/ 264681 h 2531008"/>
              <a:gd name="connsiteX54" fmla="*/ 257280 w 1666599"/>
              <a:gd name="connsiteY54" fmla="*/ 664894 h 2531008"/>
              <a:gd name="connsiteX55" fmla="*/ 258151 w 1666599"/>
              <a:gd name="connsiteY55" fmla="*/ 682597 h 2531008"/>
              <a:gd name="connsiteX56" fmla="*/ 360888 w 1666599"/>
              <a:gd name="connsiteY56" fmla="*/ 770824 h 2531008"/>
              <a:gd name="connsiteX57" fmla="*/ 664168 w 1666599"/>
              <a:gd name="connsiteY57" fmla="*/ 770824 h 2531008"/>
              <a:gd name="connsiteX58" fmla="*/ 967448 w 1666599"/>
              <a:gd name="connsiteY58" fmla="*/ 770824 h 2531008"/>
              <a:gd name="connsiteX59" fmla="*/ 1073088 w 1666599"/>
              <a:gd name="connsiteY59" fmla="*/ 664604 h 2531008"/>
              <a:gd name="connsiteX60" fmla="*/ 1073378 w 1666599"/>
              <a:gd name="connsiteY60" fmla="*/ 264390 h 2531008"/>
              <a:gd name="connsiteX61" fmla="*/ 968029 w 1666599"/>
              <a:gd name="connsiteY61" fmla="*/ 159040 h 2531008"/>
              <a:gd name="connsiteX62" fmla="*/ 362339 w 1666599"/>
              <a:gd name="connsiteY62" fmla="*/ 159040 h 2531008"/>
              <a:gd name="connsiteX63" fmla="*/ 302844 w 1666599"/>
              <a:gd name="connsiteY63" fmla="*/ 0 h 2531008"/>
              <a:gd name="connsiteX64" fmla="*/ 1027233 w 1666599"/>
              <a:gd name="connsiteY64" fmla="*/ 0 h 2531008"/>
              <a:gd name="connsiteX65" fmla="*/ 1198463 w 1666599"/>
              <a:gd name="connsiteY65" fmla="*/ 105930 h 2531008"/>
              <a:gd name="connsiteX66" fmla="*/ 1223712 w 1666599"/>
              <a:gd name="connsiteY66" fmla="*/ 209248 h 2531008"/>
              <a:gd name="connsiteX67" fmla="*/ 1223422 w 1666599"/>
              <a:gd name="connsiteY67" fmla="*/ 1258683 h 2531008"/>
              <a:gd name="connsiteX68" fmla="*/ 1223712 w 1666599"/>
              <a:gd name="connsiteY68" fmla="*/ 1276387 h 2531008"/>
              <a:gd name="connsiteX69" fmla="*/ 1227957 w 1666599"/>
              <a:gd name="connsiteY69" fmla="*/ 1289665 h 2531008"/>
              <a:gd name="connsiteX70" fmla="*/ 1231154 w 1666599"/>
              <a:gd name="connsiteY70" fmla="*/ 1290880 h 2531008"/>
              <a:gd name="connsiteX71" fmla="*/ 1231154 w 1666599"/>
              <a:gd name="connsiteY71" fmla="*/ 1400729 h 2531008"/>
              <a:gd name="connsiteX72" fmla="*/ 1230025 w 1666599"/>
              <a:gd name="connsiteY72" fmla="*/ 1400456 h 2531008"/>
              <a:gd name="connsiteX73" fmla="*/ 1224293 w 1666599"/>
              <a:gd name="connsiteY73" fmla="*/ 1410759 h 2531008"/>
              <a:gd name="connsiteX74" fmla="*/ 1224003 w 1666599"/>
              <a:gd name="connsiteY74" fmla="*/ 1423528 h 2531008"/>
              <a:gd name="connsiteX75" fmla="*/ 1224003 w 1666599"/>
              <a:gd name="connsiteY75" fmla="*/ 2308989 h 2531008"/>
              <a:gd name="connsiteX76" fmla="*/ 1252734 w 1666599"/>
              <a:gd name="connsiteY76" fmla="*/ 2338011 h 2531008"/>
              <a:gd name="connsiteX77" fmla="*/ 1277403 w 1666599"/>
              <a:gd name="connsiteY77" fmla="*/ 2338882 h 2531008"/>
              <a:gd name="connsiteX78" fmla="*/ 1328482 w 1666599"/>
              <a:gd name="connsiteY78" fmla="*/ 2391412 h 2531008"/>
              <a:gd name="connsiteX79" fmla="*/ 1328482 w 1666599"/>
              <a:gd name="connsiteY79" fmla="*/ 2482541 h 2531008"/>
              <a:gd name="connsiteX80" fmla="*/ 1323838 w 1666599"/>
              <a:gd name="connsiteY80" fmla="*/ 2496761 h 2531008"/>
              <a:gd name="connsiteX81" fmla="*/ 1276532 w 1666599"/>
              <a:gd name="connsiteY81" fmla="*/ 2531008 h 2531008"/>
              <a:gd name="connsiteX82" fmla="*/ 52965 w 1666599"/>
              <a:gd name="connsiteY82" fmla="*/ 2531008 h 2531008"/>
              <a:gd name="connsiteX83" fmla="*/ 49192 w 1666599"/>
              <a:gd name="connsiteY83" fmla="*/ 2530137 h 2531008"/>
              <a:gd name="connsiteX84" fmla="*/ 3337 w 1666599"/>
              <a:gd name="connsiteY84" fmla="*/ 2486314 h 2531008"/>
              <a:gd name="connsiteX85" fmla="*/ 3628 w 1666599"/>
              <a:gd name="connsiteY85" fmla="*/ 2385607 h 2531008"/>
              <a:gd name="connsiteX86" fmla="*/ 59640 w 1666599"/>
              <a:gd name="connsiteY86" fmla="*/ 2338301 h 2531008"/>
              <a:gd name="connsiteX87" fmla="*/ 88372 w 1666599"/>
              <a:gd name="connsiteY87" fmla="*/ 2338011 h 2531008"/>
              <a:gd name="connsiteX88" fmla="*/ 105205 w 1666599"/>
              <a:gd name="connsiteY88" fmla="*/ 2321469 h 2531008"/>
              <a:gd name="connsiteX89" fmla="*/ 105495 w 1666599"/>
              <a:gd name="connsiteY89" fmla="*/ 2301734 h 2531008"/>
              <a:gd name="connsiteX90" fmla="*/ 105785 w 1666599"/>
              <a:gd name="connsiteY90" fmla="*/ 200832 h 2531008"/>
              <a:gd name="connsiteX91" fmla="*/ 211715 w 1666599"/>
              <a:gd name="connsiteY91" fmla="*/ 22637 h 2531008"/>
              <a:gd name="connsiteX92" fmla="*/ 302844 w 1666599"/>
              <a:gd name="connsiteY92" fmla="*/ 0 h 2531008"/>
              <a:gd name="connsiteX0" fmla="*/ 1395522 w 1666599"/>
              <a:gd name="connsiteY0" fmla="*/ 2320598 h 2531008"/>
              <a:gd name="connsiteX1" fmla="*/ 1666599 w 1666599"/>
              <a:gd name="connsiteY1" fmla="*/ 2311250 h 2531008"/>
              <a:gd name="connsiteX2" fmla="*/ 1395522 w 1666599"/>
              <a:gd name="connsiteY2" fmla="*/ 2320598 h 2531008"/>
              <a:gd name="connsiteX3" fmla="*/ 923624 w 1666599"/>
              <a:gd name="connsiteY3" fmla="*/ 1848992 h 2531008"/>
              <a:gd name="connsiteX4" fmla="*/ 855423 w 1666599"/>
              <a:gd name="connsiteY4" fmla="*/ 1914872 h 2531008"/>
              <a:gd name="connsiteX5" fmla="*/ 921593 w 1666599"/>
              <a:gd name="connsiteY5" fmla="*/ 1983073 h 2531008"/>
              <a:gd name="connsiteX6" fmla="*/ 989794 w 1666599"/>
              <a:gd name="connsiteY6" fmla="*/ 1916903 h 2531008"/>
              <a:gd name="connsiteX7" fmla="*/ 923624 w 1666599"/>
              <a:gd name="connsiteY7" fmla="*/ 1848992 h 2531008"/>
              <a:gd name="connsiteX8" fmla="*/ 386427 w 1666599"/>
              <a:gd name="connsiteY8" fmla="*/ 1848990 h 2531008"/>
              <a:gd name="connsiteX9" fmla="*/ 319677 w 1666599"/>
              <a:gd name="connsiteY9" fmla="*/ 1916321 h 2531008"/>
              <a:gd name="connsiteX10" fmla="*/ 387008 w 1666599"/>
              <a:gd name="connsiteY10" fmla="*/ 1983071 h 2531008"/>
              <a:gd name="connsiteX11" fmla="*/ 454048 w 1666599"/>
              <a:gd name="connsiteY11" fmla="*/ 1915740 h 2531008"/>
              <a:gd name="connsiteX12" fmla="*/ 386427 w 1666599"/>
              <a:gd name="connsiteY12" fmla="*/ 1848990 h 2531008"/>
              <a:gd name="connsiteX13" fmla="*/ 619511 w 1666599"/>
              <a:gd name="connsiteY13" fmla="*/ 1644604 h 2531008"/>
              <a:gd name="connsiteX14" fmla="*/ 656332 w 1666599"/>
              <a:gd name="connsiteY14" fmla="*/ 1651062 h 2531008"/>
              <a:gd name="connsiteX15" fmla="*/ 752394 w 1666599"/>
              <a:gd name="connsiteY15" fmla="*/ 1690821 h 2531008"/>
              <a:gd name="connsiteX16" fmla="*/ 793895 w 1666599"/>
              <a:gd name="connsiteY16" fmla="*/ 1732323 h 2531008"/>
              <a:gd name="connsiteX17" fmla="*/ 798249 w 1666599"/>
              <a:gd name="connsiteY17" fmla="*/ 1742771 h 2531008"/>
              <a:gd name="connsiteX18" fmla="*/ 787510 w 1666599"/>
              <a:gd name="connsiteY18" fmla="*/ 1744802 h 2531008"/>
              <a:gd name="connsiteX19" fmla="*/ 684773 w 1666599"/>
              <a:gd name="connsiteY19" fmla="*/ 1745092 h 2531008"/>
              <a:gd name="connsiteX20" fmla="*/ 581166 w 1666599"/>
              <a:gd name="connsiteY20" fmla="*/ 1745092 h 2531008"/>
              <a:gd name="connsiteX21" fmla="*/ 567815 w 1666599"/>
              <a:gd name="connsiteY21" fmla="*/ 1736385 h 2531008"/>
              <a:gd name="connsiteX22" fmla="*/ 555046 w 1666599"/>
              <a:gd name="connsiteY22" fmla="*/ 1674279 h 2531008"/>
              <a:gd name="connsiteX23" fmla="*/ 582036 w 1666599"/>
              <a:gd name="connsiteY23" fmla="*/ 1644677 h 2531008"/>
              <a:gd name="connsiteX24" fmla="*/ 619511 w 1666599"/>
              <a:gd name="connsiteY24" fmla="*/ 1644604 h 2531008"/>
              <a:gd name="connsiteX25" fmla="*/ 443130 w 1666599"/>
              <a:gd name="connsiteY25" fmla="*/ 1555520 h 2531008"/>
              <a:gd name="connsiteX26" fmla="*/ 290655 w 1666599"/>
              <a:gd name="connsiteY26" fmla="*/ 1598822 h 2531008"/>
              <a:gd name="connsiteX27" fmla="*/ 209974 w 1666599"/>
              <a:gd name="connsiteY27" fmla="*/ 1711717 h 2531008"/>
              <a:gd name="connsiteX28" fmla="*/ 210264 w 1666599"/>
              <a:gd name="connsiteY28" fmla="*/ 1807200 h 2531008"/>
              <a:gd name="connsiteX29" fmla="*/ 216649 w 1666599"/>
              <a:gd name="connsiteY29" fmla="*/ 1894556 h 2531008"/>
              <a:gd name="connsiteX30" fmla="*/ 224195 w 1666599"/>
              <a:gd name="connsiteY30" fmla="*/ 1902973 h 2531008"/>
              <a:gd name="connsiteX31" fmla="*/ 289494 w 1666599"/>
              <a:gd name="connsiteY31" fmla="*/ 1902973 h 2531008"/>
              <a:gd name="connsiteX32" fmla="*/ 300813 w 1666599"/>
              <a:gd name="connsiteY32" fmla="*/ 1894266 h 2531008"/>
              <a:gd name="connsiteX33" fmla="*/ 386138 w 1666599"/>
              <a:gd name="connsiteY33" fmla="*/ 1827515 h 2531008"/>
              <a:gd name="connsiteX34" fmla="*/ 472043 w 1666599"/>
              <a:gd name="connsiteY34" fmla="*/ 1893105 h 2531008"/>
              <a:gd name="connsiteX35" fmla="*/ 485683 w 1666599"/>
              <a:gd name="connsiteY35" fmla="*/ 1902683 h 2531008"/>
              <a:gd name="connsiteX36" fmla="*/ 654591 w 1666599"/>
              <a:gd name="connsiteY36" fmla="*/ 1902683 h 2531008"/>
              <a:gd name="connsiteX37" fmla="*/ 823499 w 1666599"/>
              <a:gd name="connsiteY37" fmla="*/ 1903263 h 2531008"/>
              <a:gd name="connsiteX38" fmla="*/ 837430 w 1666599"/>
              <a:gd name="connsiteY38" fmla="*/ 1892525 h 2531008"/>
              <a:gd name="connsiteX39" fmla="*/ 921013 w 1666599"/>
              <a:gd name="connsiteY39" fmla="*/ 1827806 h 2531008"/>
              <a:gd name="connsiteX40" fmla="*/ 1008079 w 1666599"/>
              <a:gd name="connsiteY40" fmla="*/ 1893396 h 2531008"/>
              <a:gd name="connsiteX41" fmla="*/ 1016495 w 1666599"/>
              <a:gd name="connsiteY41" fmla="*/ 1903263 h 2531008"/>
              <a:gd name="connsiteX42" fmla="*/ 1106463 w 1666599"/>
              <a:gd name="connsiteY42" fmla="*/ 1903263 h 2531008"/>
              <a:gd name="connsiteX43" fmla="*/ 1114299 w 1666599"/>
              <a:gd name="connsiteY43" fmla="*/ 1897459 h 2531008"/>
              <a:gd name="connsiteX44" fmla="*/ 1119813 w 1666599"/>
              <a:gd name="connsiteY44" fmla="*/ 1807781 h 2531008"/>
              <a:gd name="connsiteX45" fmla="*/ 1034488 w 1666599"/>
              <a:gd name="connsiteY45" fmla="*/ 1730872 h 2531008"/>
              <a:gd name="connsiteX46" fmla="*/ 964545 w 1666599"/>
              <a:gd name="connsiteY46" fmla="*/ 1727099 h 2531008"/>
              <a:gd name="connsiteX47" fmla="*/ 854552 w 1666599"/>
              <a:gd name="connsiteY47" fmla="*/ 1703011 h 2531008"/>
              <a:gd name="connsiteX48" fmla="*/ 716118 w 1666599"/>
              <a:gd name="connsiteY48" fmla="*/ 1635389 h 2531008"/>
              <a:gd name="connsiteX49" fmla="*/ 497582 w 1666599"/>
              <a:gd name="connsiteY49" fmla="*/ 1559932 h 2531008"/>
              <a:gd name="connsiteX50" fmla="*/ 443130 w 1666599"/>
              <a:gd name="connsiteY50" fmla="*/ 1555520 h 2531008"/>
              <a:gd name="connsiteX51" fmla="*/ 362339 w 1666599"/>
              <a:gd name="connsiteY51" fmla="*/ 159040 h 2531008"/>
              <a:gd name="connsiteX52" fmla="*/ 257280 w 1666599"/>
              <a:gd name="connsiteY52" fmla="*/ 264681 h 2531008"/>
              <a:gd name="connsiteX53" fmla="*/ 257280 w 1666599"/>
              <a:gd name="connsiteY53" fmla="*/ 664894 h 2531008"/>
              <a:gd name="connsiteX54" fmla="*/ 258151 w 1666599"/>
              <a:gd name="connsiteY54" fmla="*/ 682597 h 2531008"/>
              <a:gd name="connsiteX55" fmla="*/ 360888 w 1666599"/>
              <a:gd name="connsiteY55" fmla="*/ 770824 h 2531008"/>
              <a:gd name="connsiteX56" fmla="*/ 664168 w 1666599"/>
              <a:gd name="connsiteY56" fmla="*/ 770824 h 2531008"/>
              <a:gd name="connsiteX57" fmla="*/ 967448 w 1666599"/>
              <a:gd name="connsiteY57" fmla="*/ 770824 h 2531008"/>
              <a:gd name="connsiteX58" fmla="*/ 1073088 w 1666599"/>
              <a:gd name="connsiteY58" fmla="*/ 664604 h 2531008"/>
              <a:gd name="connsiteX59" fmla="*/ 1073378 w 1666599"/>
              <a:gd name="connsiteY59" fmla="*/ 264390 h 2531008"/>
              <a:gd name="connsiteX60" fmla="*/ 968029 w 1666599"/>
              <a:gd name="connsiteY60" fmla="*/ 159040 h 2531008"/>
              <a:gd name="connsiteX61" fmla="*/ 362339 w 1666599"/>
              <a:gd name="connsiteY61" fmla="*/ 159040 h 2531008"/>
              <a:gd name="connsiteX62" fmla="*/ 302844 w 1666599"/>
              <a:gd name="connsiteY62" fmla="*/ 0 h 2531008"/>
              <a:gd name="connsiteX63" fmla="*/ 1027233 w 1666599"/>
              <a:gd name="connsiteY63" fmla="*/ 0 h 2531008"/>
              <a:gd name="connsiteX64" fmla="*/ 1198463 w 1666599"/>
              <a:gd name="connsiteY64" fmla="*/ 105930 h 2531008"/>
              <a:gd name="connsiteX65" fmla="*/ 1223712 w 1666599"/>
              <a:gd name="connsiteY65" fmla="*/ 209248 h 2531008"/>
              <a:gd name="connsiteX66" fmla="*/ 1223422 w 1666599"/>
              <a:gd name="connsiteY66" fmla="*/ 1258683 h 2531008"/>
              <a:gd name="connsiteX67" fmla="*/ 1223712 w 1666599"/>
              <a:gd name="connsiteY67" fmla="*/ 1276387 h 2531008"/>
              <a:gd name="connsiteX68" fmla="*/ 1227957 w 1666599"/>
              <a:gd name="connsiteY68" fmla="*/ 1289665 h 2531008"/>
              <a:gd name="connsiteX69" fmla="*/ 1231154 w 1666599"/>
              <a:gd name="connsiteY69" fmla="*/ 1290880 h 2531008"/>
              <a:gd name="connsiteX70" fmla="*/ 1231154 w 1666599"/>
              <a:gd name="connsiteY70" fmla="*/ 1400729 h 2531008"/>
              <a:gd name="connsiteX71" fmla="*/ 1230025 w 1666599"/>
              <a:gd name="connsiteY71" fmla="*/ 1400456 h 2531008"/>
              <a:gd name="connsiteX72" fmla="*/ 1224293 w 1666599"/>
              <a:gd name="connsiteY72" fmla="*/ 1410759 h 2531008"/>
              <a:gd name="connsiteX73" fmla="*/ 1224003 w 1666599"/>
              <a:gd name="connsiteY73" fmla="*/ 1423528 h 2531008"/>
              <a:gd name="connsiteX74" fmla="*/ 1224003 w 1666599"/>
              <a:gd name="connsiteY74" fmla="*/ 2308989 h 2531008"/>
              <a:gd name="connsiteX75" fmla="*/ 1252734 w 1666599"/>
              <a:gd name="connsiteY75" fmla="*/ 2338011 h 2531008"/>
              <a:gd name="connsiteX76" fmla="*/ 1277403 w 1666599"/>
              <a:gd name="connsiteY76" fmla="*/ 2338882 h 2531008"/>
              <a:gd name="connsiteX77" fmla="*/ 1328482 w 1666599"/>
              <a:gd name="connsiteY77" fmla="*/ 2391412 h 2531008"/>
              <a:gd name="connsiteX78" fmla="*/ 1328482 w 1666599"/>
              <a:gd name="connsiteY78" fmla="*/ 2482541 h 2531008"/>
              <a:gd name="connsiteX79" fmla="*/ 1323838 w 1666599"/>
              <a:gd name="connsiteY79" fmla="*/ 2496761 h 2531008"/>
              <a:gd name="connsiteX80" fmla="*/ 1276532 w 1666599"/>
              <a:gd name="connsiteY80" fmla="*/ 2531008 h 2531008"/>
              <a:gd name="connsiteX81" fmla="*/ 52965 w 1666599"/>
              <a:gd name="connsiteY81" fmla="*/ 2531008 h 2531008"/>
              <a:gd name="connsiteX82" fmla="*/ 49192 w 1666599"/>
              <a:gd name="connsiteY82" fmla="*/ 2530137 h 2531008"/>
              <a:gd name="connsiteX83" fmla="*/ 3337 w 1666599"/>
              <a:gd name="connsiteY83" fmla="*/ 2486314 h 2531008"/>
              <a:gd name="connsiteX84" fmla="*/ 3628 w 1666599"/>
              <a:gd name="connsiteY84" fmla="*/ 2385607 h 2531008"/>
              <a:gd name="connsiteX85" fmla="*/ 59640 w 1666599"/>
              <a:gd name="connsiteY85" fmla="*/ 2338301 h 2531008"/>
              <a:gd name="connsiteX86" fmla="*/ 88372 w 1666599"/>
              <a:gd name="connsiteY86" fmla="*/ 2338011 h 2531008"/>
              <a:gd name="connsiteX87" fmla="*/ 105205 w 1666599"/>
              <a:gd name="connsiteY87" fmla="*/ 2321469 h 2531008"/>
              <a:gd name="connsiteX88" fmla="*/ 105495 w 1666599"/>
              <a:gd name="connsiteY88" fmla="*/ 2301734 h 2531008"/>
              <a:gd name="connsiteX89" fmla="*/ 105785 w 1666599"/>
              <a:gd name="connsiteY89" fmla="*/ 200832 h 2531008"/>
              <a:gd name="connsiteX90" fmla="*/ 211715 w 1666599"/>
              <a:gd name="connsiteY90" fmla="*/ 22637 h 2531008"/>
              <a:gd name="connsiteX91" fmla="*/ 302844 w 1666599"/>
              <a:gd name="connsiteY91"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23712 w 1333379"/>
              <a:gd name="connsiteY64" fmla="*/ 1276387 h 2531008"/>
              <a:gd name="connsiteX65" fmla="*/ 1227957 w 1333379"/>
              <a:gd name="connsiteY65" fmla="*/ 1289665 h 2531008"/>
              <a:gd name="connsiteX66" fmla="*/ 1231154 w 1333379"/>
              <a:gd name="connsiteY66" fmla="*/ 1290880 h 2531008"/>
              <a:gd name="connsiteX67" fmla="*/ 1231154 w 1333379"/>
              <a:gd name="connsiteY67" fmla="*/ 1400729 h 2531008"/>
              <a:gd name="connsiteX68" fmla="*/ 1230025 w 1333379"/>
              <a:gd name="connsiteY68" fmla="*/ 1400456 h 2531008"/>
              <a:gd name="connsiteX69" fmla="*/ 1224293 w 1333379"/>
              <a:gd name="connsiteY69" fmla="*/ 1410759 h 2531008"/>
              <a:gd name="connsiteX70" fmla="*/ 1224003 w 1333379"/>
              <a:gd name="connsiteY70" fmla="*/ 1423528 h 2531008"/>
              <a:gd name="connsiteX71" fmla="*/ 1224003 w 1333379"/>
              <a:gd name="connsiteY71" fmla="*/ 2308989 h 2531008"/>
              <a:gd name="connsiteX72" fmla="*/ 1252734 w 1333379"/>
              <a:gd name="connsiteY72" fmla="*/ 2338011 h 2531008"/>
              <a:gd name="connsiteX73" fmla="*/ 1277403 w 1333379"/>
              <a:gd name="connsiteY73" fmla="*/ 2338882 h 2531008"/>
              <a:gd name="connsiteX74" fmla="*/ 1328482 w 1333379"/>
              <a:gd name="connsiteY74" fmla="*/ 2391412 h 2531008"/>
              <a:gd name="connsiteX75" fmla="*/ 1328482 w 1333379"/>
              <a:gd name="connsiteY75" fmla="*/ 2482541 h 2531008"/>
              <a:gd name="connsiteX76" fmla="*/ 1323838 w 1333379"/>
              <a:gd name="connsiteY76" fmla="*/ 2496761 h 2531008"/>
              <a:gd name="connsiteX77" fmla="*/ 1276532 w 1333379"/>
              <a:gd name="connsiteY77" fmla="*/ 2531008 h 2531008"/>
              <a:gd name="connsiteX78" fmla="*/ 52965 w 1333379"/>
              <a:gd name="connsiteY78" fmla="*/ 2531008 h 2531008"/>
              <a:gd name="connsiteX79" fmla="*/ 49192 w 1333379"/>
              <a:gd name="connsiteY79" fmla="*/ 2530137 h 2531008"/>
              <a:gd name="connsiteX80" fmla="*/ 3337 w 1333379"/>
              <a:gd name="connsiteY80" fmla="*/ 2486314 h 2531008"/>
              <a:gd name="connsiteX81" fmla="*/ 3628 w 1333379"/>
              <a:gd name="connsiteY81" fmla="*/ 2385607 h 2531008"/>
              <a:gd name="connsiteX82" fmla="*/ 59640 w 1333379"/>
              <a:gd name="connsiteY82" fmla="*/ 2338301 h 2531008"/>
              <a:gd name="connsiteX83" fmla="*/ 88372 w 1333379"/>
              <a:gd name="connsiteY83" fmla="*/ 2338011 h 2531008"/>
              <a:gd name="connsiteX84" fmla="*/ 105205 w 1333379"/>
              <a:gd name="connsiteY84" fmla="*/ 2321469 h 2531008"/>
              <a:gd name="connsiteX85" fmla="*/ 105495 w 1333379"/>
              <a:gd name="connsiteY85" fmla="*/ 2301734 h 2531008"/>
              <a:gd name="connsiteX86" fmla="*/ 105785 w 1333379"/>
              <a:gd name="connsiteY86" fmla="*/ 200832 h 2531008"/>
              <a:gd name="connsiteX87" fmla="*/ 211715 w 1333379"/>
              <a:gd name="connsiteY87" fmla="*/ 22637 h 2531008"/>
              <a:gd name="connsiteX88" fmla="*/ 302844 w 1333379"/>
              <a:gd name="connsiteY88"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23712 w 1333379"/>
              <a:gd name="connsiteY64" fmla="*/ 1276387 h 2531008"/>
              <a:gd name="connsiteX65" fmla="*/ 1227957 w 1333379"/>
              <a:gd name="connsiteY65" fmla="*/ 1289665 h 2531008"/>
              <a:gd name="connsiteX66" fmla="*/ 1231154 w 1333379"/>
              <a:gd name="connsiteY66" fmla="*/ 1290880 h 2531008"/>
              <a:gd name="connsiteX67" fmla="*/ 1231154 w 1333379"/>
              <a:gd name="connsiteY67" fmla="*/ 1400729 h 2531008"/>
              <a:gd name="connsiteX68" fmla="*/ 1230025 w 1333379"/>
              <a:gd name="connsiteY68" fmla="*/ 1400456 h 2531008"/>
              <a:gd name="connsiteX69" fmla="*/ 1224293 w 1333379"/>
              <a:gd name="connsiteY69" fmla="*/ 1410759 h 2531008"/>
              <a:gd name="connsiteX70" fmla="*/ 1224003 w 1333379"/>
              <a:gd name="connsiteY70" fmla="*/ 2308989 h 2531008"/>
              <a:gd name="connsiteX71" fmla="*/ 1252734 w 1333379"/>
              <a:gd name="connsiteY71" fmla="*/ 2338011 h 2531008"/>
              <a:gd name="connsiteX72" fmla="*/ 1277403 w 1333379"/>
              <a:gd name="connsiteY72" fmla="*/ 2338882 h 2531008"/>
              <a:gd name="connsiteX73" fmla="*/ 1328482 w 1333379"/>
              <a:gd name="connsiteY73" fmla="*/ 2391412 h 2531008"/>
              <a:gd name="connsiteX74" fmla="*/ 1328482 w 1333379"/>
              <a:gd name="connsiteY74" fmla="*/ 2482541 h 2531008"/>
              <a:gd name="connsiteX75" fmla="*/ 1323838 w 1333379"/>
              <a:gd name="connsiteY75" fmla="*/ 2496761 h 2531008"/>
              <a:gd name="connsiteX76" fmla="*/ 1276532 w 1333379"/>
              <a:gd name="connsiteY76" fmla="*/ 2531008 h 2531008"/>
              <a:gd name="connsiteX77" fmla="*/ 52965 w 1333379"/>
              <a:gd name="connsiteY77" fmla="*/ 2531008 h 2531008"/>
              <a:gd name="connsiteX78" fmla="*/ 49192 w 1333379"/>
              <a:gd name="connsiteY78" fmla="*/ 2530137 h 2531008"/>
              <a:gd name="connsiteX79" fmla="*/ 3337 w 1333379"/>
              <a:gd name="connsiteY79" fmla="*/ 2486314 h 2531008"/>
              <a:gd name="connsiteX80" fmla="*/ 3628 w 1333379"/>
              <a:gd name="connsiteY80" fmla="*/ 2385607 h 2531008"/>
              <a:gd name="connsiteX81" fmla="*/ 59640 w 1333379"/>
              <a:gd name="connsiteY81" fmla="*/ 2338301 h 2531008"/>
              <a:gd name="connsiteX82" fmla="*/ 88372 w 1333379"/>
              <a:gd name="connsiteY82" fmla="*/ 2338011 h 2531008"/>
              <a:gd name="connsiteX83" fmla="*/ 105205 w 1333379"/>
              <a:gd name="connsiteY83" fmla="*/ 2321469 h 2531008"/>
              <a:gd name="connsiteX84" fmla="*/ 105495 w 1333379"/>
              <a:gd name="connsiteY84" fmla="*/ 2301734 h 2531008"/>
              <a:gd name="connsiteX85" fmla="*/ 105785 w 1333379"/>
              <a:gd name="connsiteY85" fmla="*/ 200832 h 2531008"/>
              <a:gd name="connsiteX86" fmla="*/ 211715 w 1333379"/>
              <a:gd name="connsiteY86" fmla="*/ 22637 h 2531008"/>
              <a:gd name="connsiteX87" fmla="*/ 302844 w 1333379"/>
              <a:gd name="connsiteY87"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23712 w 1333379"/>
              <a:gd name="connsiteY64" fmla="*/ 1276387 h 2531008"/>
              <a:gd name="connsiteX65" fmla="*/ 1227957 w 1333379"/>
              <a:gd name="connsiteY65" fmla="*/ 1289665 h 2531008"/>
              <a:gd name="connsiteX66" fmla="*/ 1231154 w 1333379"/>
              <a:gd name="connsiteY66" fmla="*/ 1290880 h 2531008"/>
              <a:gd name="connsiteX67" fmla="*/ 1231154 w 1333379"/>
              <a:gd name="connsiteY67" fmla="*/ 1400729 h 2531008"/>
              <a:gd name="connsiteX68" fmla="*/ 1230025 w 1333379"/>
              <a:gd name="connsiteY68" fmla="*/ 1400456 h 2531008"/>
              <a:gd name="connsiteX69" fmla="*/ 1224003 w 1333379"/>
              <a:gd name="connsiteY69" fmla="*/ 2308989 h 2531008"/>
              <a:gd name="connsiteX70" fmla="*/ 1252734 w 1333379"/>
              <a:gd name="connsiteY70" fmla="*/ 2338011 h 2531008"/>
              <a:gd name="connsiteX71" fmla="*/ 1277403 w 1333379"/>
              <a:gd name="connsiteY71" fmla="*/ 2338882 h 2531008"/>
              <a:gd name="connsiteX72" fmla="*/ 1328482 w 1333379"/>
              <a:gd name="connsiteY72" fmla="*/ 2391412 h 2531008"/>
              <a:gd name="connsiteX73" fmla="*/ 1328482 w 1333379"/>
              <a:gd name="connsiteY73" fmla="*/ 2482541 h 2531008"/>
              <a:gd name="connsiteX74" fmla="*/ 1323838 w 1333379"/>
              <a:gd name="connsiteY74" fmla="*/ 2496761 h 2531008"/>
              <a:gd name="connsiteX75" fmla="*/ 1276532 w 1333379"/>
              <a:gd name="connsiteY75" fmla="*/ 2531008 h 2531008"/>
              <a:gd name="connsiteX76" fmla="*/ 52965 w 1333379"/>
              <a:gd name="connsiteY76" fmla="*/ 2531008 h 2531008"/>
              <a:gd name="connsiteX77" fmla="*/ 49192 w 1333379"/>
              <a:gd name="connsiteY77" fmla="*/ 2530137 h 2531008"/>
              <a:gd name="connsiteX78" fmla="*/ 3337 w 1333379"/>
              <a:gd name="connsiteY78" fmla="*/ 2486314 h 2531008"/>
              <a:gd name="connsiteX79" fmla="*/ 3628 w 1333379"/>
              <a:gd name="connsiteY79" fmla="*/ 2385607 h 2531008"/>
              <a:gd name="connsiteX80" fmla="*/ 59640 w 1333379"/>
              <a:gd name="connsiteY80" fmla="*/ 2338301 h 2531008"/>
              <a:gd name="connsiteX81" fmla="*/ 88372 w 1333379"/>
              <a:gd name="connsiteY81" fmla="*/ 2338011 h 2531008"/>
              <a:gd name="connsiteX82" fmla="*/ 105205 w 1333379"/>
              <a:gd name="connsiteY82" fmla="*/ 2321469 h 2531008"/>
              <a:gd name="connsiteX83" fmla="*/ 105495 w 1333379"/>
              <a:gd name="connsiteY83" fmla="*/ 2301734 h 2531008"/>
              <a:gd name="connsiteX84" fmla="*/ 105785 w 1333379"/>
              <a:gd name="connsiteY84" fmla="*/ 200832 h 2531008"/>
              <a:gd name="connsiteX85" fmla="*/ 211715 w 1333379"/>
              <a:gd name="connsiteY85" fmla="*/ 22637 h 2531008"/>
              <a:gd name="connsiteX86" fmla="*/ 302844 w 1333379"/>
              <a:gd name="connsiteY86"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23712 w 1333379"/>
              <a:gd name="connsiteY64" fmla="*/ 1276387 h 2531008"/>
              <a:gd name="connsiteX65" fmla="*/ 1227957 w 1333379"/>
              <a:gd name="connsiteY65" fmla="*/ 1289665 h 2531008"/>
              <a:gd name="connsiteX66" fmla="*/ 1231154 w 1333379"/>
              <a:gd name="connsiteY66" fmla="*/ 1290880 h 2531008"/>
              <a:gd name="connsiteX67" fmla="*/ 1231154 w 1333379"/>
              <a:gd name="connsiteY67" fmla="*/ 1400729 h 2531008"/>
              <a:gd name="connsiteX68" fmla="*/ 1224003 w 1333379"/>
              <a:gd name="connsiteY68" fmla="*/ 2308989 h 2531008"/>
              <a:gd name="connsiteX69" fmla="*/ 1252734 w 1333379"/>
              <a:gd name="connsiteY69" fmla="*/ 2338011 h 2531008"/>
              <a:gd name="connsiteX70" fmla="*/ 1277403 w 1333379"/>
              <a:gd name="connsiteY70" fmla="*/ 2338882 h 2531008"/>
              <a:gd name="connsiteX71" fmla="*/ 1328482 w 1333379"/>
              <a:gd name="connsiteY71" fmla="*/ 2391412 h 2531008"/>
              <a:gd name="connsiteX72" fmla="*/ 1328482 w 1333379"/>
              <a:gd name="connsiteY72" fmla="*/ 2482541 h 2531008"/>
              <a:gd name="connsiteX73" fmla="*/ 1323838 w 1333379"/>
              <a:gd name="connsiteY73" fmla="*/ 2496761 h 2531008"/>
              <a:gd name="connsiteX74" fmla="*/ 1276532 w 1333379"/>
              <a:gd name="connsiteY74" fmla="*/ 2531008 h 2531008"/>
              <a:gd name="connsiteX75" fmla="*/ 52965 w 1333379"/>
              <a:gd name="connsiteY75" fmla="*/ 2531008 h 2531008"/>
              <a:gd name="connsiteX76" fmla="*/ 49192 w 1333379"/>
              <a:gd name="connsiteY76" fmla="*/ 2530137 h 2531008"/>
              <a:gd name="connsiteX77" fmla="*/ 3337 w 1333379"/>
              <a:gd name="connsiteY77" fmla="*/ 2486314 h 2531008"/>
              <a:gd name="connsiteX78" fmla="*/ 3628 w 1333379"/>
              <a:gd name="connsiteY78" fmla="*/ 2385607 h 2531008"/>
              <a:gd name="connsiteX79" fmla="*/ 59640 w 1333379"/>
              <a:gd name="connsiteY79" fmla="*/ 2338301 h 2531008"/>
              <a:gd name="connsiteX80" fmla="*/ 88372 w 1333379"/>
              <a:gd name="connsiteY80" fmla="*/ 2338011 h 2531008"/>
              <a:gd name="connsiteX81" fmla="*/ 105205 w 1333379"/>
              <a:gd name="connsiteY81" fmla="*/ 2321469 h 2531008"/>
              <a:gd name="connsiteX82" fmla="*/ 105495 w 1333379"/>
              <a:gd name="connsiteY82" fmla="*/ 2301734 h 2531008"/>
              <a:gd name="connsiteX83" fmla="*/ 105785 w 1333379"/>
              <a:gd name="connsiteY83" fmla="*/ 200832 h 2531008"/>
              <a:gd name="connsiteX84" fmla="*/ 211715 w 1333379"/>
              <a:gd name="connsiteY84" fmla="*/ 22637 h 2531008"/>
              <a:gd name="connsiteX85" fmla="*/ 302844 w 1333379"/>
              <a:gd name="connsiteY85"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23712 w 1333379"/>
              <a:gd name="connsiteY64" fmla="*/ 1276387 h 2531008"/>
              <a:gd name="connsiteX65" fmla="*/ 1227957 w 1333379"/>
              <a:gd name="connsiteY65" fmla="*/ 1289665 h 2531008"/>
              <a:gd name="connsiteX66" fmla="*/ 1231154 w 1333379"/>
              <a:gd name="connsiteY66" fmla="*/ 1400729 h 2531008"/>
              <a:gd name="connsiteX67" fmla="*/ 1224003 w 1333379"/>
              <a:gd name="connsiteY67" fmla="*/ 2308989 h 2531008"/>
              <a:gd name="connsiteX68" fmla="*/ 1252734 w 1333379"/>
              <a:gd name="connsiteY68" fmla="*/ 2338011 h 2531008"/>
              <a:gd name="connsiteX69" fmla="*/ 1277403 w 1333379"/>
              <a:gd name="connsiteY69" fmla="*/ 2338882 h 2531008"/>
              <a:gd name="connsiteX70" fmla="*/ 1328482 w 1333379"/>
              <a:gd name="connsiteY70" fmla="*/ 2391412 h 2531008"/>
              <a:gd name="connsiteX71" fmla="*/ 1328482 w 1333379"/>
              <a:gd name="connsiteY71" fmla="*/ 2482541 h 2531008"/>
              <a:gd name="connsiteX72" fmla="*/ 1323838 w 1333379"/>
              <a:gd name="connsiteY72" fmla="*/ 2496761 h 2531008"/>
              <a:gd name="connsiteX73" fmla="*/ 1276532 w 1333379"/>
              <a:gd name="connsiteY73" fmla="*/ 2531008 h 2531008"/>
              <a:gd name="connsiteX74" fmla="*/ 52965 w 1333379"/>
              <a:gd name="connsiteY74" fmla="*/ 2531008 h 2531008"/>
              <a:gd name="connsiteX75" fmla="*/ 49192 w 1333379"/>
              <a:gd name="connsiteY75" fmla="*/ 2530137 h 2531008"/>
              <a:gd name="connsiteX76" fmla="*/ 3337 w 1333379"/>
              <a:gd name="connsiteY76" fmla="*/ 2486314 h 2531008"/>
              <a:gd name="connsiteX77" fmla="*/ 3628 w 1333379"/>
              <a:gd name="connsiteY77" fmla="*/ 2385607 h 2531008"/>
              <a:gd name="connsiteX78" fmla="*/ 59640 w 1333379"/>
              <a:gd name="connsiteY78" fmla="*/ 2338301 h 2531008"/>
              <a:gd name="connsiteX79" fmla="*/ 88372 w 1333379"/>
              <a:gd name="connsiteY79" fmla="*/ 2338011 h 2531008"/>
              <a:gd name="connsiteX80" fmla="*/ 105205 w 1333379"/>
              <a:gd name="connsiteY80" fmla="*/ 2321469 h 2531008"/>
              <a:gd name="connsiteX81" fmla="*/ 105495 w 1333379"/>
              <a:gd name="connsiteY81" fmla="*/ 2301734 h 2531008"/>
              <a:gd name="connsiteX82" fmla="*/ 105785 w 1333379"/>
              <a:gd name="connsiteY82" fmla="*/ 200832 h 2531008"/>
              <a:gd name="connsiteX83" fmla="*/ 211715 w 1333379"/>
              <a:gd name="connsiteY83" fmla="*/ 22637 h 2531008"/>
              <a:gd name="connsiteX84" fmla="*/ 302844 w 1333379"/>
              <a:gd name="connsiteY84"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23712 w 1333379"/>
              <a:gd name="connsiteY64" fmla="*/ 1276387 h 2531008"/>
              <a:gd name="connsiteX65" fmla="*/ 1231154 w 1333379"/>
              <a:gd name="connsiteY65" fmla="*/ 1400729 h 2531008"/>
              <a:gd name="connsiteX66" fmla="*/ 1224003 w 1333379"/>
              <a:gd name="connsiteY66" fmla="*/ 2308989 h 2531008"/>
              <a:gd name="connsiteX67" fmla="*/ 1252734 w 1333379"/>
              <a:gd name="connsiteY67" fmla="*/ 2338011 h 2531008"/>
              <a:gd name="connsiteX68" fmla="*/ 1277403 w 1333379"/>
              <a:gd name="connsiteY68" fmla="*/ 2338882 h 2531008"/>
              <a:gd name="connsiteX69" fmla="*/ 1328482 w 1333379"/>
              <a:gd name="connsiteY69" fmla="*/ 2391412 h 2531008"/>
              <a:gd name="connsiteX70" fmla="*/ 1328482 w 1333379"/>
              <a:gd name="connsiteY70" fmla="*/ 2482541 h 2531008"/>
              <a:gd name="connsiteX71" fmla="*/ 1323838 w 1333379"/>
              <a:gd name="connsiteY71" fmla="*/ 2496761 h 2531008"/>
              <a:gd name="connsiteX72" fmla="*/ 1276532 w 1333379"/>
              <a:gd name="connsiteY72" fmla="*/ 2531008 h 2531008"/>
              <a:gd name="connsiteX73" fmla="*/ 52965 w 1333379"/>
              <a:gd name="connsiteY73" fmla="*/ 2531008 h 2531008"/>
              <a:gd name="connsiteX74" fmla="*/ 49192 w 1333379"/>
              <a:gd name="connsiteY74" fmla="*/ 2530137 h 2531008"/>
              <a:gd name="connsiteX75" fmla="*/ 3337 w 1333379"/>
              <a:gd name="connsiteY75" fmla="*/ 2486314 h 2531008"/>
              <a:gd name="connsiteX76" fmla="*/ 3628 w 1333379"/>
              <a:gd name="connsiteY76" fmla="*/ 2385607 h 2531008"/>
              <a:gd name="connsiteX77" fmla="*/ 59640 w 1333379"/>
              <a:gd name="connsiteY77" fmla="*/ 2338301 h 2531008"/>
              <a:gd name="connsiteX78" fmla="*/ 88372 w 1333379"/>
              <a:gd name="connsiteY78" fmla="*/ 2338011 h 2531008"/>
              <a:gd name="connsiteX79" fmla="*/ 105205 w 1333379"/>
              <a:gd name="connsiteY79" fmla="*/ 2321469 h 2531008"/>
              <a:gd name="connsiteX80" fmla="*/ 105495 w 1333379"/>
              <a:gd name="connsiteY80" fmla="*/ 2301734 h 2531008"/>
              <a:gd name="connsiteX81" fmla="*/ 105785 w 1333379"/>
              <a:gd name="connsiteY81" fmla="*/ 200832 h 2531008"/>
              <a:gd name="connsiteX82" fmla="*/ 211715 w 1333379"/>
              <a:gd name="connsiteY82" fmla="*/ 22637 h 2531008"/>
              <a:gd name="connsiteX83" fmla="*/ 302844 w 1333379"/>
              <a:gd name="connsiteY83"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3422 w 1333379"/>
              <a:gd name="connsiteY63" fmla="*/ 1258683 h 2531008"/>
              <a:gd name="connsiteX64" fmla="*/ 1231154 w 1333379"/>
              <a:gd name="connsiteY64" fmla="*/ 1400729 h 2531008"/>
              <a:gd name="connsiteX65" fmla="*/ 1224003 w 1333379"/>
              <a:gd name="connsiteY65" fmla="*/ 2308989 h 2531008"/>
              <a:gd name="connsiteX66" fmla="*/ 1252734 w 1333379"/>
              <a:gd name="connsiteY66" fmla="*/ 2338011 h 2531008"/>
              <a:gd name="connsiteX67" fmla="*/ 1277403 w 1333379"/>
              <a:gd name="connsiteY67" fmla="*/ 2338882 h 2531008"/>
              <a:gd name="connsiteX68" fmla="*/ 1328482 w 1333379"/>
              <a:gd name="connsiteY68" fmla="*/ 2391412 h 2531008"/>
              <a:gd name="connsiteX69" fmla="*/ 1328482 w 1333379"/>
              <a:gd name="connsiteY69" fmla="*/ 2482541 h 2531008"/>
              <a:gd name="connsiteX70" fmla="*/ 1323838 w 1333379"/>
              <a:gd name="connsiteY70" fmla="*/ 2496761 h 2531008"/>
              <a:gd name="connsiteX71" fmla="*/ 1276532 w 1333379"/>
              <a:gd name="connsiteY71" fmla="*/ 2531008 h 2531008"/>
              <a:gd name="connsiteX72" fmla="*/ 52965 w 1333379"/>
              <a:gd name="connsiteY72" fmla="*/ 2531008 h 2531008"/>
              <a:gd name="connsiteX73" fmla="*/ 49192 w 1333379"/>
              <a:gd name="connsiteY73" fmla="*/ 2530137 h 2531008"/>
              <a:gd name="connsiteX74" fmla="*/ 3337 w 1333379"/>
              <a:gd name="connsiteY74" fmla="*/ 2486314 h 2531008"/>
              <a:gd name="connsiteX75" fmla="*/ 3628 w 1333379"/>
              <a:gd name="connsiteY75" fmla="*/ 2385607 h 2531008"/>
              <a:gd name="connsiteX76" fmla="*/ 59640 w 1333379"/>
              <a:gd name="connsiteY76" fmla="*/ 2338301 h 2531008"/>
              <a:gd name="connsiteX77" fmla="*/ 88372 w 1333379"/>
              <a:gd name="connsiteY77" fmla="*/ 2338011 h 2531008"/>
              <a:gd name="connsiteX78" fmla="*/ 105205 w 1333379"/>
              <a:gd name="connsiteY78" fmla="*/ 2321469 h 2531008"/>
              <a:gd name="connsiteX79" fmla="*/ 105495 w 1333379"/>
              <a:gd name="connsiteY79" fmla="*/ 2301734 h 2531008"/>
              <a:gd name="connsiteX80" fmla="*/ 105785 w 1333379"/>
              <a:gd name="connsiteY80" fmla="*/ 200832 h 2531008"/>
              <a:gd name="connsiteX81" fmla="*/ 211715 w 1333379"/>
              <a:gd name="connsiteY81" fmla="*/ 22637 h 2531008"/>
              <a:gd name="connsiteX82" fmla="*/ 302844 w 1333379"/>
              <a:gd name="connsiteY82"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31154 w 1333379"/>
              <a:gd name="connsiteY63" fmla="*/ 1400729 h 2531008"/>
              <a:gd name="connsiteX64" fmla="*/ 1224003 w 1333379"/>
              <a:gd name="connsiteY64" fmla="*/ 2308989 h 2531008"/>
              <a:gd name="connsiteX65" fmla="*/ 1252734 w 1333379"/>
              <a:gd name="connsiteY65" fmla="*/ 2338011 h 2531008"/>
              <a:gd name="connsiteX66" fmla="*/ 1277403 w 1333379"/>
              <a:gd name="connsiteY66" fmla="*/ 2338882 h 2531008"/>
              <a:gd name="connsiteX67" fmla="*/ 1328482 w 1333379"/>
              <a:gd name="connsiteY67" fmla="*/ 2391412 h 2531008"/>
              <a:gd name="connsiteX68" fmla="*/ 1328482 w 1333379"/>
              <a:gd name="connsiteY68" fmla="*/ 2482541 h 2531008"/>
              <a:gd name="connsiteX69" fmla="*/ 1323838 w 1333379"/>
              <a:gd name="connsiteY69" fmla="*/ 2496761 h 2531008"/>
              <a:gd name="connsiteX70" fmla="*/ 1276532 w 1333379"/>
              <a:gd name="connsiteY70" fmla="*/ 2531008 h 2531008"/>
              <a:gd name="connsiteX71" fmla="*/ 52965 w 1333379"/>
              <a:gd name="connsiteY71" fmla="*/ 2531008 h 2531008"/>
              <a:gd name="connsiteX72" fmla="*/ 49192 w 1333379"/>
              <a:gd name="connsiteY72" fmla="*/ 2530137 h 2531008"/>
              <a:gd name="connsiteX73" fmla="*/ 3337 w 1333379"/>
              <a:gd name="connsiteY73" fmla="*/ 2486314 h 2531008"/>
              <a:gd name="connsiteX74" fmla="*/ 3628 w 1333379"/>
              <a:gd name="connsiteY74" fmla="*/ 2385607 h 2531008"/>
              <a:gd name="connsiteX75" fmla="*/ 59640 w 1333379"/>
              <a:gd name="connsiteY75" fmla="*/ 2338301 h 2531008"/>
              <a:gd name="connsiteX76" fmla="*/ 88372 w 1333379"/>
              <a:gd name="connsiteY76" fmla="*/ 2338011 h 2531008"/>
              <a:gd name="connsiteX77" fmla="*/ 105205 w 1333379"/>
              <a:gd name="connsiteY77" fmla="*/ 2321469 h 2531008"/>
              <a:gd name="connsiteX78" fmla="*/ 105495 w 1333379"/>
              <a:gd name="connsiteY78" fmla="*/ 2301734 h 2531008"/>
              <a:gd name="connsiteX79" fmla="*/ 105785 w 1333379"/>
              <a:gd name="connsiteY79" fmla="*/ 200832 h 2531008"/>
              <a:gd name="connsiteX80" fmla="*/ 211715 w 1333379"/>
              <a:gd name="connsiteY80" fmla="*/ 22637 h 2531008"/>
              <a:gd name="connsiteX81" fmla="*/ 302844 w 1333379"/>
              <a:gd name="connsiteY81" fmla="*/ 0 h 2531008"/>
              <a:gd name="connsiteX0" fmla="*/ 923624 w 1333379"/>
              <a:gd name="connsiteY0" fmla="*/ 1848992 h 2531008"/>
              <a:gd name="connsiteX1" fmla="*/ 855423 w 1333379"/>
              <a:gd name="connsiteY1" fmla="*/ 1914872 h 2531008"/>
              <a:gd name="connsiteX2" fmla="*/ 921593 w 1333379"/>
              <a:gd name="connsiteY2" fmla="*/ 1983073 h 2531008"/>
              <a:gd name="connsiteX3" fmla="*/ 989794 w 1333379"/>
              <a:gd name="connsiteY3" fmla="*/ 1916903 h 2531008"/>
              <a:gd name="connsiteX4" fmla="*/ 923624 w 1333379"/>
              <a:gd name="connsiteY4" fmla="*/ 1848992 h 2531008"/>
              <a:gd name="connsiteX5" fmla="*/ 386427 w 1333379"/>
              <a:gd name="connsiteY5" fmla="*/ 1848990 h 2531008"/>
              <a:gd name="connsiteX6" fmla="*/ 319677 w 1333379"/>
              <a:gd name="connsiteY6" fmla="*/ 1916321 h 2531008"/>
              <a:gd name="connsiteX7" fmla="*/ 387008 w 1333379"/>
              <a:gd name="connsiteY7" fmla="*/ 1983071 h 2531008"/>
              <a:gd name="connsiteX8" fmla="*/ 454048 w 1333379"/>
              <a:gd name="connsiteY8" fmla="*/ 1915740 h 2531008"/>
              <a:gd name="connsiteX9" fmla="*/ 386427 w 1333379"/>
              <a:gd name="connsiteY9" fmla="*/ 1848990 h 2531008"/>
              <a:gd name="connsiteX10" fmla="*/ 619511 w 1333379"/>
              <a:gd name="connsiteY10" fmla="*/ 1644604 h 2531008"/>
              <a:gd name="connsiteX11" fmla="*/ 656332 w 1333379"/>
              <a:gd name="connsiteY11" fmla="*/ 1651062 h 2531008"/>
              <a:gd name="connsiteX12" fmla="*/ 752394 w 1333379"/>
              <a:gd name="connsiteY12" fmla="*/ 1690821 h 2531008"/>
              <a:gd name="connsiteX13" fmla="*/ 793895 w 1333379"/>
              <a:gd name="connsiteY13" fmla="*/ 1732323 h 2531008"/>
              <a:gd name="connsiteX14" fmla="*/ 798249 w 1333379"/>
              <a:gd name="connsiteY14" fmla="*/ 1742771 h 2531008"/>
              <a:gd name="connsiteX15" fmla="*/ 787510 w 1333379"/>
              <a:gd name="connsiteY15" fmla="*/ 1744802 h 2531008"/>
              <a:gd name="connsiteX16" fmla="*/ 684773 w 1333379"/>
              <a:gd name="connsiteY16" fmla="*/ 1745092 h 2531008"/>
              <a:gd name="connsiteX17" fmla="*/ 581166 w 1333379"/>
              <a:gd name="connsiteY17" fmla="*/ 1745092 h 2531008"/>
              <a:gd name="connsiteX18" fmla="*/ 567815 w 1333379"/>
              <a:gd name="connsiteY18" fmla="*/ 1736385 h 2531008"/>
              <a:gd name="connsiteX19" fmla="*/ 555046 w 1333379"/>
              <a:gd name="connsiteY19" fmla="*/ 1674279 h 2531008"/>
              <a:gd name="connsiteX20" fmla="*/ 582036 w 1333379"/>
              <a:gd name="connsiteY20" fmla="*/ 1644677 h 2531008"/>
              <a:gd name="connsiteX21" fmla="*/ 619511 w 1333379"/>
              <a:gd name="connsiteY21" fmla="*/ 1644604 h 2531008"/>
              <a:gd name="connsiteX22" fmla="*/ 443130 w 1333379"/>
              <a:gd name="connsiteY22" fmla="*/ 1555520 h 2531008"/>
              <a:gd name="connsiteX23" fmla="*/ 290655 w 1333379"/>
              <a:gd name="connsiteY23" fmla="*/ 1598822 h 2531008"/>
              <a:gd name="connsiteX24" fmla="*/ 209974 w 1333379"/>
              <a:gd name="connsiteY24" fmla="*/ 1711717 h 2531008"/>
              <a:gd name="connsiteX25" fmla="*/ 210264 w 1333379"/>
              <a:gd name="connsiteY25" fmla="*/ 1807200 h 2531008"/>
              <a:gd name="connsiteX26" fmla="*/ 216649 w 1333379"/>
              <a:gd name="connsiteY26" fmla="*/ 1894556 h 2531008"/>
              <a:gd name="connsiteX27" fmla="*/ 224195 w 1333379"/>
              <a:gd name="connsiteY27" fmla="*/ 1902973 h 2531008"/>
              <a:gd name="connsiteX28" fmla="*/ 289494 w 1333379"/>
              <a:gd name="connsiteY28" fmla="*/ 1902973 h 2531008"/>
              <a:gd name="connsiteX29" fmla="*/ 300813 w 1333379"/>
              <a:gd name="connsiteY29" fmla="*/ 1894266 h 2531008"/>
              <a:gd name="connsiteX30" fmla="*/ 386138 w 1333379"/>
              <a:gd name="connsiteY30" fmla="*/ 1827515 h 2531008"/>
              <a:gd name="connsiteX31" fmla="*/ 472043 w 1333379"/>
              <a:gd name="connsiteY31" fmla="*/ 1893105 h 2531008"/>
              <a:gd name="connsiteX32" fmla="*/ 485683 w 1333379"/>
              <a:gd name="connsiteY32" fmla="*/ 1902683 h 2531008"/>
              <a:gd name="connsiteX33" fmla="*/ 654591 w 1333379"/>
              <a:gd name="connsiteY33" fmla="*/ 1902683 h 2531008"/>
              <a:gd name="connsiteX34" fmla="*/ 823499 w 1333379"/>
              <a:gd name="connsiteY34" fmla="*/ 1903263 h 2531008"/>
              <a:gd name="connsiteX35" fmla="*/ 837430 w 1333379"/>
              <a:gd name="connsiteY35" fmla="*/ 1892525 h 2531008"/>
              <a:gd name="connsiteX36" fmla="*/ 921013 w 1333379"/>
              <a:gd name="connsiteY36" fmla="*/ 1827806 h 2531008"/>
              <a:gd name="connsiteX37" fmla="*/ 1008079 w 1333379"/>
              <a:gd name="connsiteY37" fmla="*/ 1893396 h 2531008"/>
              <a:gd name="connsiteX38" fmla="*/ 1016495 w 1333379"/>
              <a:gd name="connsiteY38" fmla="*/ 1903263 h 2531008"/>
              <a:gd name="connsiteX39" fmla="*/ 1106463 w 1333379"/>
              <a:gd name="connsiteY39" fmla="*/ 1903263 h 2531008"/>
              <a:gd name="connsiteX40" fmla="*/ 1114299 w 1333379"/>
              <a:gd name="connsiteY40" fmla="*/ 1897459 h 2531008"/>
              <a:gd name="connsiteX41" fmla="*/ 1119813 w 1333379"/>
              <a:gd name="connsiteY41" fmla="*/ 1807781 h 2531008"/>
              <a:gd name="connsiteX42" fmla="*/ 1034488 w 1333379"/>
              <a:gd name="connsiteY42" fmla="*/ 1730872 h 2531008"/>
              <a:gd name="connsiteX43" fmla="*/ 964545 w 1333379"/>
              <a:gd name="connsiteY43" fmla="*/ 1727099 h 2531008"/>
              <a:gd name="connsiteX44" fmla="*/ 854552 w 1333379"/>
              <a:gd name="connsiteY44" fmla="*/ 1703011 h 2531008"/>
              <a:gd name="connsiteX45" fmla="*/ 716118 w 1333379"/>
              <a:gd name="connsiteY45" fmla="*/ 1635389 h 2531008"/>
              <a:gd name="connsiteX46" fmla="*/ 497582 w 1333379"/>
              <a:gd name="connsiteY46" fmla="*/ 1559932 h 2531008"/>
              <a:gd name="connsiteX47" fmla="*/ 443130 w 1333379"/>
              <a:gd name="connsiteY47" fmla="*/ 1555520 h 2531008"/>
              <a:gd name="connsiteX48" fmla="*/ 362339 w 1333379"/>
              <a:gd name="connsiteY48" fmla="*/ 159040 h 2531008"/>
              <a:gd name="connsiteX49" fmla="*/ 257280 w 1333379"/>
              <a:gd name="connsiteY49" fmla="*/ 264681 h 2531008"/>
              <a:gd name="connsiteX50" fmla="*/ 257280 w 1333379"/>
              <a:gd name="connsiteY50" fmla="*/ 664894 h 2531008"/>
              <a:gd name="connsiteX51" fmla="*/ 258151 w 1333379"/>
              <a:gd name="connsiteY51" fmla="*/ 682597 h 2531008"/>
              <a:gd name="connsiteX52" fmla="*/ 360888 w 1333379"/>
              <a:gd name="connsiteY52" fmla="*/ 770824 h 2531008"/>
              <a:gd name="connsiteX53" fmla="*/ 664168 w 1333379"/>
              <a:gd name="connsiteY53" fmla="*/ 770824 h 2531008"/>
              <a:gd name="connsiteX54" fmla="*/ 967448 w 1333379"/>
              <a:gd name="connsiteY54" fmla="*/ 770824 h 2531008"/>
              <a:gd name="connsiteX55" fmla="*/ 1073088 w 1333379"/>
              <a:gd name="connsiteY55" fmla="*/ 664604 h 2531008"/>
              <a:gd name="connsiteX56" fmla="*/ 1073378 w 1333379"/>
              <a:gd name="connsiteY56" fmla="*/ 264390 h 2531008"/>
              <a:gd name="connsiteX57" fmla="*/ 968029 w 1333379"/>
              <a:gd name="connsiteY57" fmla="*/ 159040 h 2531008"/>
              <a:gd name="connsiteX58" fmla="*/ 362339 w 1333379"/>
              <a:gd name="connsiteY58" fmla="*/ 159040 h 2531008"/>
              <a:gd name="connsiteX59" fmla="*/ 302844 w 1333379"/>
              <a:gd name="connsiteY59" fmla="*/ 0 h 2531008"/>
              <a:gd name="connsiteX60" fmla="*/ 1027233 w 1333379"/>
              <a:gd name="connsiteY60" fmla="*/ 0 h 2531008"/>
              <a:gd name="connsiteX61" fmla="*/ 1198463 w 1333379"/>
              <a:gd name="connsiteY61" fmla="*/ 105930 h 2531008"/>
              <a:gd name="connsiteX62" fmla="*/ 1223712 w 1333379"/>
              <a:gd name="connsiteY62" fmla="*/ 209248 h 2531008"/>
              <a:gd name="connsiteX63" fmla="*/ 1224003 w 1333379"/>
              <a:gd name="connsiteY63" fmla="*/ 2308989 h 2531008"/>
              <a:gd name="connsiteX64" fmla="*/ 1252734 w 1333379"/>
              <a:gd name="connsiteY64" fmla="*/ 2338011 h 2531008"/>
              <a:gd name="connsiteX65" fmla="*/ 1277403 w 1333379"/>
              <a:gd name="connsiteY65" fmla="*/ 2338882 h 2531008"/>
              <a:gd name="connsiteX66" fmla="*/ 1328482 w 1333379"/>
              <a:gd name="connsiteY66" fmla="*/ 2391412 h 2531008"/>
              <a:gd name="connsiteX67" fmla="*/ 1328482 w 1333379"/>
              <a:gd name="connsiteY67" fmla="*/ 2482541 h 2531008"/>
              <a:gd name="connsiteX68" fmla="*/ 1323838 w 1333379"/>
              <a:gd name="connsiteY68" fmla="*/ 2496761 h 2531008"/>
              <a:gd name="connsiteX69" fmla="*/ 1276532 w 1333379"/>
              <a:gd name="connsiteY69" fmla="*/ 2531008 h 2531008"/>
              <a:gd name="connsiteX70" fmla="*/ 52965 w 1333379"/>
              <a:gd name="connsiteY70" fmla="*/ 2531008 h 2531008"/>
              <a:gd name="connsiteX71" fmla="*/ 49192 w 1333379"/>
              <a:gd name="connsiteY71" fmla="*/ 2530137 h 2531008"/>
              <a:gd name="connsiteX72" fmla="*/ 3337 w 1333379"/>
              <a:gd name="connsiteY72" fmla="*/ 2486314 h 2531008"/>
              <a:gd name="connsiteX73" fmla="*/ 3628 w 1333379"/>
              <a:gd name="connsiteY73" fmla="*/ 2385607 h 2531008"/>
              <a:gd name="connsiteX74" fmla="*/ 59640 w 1333379"/>
              <a:gd name="connsiteY74" fmla="*/ 2338301 h 2531008"/>
              <a:gd name="connsiteX75" fmla="*/ 88372 w 1333379"/>
              <a:gd name="connsiteY75" fmla="*/ 2338011 h 2531008"/>
              <a:gd name="connsiteX76" fmla="*/ 105205 w 1333379"/>
              <a:gd name="connsiteY76" fmla="*/ 2321469 h 2531008"/>
              <a:gd name="connsiteX77" fmla="*/ 105495 w 1333379"/>
              <a:gd name="connsiteY77" fmla="*/ 2301734 h 2531008"/>
              <a:gd name="connsiteX78" fmla="*/ 105785 w 1333379"/>
              <a:gd name="connsiteY78" fmla="*/ 200832 h 2531008"/>
              <a:gd name="connsiteX79" fmla="*/ 211715 w 1333379"/>
              <a:gd name="connsiteY79" fmla="*/ 22637 h 2531008"/>
              <a:gd name="connsiteX80" fmla="*/ 302844 w 1333379"/>
              <a:gd name="connsiteY80" fmla="*/ 0 h 253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33379" h="2531008">
                <a:moveTo>
                  <a:pt x="923624" y="1848992"/>
                </a:moveTo>
                <a:cubicBezTo>
                  <a:pt x="886186" y="1848702"/>
                  <a:pt x="856004" y="1878304"/>
                  <a:pt x="855423" y="1914872"/>
                </a:cubicBezTo>
                <a:cubicBezTo>
                  <a:pt x="855133" y="1952020"/>
                  <a:pt x="884735" y="1982783"/>
                  <a:pt x="921593" y="1983073"/>
                </a:cubicBezTo>
                <a:cubicBezTo>
                  <a:pt x="958450" y="1983653"/>
                  <a:pt x="989213" y="1953761"/>
                  <a:pt x="989794" y="1916903"/>
                </a:cubicBezTo>
                <a:cubicBezTo>
                  <a:pt x="990374" y="1880046"/>
                  <a:pt x="960482" y="1849282"/>
                  <a:pt x="923624" y="1848992"/>
                </a:cubicBezTo>
                <a:close/>
                <a:moveTo>
                  <a:pt x="386427" y="1848990"/>
                </a:moveTo>
                <a:cubicBezTo>
                  <a:pt x="349279" y="1848990"/>
                  <a:pt x="319677" y="1878883"/>
                  <a:pt x="319677" y="1916321"/>
                </a:cubicBezTo>
                <a:cubicBezTo>
                  <a:pt x="319677" y="1953468"/>
                  <a:pt x="349860" y="1983651"/>
                  <a:pt x="387008" y="1983071"/>
                </a:cubicBezTo>
                <a:cubicBezTo>
                  <a:pt x="423575" y="1983071"/>
                  <a:pt x="454338" y="1952308"/>
                  <a:pt x="454048" y="1915740"/>
                </a:cubicBezTo>
                <a:cubicBezTo>
                  <a:pt x="453757" y="1878883"/>
                  <a:pt x="423575" y="1848990"/>
                  <a:pt x="386427" y="1848990"/>
                </a:cubicBezTo>
                <a:close/>
                <a:moveTo>
                  <a:pt x="619511" y="1644604"/>
                </a:moveTo>
                <a:cubicBezTo>
                  <a:pt x="631881" y="1645983"/>
                  <a:pt x="644143" y="1648450"/>
                  <a:pt x="656332" y="1651062"/>
                </a:cubicBezTo>
                <a:cubicBezTo>
                  <a:pt x="690578" y="1658607"/>
                  <a:pt x="723082" y="1670796"/>
                  <a:pt x="752394" y="1690821"/>
                </a:cubicBezTo>
                <a:cubicBezTo>
                  <a:pt x="768936" y="1702140"/>
                  <a:pt x="783157" y="1715490"/>
                  <a:pt x="793895" y="1732323"/>
                </a:cubicBezTo>
                <a:cubicBezTo>
                  <a:pt x="795927" y="1735515"/>
                  <a:pt x="799990" y="1738998"/>
                  <a:pt x="798249" y="1742771"/>
                </a:cubicBezTo>
                <a:cubicBezTo>
                  <a:pt x="796507" y="1746833"/>
                  <a:pt x="791283" y="1744802"/>
                  <a:pt x="787510" y="1744802"/>
                </a:cubicBezTo>
                <a:lnTo>
                  <a:pt x="684773" y="1745092"/>
                </a:lnTo>
                <a:lnTo>
                  <a:pt x="581166" y="1745092"/>
                </a:lnTo>
                <a:cubicBezTo>
                  <a:pt x="574200" y="1745092"/>
                  <a:pt x="570427" y="1743061"/>
                  <a:pt x="567815" y="1736385"/>
                </a:cubicBezTo>
                <a:cubicBezTo>
                  <a:pt x="559980" y="1716361"/>
                  <a:pt x="553305" y="1696046"/>
                  <a:pt x="555046" y="1674279"/>
                </a:cubicBezTo>
                <a:cubicBezTo>
                  <a:pt x="556207" y="1655995"/>
                  <a:pt x="564043" y="1647289"/>
                  <a:pt x="582036" y="1644677"/>
                </a:cubicBezTo>
                <a:cubicBezTo>
                  <a:pt x="594661" y="1642936"/>
                  <a:pt x="607140" y="1643226"/>
                  <a:pt x="619511" y="1644604"/>
                </a:cubicBezTo>
                <a:close/>
                <a:moveTo>
                  <a:pt x="443130" y="1555520"/>
                </a:moveTo>
                <a:cubicBezTo>
                  <a:pt x="389530" y="1555506"/>
                  <a:pt x="338542" y="1569002"/>
                  <a:pt x="290655" y="1598822"/>
                </a:cubicBezTo>
                <a:cubicBezTo>
                  <a:pt x="247993" y="1625232"/>
                  <a:pt x="218971" y="1661509"/>
                  <a:pt x="209974" y="1711717"/>
                </a:cubicBezTo>
                <a:cubicBezTo>
                  <a:pt x="204170" y="1743642"/>
                  <a:pt x="206491" y="1775276"/>
                  <a:pt x="210264" y="1807200"/>
                </a:cubicBezTo>
                <a:cubicBezTo>
                  <a:pt x="213747" y="1836222"/>
                  <a:pt x="219551" y="1864954"/>
                  <a:pt x="216649" y="1894556"/>
                </a:cubicBezTo>
                <a:cubicBezTo>
                  <a:pt x="215778" y="1901522"/>
                  <a:pt x="217810" y="1902973"/>
                  <a:pt x="224195" y="1902973"/>
                </a:cubicBezTo>
                <a:cubicBezTo>
                  <a:pt x="245961" y="1902683"/>
                  <a:pt x="267728" y="1902683"/>
                  <a:pt x="289494" y="1902973"/>
                </a:cubicBezTo>
                <a:cubicBezTo>
                  <a:pt x="296169" y="1902973"/>
                  <a:pt x="299072" y="1901232"/>
                  <a:pt x="300813" y="1894266"/>
                </a:cubicBezTo>
                <a:cubicBezTo>
                  <a:pt x="311261" y="1854216"/>
                  <a:pt x="345797" y="1827515"/>
                  <a:pt x="386138" y="1827515"/>
                </a:cubicBezTo>
                <a:cubicBezTo>
                  <a:pt x="426768" y="1827225"/>
                  <a:pt x="461595" y="1853345"/>
                  <a:pt x="472043" y="1893105"/>
                </a:cubicBezTo>
                <a:cubicBezTo>
                  <a:pt x="474364" y="1901522"/>
                  <a:pt x="478137" y="1902683"/>
                  <a:pt x="485683" y="1902683"/>
                </a:cubicBezTo>
                <a:lnTo>
                  <a:pt x="654591" y="1902683"/>
                </a:lnTo>
                <a:lnTo>
                  <a:pt x="823499" y="1903263"/>
                </a:lnTo>
                <a:cubicBezTo>
                  <a:pt x="831625" y="1903263"/>
                  <a:pt x="835108" y="1900942"/>
                  <a:pt x="837430" y="1892525"/>
                </a:cubicBezTo>
                <a:cubicBezTo>
                  <a:pt x="847878" y="1854216"/>
                  <a:pt x="882123" y="1828096"/>
                  <a:pt x="921013" y="1827806"/>
                </a:cubicBezTo>
                <a:cubicBezTo>
                  <a:pt x="962224" y="1827225"/>
                  <a:pt x="996760" y="1853635"/>
                  <a:pt x="1008079" y="1893396"/>
                </a:cubicBezTo>
                <a:cubicBezTo>
                  <a:pt x="1009240" y="1897749"/>
                  <a:pt x="1008949" y="1903263"/>
                  <a:pt x="1016495" y="1903263"/>
                </a:cubicBezTo>
                <a:lnTo>
                  <a:pt x="1106463" y="1903263"/>
                </a:lnTo>
                <a:cubicBezTo>
                  <a:pt x="1110817" y="1903263"/>
                  <a:pt x="1113138" y="1901522"/>
                  <a:pt x="1114299" y="1897459"/>
                </a:cubicBezTo>
                <a:cubicBezTo>
                  <a:pt x="1122425" y="1868147"/>
                  <a:pt x="1126488" y="1837963"/>
                  <a:pt x="1119813" y="1807781"/>
                </a:cubicBezTo>
                <a:cubicBezTo>
                  <a:pt x="1111687" y="1772083"/>
                  <a:pt x="1086148" y="1735516"/>
                  <a:pt x="1034488" y="1730872"/>
                </a:cubicBezTo>
                <a:cubicBezTo>
                  <a:pt x="1011271" y="1728840"/>
                  <a:pt x="988053" y="1726809"/>
                  <a:pt x="964545" y="1727099"/>
                </a:cubicBezTo>
                <a:cubicBezTo>
                  <a:pt x="925946" y="1727679"/>
                  <a:pt x="889669" y="1719263"/>
                  <a:pt x="854552" y="1703011"/>
                </a:cubicBezTo>
                <a:cubicBezTo>
                  <a:pt x="807827" y="1681244"/>
                  <a:pt x="762553" y="1657446"/>
                  <a:pt x="716118" y="1635389"/>
                </a:cubicBezTo>
                <a:cubicBezTo>
                  <a:pt x="646174" y="1602014"/>
                  <a:pt x="575071" y="1571831"/>
                  <a:pt x="497582" y="1559932"/>
                </a:cubicBezTo>
                <a:cubicBezTo>
                  <a:pt x="479153" y="1557030"/>
                  <a:pt x="460996" y="1555524"/>
                  <a:pt x="443130" y="1555520"/>
                </a:cubicBezTo>
                <a:close/>
                <a:moveTo>
                  <a:pt x="362339" y="159040"/>
                </a:moveTo>
                <a:cubicBezTo>
                  <a:pt x="301103" y="159040"/>
                  <a:pt x="257280" y="203154"/>
                  <a:pt x="257280" y="264681"/>
                </a:cubicBezTo>
                <a:lnTo>
                  <a:pt x="257280" y="664894"/>
                </a:lnTo>
                <a:cubicBezTo>
                  <a:pt x="257280" y="670698"/>
                  <a:pt x="257280" y="676793"/>
                  <a:pt x="258151" y="682597"/>
                </a:cubicBezTo>
                <a:cubicBezTo>
                  <a:pt x="266277" y="735127"/>
                  <a:pt x="307778" y="770824"/>
                  <a:pt x="360888" y="770824"/>
                </a:cubicBezTo>
                <a:lnTo>
                  <a:pt x="664168" y="770824"/>
                </a:lnTo>
                <a:lnTo>
                  <a:pt x="967448" y="770824"/>
                </a:lnTo>
                <a:cubicBezTo>
                  <a:pt x="1028975" y="770534"/>
                  <a:pt x="1073088" y="726420"/>
                  <a:pt x="1073088" y="664604"/>
                </a:cubicBezTo>
                <a:cubicBezTo>
                  <a:pt x="1073088" y="531393"/>
                  <a:pt x="1073088" y="397892"/>
                  <a:pt x="1073378" y="264390"/>
                </a:cubicBezTo>
                <a:cubicBezTo>
                  <a:pt x="1073378" y="203154"/>
                  <a:pt x="1029265" y="159040"/>
                  <a:pt x="968029" y="159040"/>
                </a:cubicBezTo>
                <a:lnTo>
                  <a:pt x="362339" y="159040"/>
                </a:lnTo>
                <a:close/>
                <a:moveTo>
                  <a:pt x="302844" y="0"/>
                </a:moveTo>
                <a:lnTo>
                  <a:pt x="1027233" y="0"/>
                </a:lnTo>
                <a:cubicBezTo>
                  <a:pt x="1106173" y="0"/>
                  <a:pt x="1161025" y="39760"/>
                  <a:pt x="1198463" y="105930"/>
                </a:cubicBezTo>
                <a:cubicBezTo>
                  <a:pt x="1216747" y="137854"/>
                  <a:pt x="1223712" y="172391"/>
                  <a:pt x="1223712" y="209248"/>
                </a:cubicBezTo>
                <a:cubicBezTo>
                  <a:pt x="1227969" y="576424"/>
                  <a:pt x="1219166" y="1954195"/>
                  <a:pt x="1224003" y="2308989"/>
                </a:cubicBezTo>
                <a:cubicBezTo>
                  <a:pt x="1224293" y="2335690"/>
                  <a:pt x="1226324" y="2337721"/>
                  <a:pt x="1252734" y="2338011"/>
                </a:cubicBezTo>
                <a:cubicBezTo>
                  <a:pt x="1260860" y="2338011"/>
                  <a:pt x="1269276" y="2337431"/>
                  <a:pt x="1277403" y="2338882"/>
                </a:cubicBezTo>
                <a:cubicBezTo>
                  <a:pt x="1307005" y="2344106"/>
                  <a:pt x="1322387" y="2363841"/>
                  <a:pt x="1328482" y="2391412"/>
                </a:cubicBezTo>
                <a:cubicBezTo>
                  <a:pt x="1335157" y="2421595"/>
                  <a:pt x="1334866" y="2452068"/>
                  <a:pt x="1328482" y="2482541"/>
                </a:cubicBezTo>
                <a:cubicBezTo>
                  <a:pt x="1327321" y="2487474"/>
                  <a:pt x="1325579" y="2492118"/>
                  <a:pt x="1323838" y="2496761"/>
                </a:cubicBezTo>
                <a:cubicBezTo>
                  <a:pt x="1316002" y="2519109"/>
                  <a:pt x="1300040" y="2530427"/>
                  <a:pt x="1276532" y="2531008"/>
                </a:cubicBezTo>
                <a:lnTo>
                  <a:pt x="52965" y="2531008"/>
                </a:lnTo>
                <a:cubicBezTo>
                  <a:pt x="51804" y="2530427"/>
                  <a:pt x="50644" y="2530137"/>
                  <a:pt x="49192" y="2530137"/>
                </a:cubicBezTo>
                <a:cubicBezTo>
                  <a:pt x="22782" y="2528396"/>
                  <a:pt x="6820" y="2512723"/>
                  <a:pt x="3337" y="2486314"/>
                </a:cubicBezTo>
                <a:cubicBezTo>
                  <a:pt x="-1016" y="2452648"/>
                  <a:pt x="-1306" y="2418983"/>
                  <a:pt x="3628" y="2385607"/>
                </a:cubicBezTo>
                <a:cubicBezTo>
                  <a:pt x="7401" y="2358617"/>
                  <a:pt x="27136" y="2340913"/>
                  <a:pt x="59640" y="2338301"/>
                </a:cubicBezTo>
                <a:cubicBezTo>
                  <a:pt x="69218" y="2337721"/>
                  <a:pt x="78795" y="2338591"/>
                  <a:pt x="88372" y="2338011"/>
                </a:cubicBezTo>
                <a:cubicBezTo>
                  <a:pt x="99981" y="2337141"/>
                  <a:pt x="104334" y="2332787"/>
                  <a:pt x="105205" y="2321469"/>
                </a:cubicBezTo>
                <a:cubicBezTo>
                  <a:pt x="105785" y="2314794"/>
                  <a:pt x="105495" y="2308409"/>
                  <a:pt x="105495" y="2301734"/>
                </a:cubicBezTo>
                <a:cubicBezTo>
                  <a:pt x="105495" y="1601433"/>
                  <a:pt x="105495" y="901133"/>
                  <a:pt x="105785" y="200832"/>
                </a:cubicBezTo>
                <a:cubicBezTo>
                  <a:pt x="105785" y="121312"/>
                  <a:pt x="145255" y="63558"/>
                  <a:pt x="211715" y="22637"/>
                </a:cubicBezTo>
                <a:cubicBezTo>
                  <a:pt x="239576" y="5514"/>
                  <a:pt x="270630" y="0"/>
                  <a:pt x="302844" y="0"/>
                </a:cubicBezTo>
                <a:close/>
              </a:path>
            </a:pathLst>
          </a:custGeom>
          <a:solidFill>
            <a:schemeClr val="accent3"/>
          </a:solidFill>
          <a:ln w="7857" cap="flat">
            <a:noFill/>
            <a:prstDash val="solid"/>
            <a:miter/>
          </a:ln>
        </p:spPr>
        <p:txBody>
          <a:bodyPr wrap="square" rtlCol="0" anchor="ctr">
            <a:noAutofit/>
          </a:bodyPr>
          <a:lstStyle/>
          <a:p>
            <a:endParaRPr lang="en-US" sz="2800">
              <a:solidFill>
                <a:srgbClr val="002060"/>
              </a:solidFill>
            </a:endParaRPr>
          </a:p>
        </p:txBody>
      </p:sp>
      <p:grpSp>
        <p:nvGrpSpPr>
          <p:cNvPr id="90" name="Group 89">
            <a:extLst>
              <a:ext uri="{FF2B5EF4-FFF2-40B4-BE49-F238E27FC236}">
                <a16:creationId xmlns="" xmlns:a16="http://schemas.microsoft.com/office/drawing/2014/main" id="{A195A236-0DE3-4129-8AB1-A5306EF71537}"/>
              </a:ext>
            </a:extLst>
          </p:cNvPr>
          <p:cNvGrpSpPr/>
          <p:nvPr/>
        </p:nvGrpSpPr>
        <p:grpSpPr>
          <a:xfrm>
            <a:off x="2612264" y="2115051"/>
            <a:ext cx="7687529" cy="3646085"/>
            <a:chOff x="2612264" y="2115051"/>
            <a:chExt cx="7687529" cy="3646085"/>
          </a:xfrm>
        </p:grpSpPr>
        <p:sp>
          <p:nvSpPr>
            <p:cNvPr id="4" name="Rectangle 3">
              <a:extLst>
                <a:ext uri="{FF2B5EF4-FFF2-40B4-BE49-F238E27FC236}">
                  <a16:creationId xmlns="" xmlns:a16="http://schemas.microsoft.com/office/drawing/2014/main" id="{BD129B59-A7C0-4AA6-81E0-8CD94C0FE7CB}"/>
                </a:ext>
              </a:extLst>
            </p:cNvPr>
            <p:cNvSpPr/>
            <p:nvPr/>
          </p:nvSpPr>
          <p:spPr>
            <a:xfrm rot="16200000">
              <a:off x="9184150" y="2898274"/>
              <a:ext cx="128165" cy="21031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12" name="Rectangle 11">
              <a:extLst>
                <a:ext uri="{FF2B5EF4-FFF2-40B4-BE49-F238E27FC236}">
                  <a16:creationId xmlns="" xmlns:a16="http://schemas.microsoft.com/office/drawing/2014/main" id="{1003CE34-AED5-48FE-95E4-9AEF2D7DEA87}"/>
                </a:ext>
              </a:extLst>
            </p:cNvPr>
            <p:cNvSpPr/>
            <p:nvPr/>
          </p:nvSpPr>
          <p:spPr>
            <a:xfrm rot="5400000">
              <a:off x="3807196" y="3339914"/>
              <a:ext cx="128165" cy="1200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13" name="Rectangle 12">
              <a:extLst>
                <a:ext uri="{FF2B5EF4-FFF2-40B4-BE49-F238E27FC236}">
                  <a16:creationId xmlns="" xmlns:a16="http://schemas.microsoft.com/office/drawing/2014/main" id="{64B8B3AA-D1E2-4495-8961-5C84D5FE5D74}"/>
                </a:ext>
              </a:extLst>
            </p:cNvPr>
            <p:cNvSpPr/>
            <p:nvPr/>
          </p:nvSpPr>
          <p:spPr>
            <a:xfrm rot="5400000">
              <a:off x="6246352" y="1843053"/>
              <a:ext cx="128165" cy="672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2060"/>
                </a:solidFill>
              </a:endParaRPr>
            </a:p>
          </p:txBody>
        </p:sp>
        <p:sp>
          <p:nvSpPr>
            <p:cNvPr id="14" name="Rectangle 13">
              <a:extLst>
                <a:ext uri="{FF2B5EF4-FFF2-40B4-BE49-F238E27FC236}">
                  <a16:creationId xmlns="" xmlns:a16="http://schemas.microsoft.com/office/drawing/2014/main" id="{3AA6E004-87DB-4963-A04A-FC19D0B6F0CE}"/>
                </a:ext>
              </a:extLst>
            </p:cNvPr>
            <p:cNvSpPr/>
            <p:nvPr/>
          </p:nvSpPr>
          <p:spPr>
            <a:xfrm>
              <a:off x="5845828" y="2115051"/>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2060"/>
                </a:solidFill>
              </a:endParaRPr>
            </a:p>
          </p:txBody>
        </p:sp>
        <p:sp>
          <p:nvSpPr>
            <p:cNvPr id="15" name="Rectangle 14">
              <a:extLst>
                <a:ext uri="{FF2B5EF4-FFF2-40B4-BE49-F238E27FC236}">
                  <a16:creationId xmlns="" xmlns:a16="http://schemas.microsoft.com/office/drawing/2014/main" id="{81053EB8-3F05-4719-B375-82C67F257425}"/>
                </a:ext>
              </a:extLst>
            </p:cNvPr>
            <p:cNvSpPr/>
            <p:nvPr/>
          </p:nvSpPr>
          <p:spPr>
            <a:xfrm>
              <a:off x="6646518" y="2115051"/>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16" name="Rectangle 15">
              <a:extLst>
                <a:ext uri="{FF2B5EF4-FFF2-40B4-BE49-F238E27FC236}">
                  <a16:creationId xmlns="" xmlns:a16="http://schemas.microsoft.com/office/drawing/2014/main" id="{92DB9382-53CD-4B5C-903B-4F713BFCACE4}"/>
                </a:ext>
              </a:extLst>
            </p:cNvPr>
            <p:cNvSpPr/>
            <p:nvPr/>
          </p:nvSpPr>
          <p:spPr>
            <a:xfrm rot="10800000">
              <a:off x="8071973" y="3604093"/>
              <a:ext cx="128165" cy="672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17" name="Rectangle 16">
              <a:extLst>
                <a:ext uri="{FF2B5EF4-FFF2-40B4-BE49-F238E27FC236}">
                  <a16:creationId xmlns="" xmlns:a16="http://schemas.microsoft.com/office/drawing/2014/main" id="{2CFAEC0F-3D93-4B66-9C00-0DCBD5C7922C}"/>
                </a:ext>
              </a:extLst>
            </p:cNvPr>
            <p:cNvSpPr/>
            <p:nvPr/>
          </p:nvSpPr>
          <p:spPr>
            <a:xfrm rot="5400000">
              <a:off x="7362056" y="2765651"/>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18" name="Rectangle 17">
              <a:extLst>
                <a:ext uri="{FF2B5EF4-FFF2-40B4-BE49-F238E27FC236}">
                  <a16:creationId xmlns="" xmlns:a16="http://schemas.microsoft.com/office/drawing/2014/main" id="{93917692-8E10-4853-9B51-2710A1EB3E55}"/>
                </a:ext>
              </a:extLst>
            </p:cNvPr>
            <p:cNvSpPr/>
            <p:nvPr/>
          </p:nvSpPr>
          <p:spPr>
            <a:xfrm rot="5400000">
              <a:off x="7362056" y="3566339"/>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19" name="Rectangle 18">
              <a:extLst>
                <a:ext uri="{FF2B5EF4-FFF2-40B4-BE49-F238E27FC236}">
                  <a16:creationId xmlns="" xmlns:a16="http://schemas.microsoft.com/office/drawing/2014/main" id="{D9D6FF62-80C3-4663-87F9-91E7FDF0CDBF}"/>
                </a:ext>
              </a:extLst>
            </p:cNvPr>
            <p:cNvSpPr/>
            <p:nvPr/>
          </p:nvSpPr>
          <p:spPr>
            <a:xfrm rot="16200000">
              <a:off x="6250868" y="5355054"/>
              <a:ext cx="128165" cy="68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0" name="Rectangle 19">
              <a:extLst>
                <a:ext uri="{FF2B5EF4-FFF2-40B4-BE49-F238E27FC236}">
                  <a16:creationId xmlns="" xmlns:a16="http://schemas.microsoft.com/office/drawing/2014/main" id="{76EA52C2-37AA-49FB-B3D1-DC0C01778BCB}"/>
                </a:ext>
              </a:extLst>
            </p:cNvPr>
            <p:cNvSpPr/>
            <p:nvPr/>
          </p:nvSpPr>
          <p:spPr>
            <a:xfrm rot="10800000">
              <a:off x="6645475" y="4280243"/>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1" name="Rectangle 20">
              <a:extLst>
                <a:ext uri="{FF2B5EF4-FFF2-40B4-BE49-F238E27FC236}">
                  <a16:creationId xmlns="" xmlns:a16="http://schemas.microsoft.com/office/drawing/2014/main" id="{A81CA4F5-F4E7-4DC0-9F89-CA1B101F60C2}"/>
                </a:ext>
              </a:extLst>
            </p:cNvPr>
            <p:cNvSpPr/>
            <p:nvPr/>
          </p:nvSpPr>
          <p:spPr>
            <a:xfrm rot="10800000">
              <a:off x="5844785" y="4280243"/>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2060"/>
                </a:solidFill>
              </a:endParaRPr>
            </a:p>
          </p:txBody>
        </p:sp>
        <p:sp>
          <p:nvSpPr>
            <p:cNvPr id="22" name="Rectangle 21">
              <a:extLst>
                <a:ext uri="{FF2B5EF4-FFF2-40B4-BE49-F238E27FC236}">
                  <a16:creationId xmlns="" xmlns:a16="http://schemas.microsoft.com/office/drawing/2014/main" id="{0E2D7F5C-9275-486B-A4D8-383E25A7F1F5}"/>
                </a:ext>
              </a:extLst>
            </p:cNvPr>
            <p:cNvSpPr/>
            <p:nvPr/>
          </p:nvSpPr>
          <p:spPr>
            <a:xfrm>
              <a:off x="4429203" y="3603736"/>
              <a:ext cx="128165" cy="672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2060"/>
                </a:solidFill>
              </a:endParaRPr>
            </a:p>
          </p:txBody>
        </p:sp>
        <p:sp>
          <p:nvSpPr>
            <p:cNvPr id="23" name="Rectangle 22">
              <a:extLst>
                <a:ext uri="{FF2B5EF4-FFF2-40B4-BE49-F238E27FC236}">
                  <a16:creationId xmlns="" xmlns:a16="http://schemas.microsoft.com/office/drawing/2014/main" id="{24B9A332-9C4C-43CF-B9CA-AB2B4B93CDA0}"/>
                </a:ext>
              </a:extLst>
            </p:cNvPr>
            <p:cNvSpPr/>
            <p:nvPr/>
          </p:nvSpPr>
          <p:spPr>
            <a:xfrm rot="16200000">
              <a:off x="5139120" y="3566341"/>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4" name="Rectangle 23">
              <a:extLst>
                <a:ext uri="{FF2B5EF4-FFF2-40B4-BE49-F238E27FC236}">
                  <a16:creationId xmlns="" xmlns:a16="http://schemas.microsoft.com/office/drawing/2014/main" id="{ADE64C95-DB93-4C59-82AA-4827F9A9BCDD}"/>
                </a:ext>
              </a:extLst>
            </p:cNvPr>
            <p:cNvSpPr/>
            <p:nvPr/>
          </p:nvSpPr>
          <p:spPr>
            <a:xfrm rot="16200000">
              <a:off x="5139120" y="2765650"/>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5" name="Isosceles Triangle 24">
              <a:extLst>
                <a:ext uri="{FF2B5EF4-FFF2-40B4-BE49-F238E27FC236}">
                  <a16:creationId xmlns="" xmlns:a16="http://schemas.microsoft.com/office/drawing/2014/main" id="{8674EAFD-888A-4A35-8B27-B1A90B8BB844}"/>
                </a:ext>
              </a:extLst>
            </p:cNvPr>
            <p:cNvSpPr/>
            <p:nvPr/>
          </p:nvSpPr>
          <p:spPr>
            <a:xfrm>
              <a:off x="6153631" y="2348902"/>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6" name="Isosceles Triangle 25">
              <a:extLst>
                <a:ext uri="{FF2B5EF4-FFF2-40B4-BE49-F238E27FC236}">
                  <a16:creationId xmlns="" xmlns:a16="http://schemas.microsoft.com/office/drawing/2014/main" id="{6FE83701-ECD1-4AD5-B158-7C2D010473EE}"/>
                </a:ext>
              </a:extLst>
            </p:cNvPr>
            <p:cNvSpPr/>
            <p:nvPr/>
          </p:nvSpPr>
          <p:spPr>
            <a:xfrm rot="5400000">
              <a:off x="7600057" y="3784580"/>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7" name="Isosceles Triangle 26">
              <a:extLst>
                <a:ext uri="{FF2B5EF4-FFF2-40B4-BE49-F238E27FC236}">
                  <a16:creationId xmlns="" xmlns:a16="http://schemas.microsoft.com/office/drawing/2014/main" id="{F457B948-E028-47AC-9A0B-3A6A4B26AEC2}"/>
                </a:ext>
              </a:extLst>
            </p:cNvPr>
            <p:cNvSpPr/>
            <p:nvPr/>
          </p:nvSpPr>
          <p:spPr>
            <a:xfrm rot="10800000">
              <a:off x="6158958" y="5229310"/>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28" name="Isosceles Triangle 27">
              <a:extLst>
                <a:ext uri="{FF2B5EF4-FFF2-40B4-BE49-F238E27FC236}">
                  <a16:creationId xmlns="" xmlns:a16="http://schemas.microsoft.com/office/drawing/2014/main" id="{435DE13F-0418-4DA3-B3EA-D7C1684FCB17}"/>
                </a:ext>
              </a:extLst>
            </p:cNvPr>
            <p:cNvSpPr/>
            <p:nvPr/>
          </p:nvSpPr>
          <p:spPr>
            <a:xfrm rot="16200000">
              <a:off x="4721908" y="3800409"/>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02060"/>
                </a:solidFill>
              </a:endParaRPr>
            </a:p>
          </p:txBody>
        </p:sp>
        <p:sp>
          <p:nvSpPr>
            <p:cNvPr id="87" name="Freeform: Shape 86">
              <a:extLst>
                <a:ext uri="{FF2B5EF4-FFF2-40B4-BE49-F238E27FC236}">
                  <a16:creationId xmlns="" xmlns:a16="http://schemas.microsoft.com/office/drawing/2014/main" id="{606BE88C-D8F0-4199-9BC9-92C993C041DB}"/>
                </a:ext>
              </a:extLst>
            </p:cNvPr>
            <p:cNvSpPr/>
            <p:nvPr/>
          </p:nvSpPr>
          <p:spPr>
            <a:xfrm rot="16200000">
              <a:off x="2667609" y="3598615"/>
              <a:ext cx="565444" cy="676133"/>
            </a:xfrm>
            <a:custGeom>
              <a:avLst/>
              <a:gdLst>
                <a:gd name="connsiteX0" fmla="*/ 182559 w 565444"/>
                <a:gd name="connsiteY0" fmla="*/ 37056 h 676133"/>
                <a:gd name="connsiteX1" fmla="*/ 182559 w 565444"/>
                <a:gd name="connsiteY1" fmla="*/ 175472 h 676133"/>
                <a:gd name="connsiteX2" fmla="*/ 108447 w 565444"/>
                <a:gd name="connsiteY2" fmla="*/ 175472 h 676133"/>
                <a:gd name="connsiteX3" fmla="*/ 108447 w 565444"/>
                <a:gd name="connsiteY3" fmla="*/ 37056 h 676133"/>
                <a:gd name="connsiteX4" fmla="*/ 145503 w 565444"/>
                <a:gd name="connsiteY4" fmla="*/ 0 h 676133"/>
                <a:gd name="connsiteX5" fmla="*/ 182559 w 565444"/>
                <a:gd name="connsiteY5" fmla="*/ 37056 h 676133"/>
                <a:gd name="connsiteX6" fmla="*/ 456997 w 565444"/>
                <a:gd name="connsiteY6" fmla="*/ 37056 h 676133"/>
                <a:gd name="connsiteX7" fmla="*/ 456997 w 565444"/>
                <a:gd name="connsiteY7" fmla="*/ 175472 h 676133"/>
                <a:gd name="connsiteX8" fmla="*/ 382885 w 565444"/>
                <a:gd name="connsiteY8" fmla="*/ 175472 h 676133"/>
                <a:gd name="connsiteX9" fmla="*/ 382885 w 565444"/>
                <a:gd name="connsiteY9" fmla="*/ 37056 h 676133"/>
                <a:gd name="connsiteX10" fmla="*/ 419941 w 565444"/>
                <a:gd name="connsiteY10" fmla="*/ 0 h 676133"/>
                <a:gd name="connsiteX11" fmla="*/ 456997 w 565444"/>
                <a:gd name="connsiteY11" fmla="*/ 37056 h 676133"/>
                <a:gd name="connsiteX12" fmla="*/ 486829 w 565444"/>
                <a:gd name="connsiteY12" fmla="*/ 382984 h 676133"/>
                <a:gd name="connsiteX13" fmla="*/ 483131 w 565444"/>
                <a:gd name="connsiteY13" fmla="*/ 374056 h 676133"/>
                <a:gd name="connsiteX14" fmla="*/ 474202 w 565444"/>
                <a:gd name="connsiteY14" fmla="*/ 370358 h 676133"/>
                <a:gd name="connsiteX15" fmla="*/ 91243 w 565444"/>
                <a:gd name="connsiteY15" fmla="*/ 370357 h 676133"/>
                <a:gd name="connsiteX16" fmla="*/ 78616 w 565444"/>
                <a:gd name="connsiteY16" fmla="*/ 382984 h 676133"/>
                <a:gd name="connsiteX17" fmla="*/ 78615 w 565444"/>
                <a:gd name="connsiteY17" fmla="*/ 382984 h 676133"/>
                <a:gd name="connsiteX18" fmla="*/ 91242 w 565444"/>
                <a:gd name="connsiteY18" fmla="*/ 395611 h 676133"/>
                <a:gd name="connsiteX19" fmla="*/ 474202 w 565444"/>
                <a:gd name="connsiteY19" fmla="*/ 395611 h 676133"/>
                <a:gd name="connsiteX20" fmla="*/ 483131 w 565444"/>
                <a:gd name="connsiteY20" fmla="*/ 391913 h 676133"/>
                <a:gd name="connsiteX21" fmla="*/ 486829 w 565444"/>
                <a:gd name="connsiteY21" fmla="*/ 329549 h 676133"/>
                <a:gd name="connsiteX22" fmla="*/ 483131 w 565444"/>
                <a:gd name="connsiteY22" fmla="*/ 320621 h 676133"/>
                <a:gd name="connsiteX23" fmla="*/ 474202 w 565444"/>
                <a:gd name="connsiteY23" fmla="*/ 316923 h 676133"/>
                <a:gd name="connsiteX24" fmla="*/ 91243 w 565444"/>
                <a:gd name="connsiteY24" fmla="*/ 316922 h 676133"/>
                <a:gd name="connsiteX25" fmla="*/ 78616 w 565444"/>
                <a:gd name="connsiteY25" fmla="*/ 329549 h 676133"/>
                <a:gd name="connsiteX26" fmla="*/ 78615 w 565444"/>
                <a:gd name="connsiteY26" fmla="*/ 329549 h 676133"/>
                <a:gd name="connsiteX27" fmla="*/ 91242 w 565444"/>
                <a:gd name="connsiteY27" fmla="*/ 342176 h 676133"/>
                <a:gd name="connsiteX28" fmla="*/ 474202 w 565444"/>
                <a:gd name="connsiteY28" fmla="*/ 342176 h 676133"/>
                <a:gd name="connsiteX29" fmla="*/ 483131 w 565444"/>
                <a:gd name="connsiteY29" fmla="*/ 338478 h 676133"/>
                <a:gd name="connsiteX30" fmla="*/ 486829 w 565444"/>
                <a:gd name="connsiteY30" fmla="*/ 276114 h 676133"/>
                <a:gd name="connsiteX31" fmla="*/ 483131 w 565444"/>
                <a:gd name="connsiteY31" fmla="*/ 267186 h 676133"/>
                <a:gd name="connsiteX32" fmla="*/ 474202 w 565444"/>
                <a:gd name="connsiteY32" fmla="*/ 263488 h 676133"/>
                <a:gd name="connsiteX33" fmla="*/ 91243 w 565444"/>
                <a:gd name="connsiteY33" fmla="*/ 263487 h 676133"/>
                <a:gd name="connsiteX34" fmla="*/ 78616 w 565444"/>
                <a:gd name="connsiteY34" fmla="*/ 276114 h 676133"/>
                <a:gd name="connsiteX35" fmla="*/ 78615 w 565444"/>
                <a:gd name="connsiteY35" fmla="*/ 276114 h 676133"/>
                <a:gd name="connsiteX36" fmla="*/ 91242 w 565444"/>
                <a:gd name="connsiteY36" fmla="*/ 288741 h 676133"/>
                <a:gd name="connsiteX37" fmla="*/ 474202 w 565444"/>
                <a:gd name="connsiteY37" fmla="*/ 288741 h 676133"/>
                <a:gd name="connsiteX38" fmla="*/ 483131 w 565444"/>
                <a:gd name="connsiteY38" fmla="*/ 285043 h 676133"/>
                <a:gd name="connsiteX39" fmla="*/ 565444 w 565444"/>
                <a:gd name="connsiteY39" fmla="*/ 194687 h 676133"/>
                <a:gd name="connsiteX40" fmla="*/ 546230 w 565444"/>
                <a:gd name="connsiteY40" fmla="*/ 213901 h 676133"/>
                <a:gd name="connsiteX41" fmla="*/ 525276 w 565444"/>
                <a:gd name="connsiteY41" fmla="*/ 213901 h 676133"/>
                <a:gd name="connsiteX42" fmla="*/ 508899 w 565444"/>
                <a:gd name="connsiteY42" fmla="*/ 524387 h 676133"/>
                <a:gd name="connsiteX43" fmla="*/ 378243 w 565444"/>
                <a:gd name="connsiteY43" fmla="*/ 676133 h 676133"/>
                <a:gd name="connsiteX44" fmla="*/ 184455 w 565444"/>
                <a:gd name="connsiteY44" fmla="*/ 676133 h 676133"/>
                <a:gd name="connsiteX45" fmla="*/ 53799 w 565444"/>
                <a:gd name="connsiteY45" fmla="*/ 524387 h 676133"/>
                <a:gd name="connsiteX46" fmla="*/ 37422 w 565444"/>
                <a:gd name="connsiteY46" fmla="*/ 213901 h 676133"/>
                <a:gd name="connsiteX47" fmla="*/ 19214 w 565444"/>
                <a:gd name="connsiteY47" fmla="*/ 213901 h 676133"/>
                <a:gd name="connsiteX48" fmla="*/ 0 w 565444"/>
                <a:gd name="connsiteY48" fmla="*/ 194687 h 676133"/>
                <a:gd name="connsiteX49" fmla="*/ 19214 w 565444"/>
                <a:gd name="connsiteY49" fmla="*/ 175473 h 676133"/>
                <a:gd name="connsiteX50" fmla="*/ 546230 w 565444"/>
                <a:gd name="connsiteY50" fmla="*/ 175473 h 676133"/>
                <a:gd name="connsiteX51" fmla="*/ 565444 w 565444"/>
                <a:gd name="connsiteY51" fmla="*/ 194687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65444" h="676133">
                  <a:moveTo>
                    <a:pt x="182559" y="37056"/>
                  </a:moveTo>
                  <a:lnTo>
                    <a:pt x="182559" y="175472"/>
                  </a:lnTo>
                  <a:lnTo>
                    <a:pt x="108447" y="175472"/>
                  </a:lnTo>
                  <a:lnTo>
                    <a:pt x="108447" y="37056"/>
                  </a:lnTo>
                  <a:cubicBezTo>
                    <a:pt x="108447" y="16591"/>
                    <a:pt x="125038" y="0"/>
                    <a:pt x="145503" y="0"/>
                  </a:cubicBezTo>
                  <a:cubicBezTo>
                    <a:pt x="165968" y="0"/>
                    <a:pt x="182559" y="16591"/>
                    <a:pt x="182559" y="37056"/>
                  </a:cubicBezTo>
                  <a:close/>
                  <a:moveTo>
                    <a:pt x="456997" y="37056"/>
                  </a:moveTo>
                  <a:lnTo>
                    <a:pt x="456997" y="175472"/>
                  </a:lnTo>
                  <a:lnTo>
                    <a:pt x="382885" y="175472"/>
                  </a:lnTo>
                  <a:lnTo>
                    <a:pt x="382885" y="37056"/>
                  </a:lnTo>
                  <a:cubicBezTo>
                    <a:pt x="382885" y="16591"/>
                    <a:pt x="399476" y="0"/>
                    <a:pt x="419941" y="0"/>
                  </a:cubicBezTo>
                  <a:cubicBezTo>
                    <a:pt x="440406" y="0"/>
                    <a:pt x="456997" y="16591"/>
                    <a:pt x="456997" y="37056"/>
                  </a:cubicBezTo>
                  <a:close/>
                  <a:moveTo>
                    <a:pt x="486829" y="382984"/>
                  </a:moveTo>
                  <a:lnTo>
                    <a:pt x="483131" y="374056"/>
                  </a:lnTo>
                  <a:cubicBezTo>
                    <a:pt x="480846" y="371771"/>
                    <a:pt x="477689" y="370358"/>
                    <a:pt x="474202" y="370358"/>
                  </a:cubicBezTo>
                  <a:lnTo>
                    <a:pt x="91243" y="370357"/>
                  </a:lnTo>
                  <a:cubicBezTo>
                    <a:pt x="84269" y="370357"/>
                    <a:pt x="78616" y="376010"/>
                    <a:pt x="78616" y="382984"/>
                  </a:cubicBezTo>
                  <a:lnTo>
                    <a:pt x="78615" y="382984"/>
                  </a:lnTo>
                  <a:cubicBezTo>
                    <a:pt x="78615" y="389958"/>
                    <a:pt x="84268" y="395611"/>
                    <a:pt x="91242" y="395611"/>
                  </a:cubicBezTo>
                  <a:lnTo>
                    <a:pt x="474202" y="395611"/>
                  </a:lnTo>
                  <a:cubicBezTo>
                    <a:pt x="477689" y="395611"/>
                    <a:pt x="480846" y="394198"/>
                    <a:pt x="483131" y="391913"/>
                  </a:cubicBezTo>
                  <a:close/>
                  <a:moveTo>
                    <a:pt x="486829" y="329549"/>
                  </a:moveTo>
                  <a:lnTo>
                    <a:pt x="483131" y="320621"/>
                  </a:lnTo>
                  <a:cubicBezTo>
                    <a:pt x="480846" y="318336"/>
                    <a:pt x="477689" y="316923"/>
                    <a:pt x="474202" y="316923"/>
                  </a:cubicBezTo>
                  <a:lnTo>
                    <a:pt x="91243" y="316922"/>
                  </a:lnTo>
                  <a:cubicBezTo>
                    <a:pt x="84269" y="316922"/>
                    <a:pt x="78616" y="322575"/>
                    <a:pt x="78616" y="329549"/>
                  </a:cubicBezTo>
                  <a:lnTo>
                    <a:pt x="78615" y="329549"/>
                  </a:lnTo>
                  <a:cubicBezTo>
                    <a:pt x="78615" y="336523"/>
                    <a:pt x="84268" y="342176"/>
                    <a:pt x="91242" y="342176"/>
                  </a:cubicBezTo>
                  <a:lnTo>
                    <a:pt x="474202" y="342176"/>
                  </a:lnTo>
                  <a:cubicBezTo>
                    <a:pt x="477689" y="342176"/>
                    <a:pt x="480846" y="340763"/>
                    <a:pt x="483131" y="338478"/>
                  </a:cubicBezTo>
                  <a:close/>
                  <a:moveTo>
                    <a:pt x="486829" y="276114"/>
                  </a:moveTo>
                  <a:lnTo>
                    <a:pt x="483131" y="267186"/>
                  </a:lnTo>
                  <a:cubicBezTo>
                    <a:pt x="480846" y="264901"/>
                    <a:pt x="477689" y="263488"/>
                    <a:pt x="474202" y="263488"/>
                  </a:cubicBezTo>
                  <a:lnTo>
                    <a:pt x="91243" y="263487"/>
                  </a:lnTo>
                  <a:cubicBezTo>
                    <a:pt x="84269" y="263487"/>
                    <a:pt x="78616" y="269140"/>
                    <a:pt x="78616" y="276114"/>
                  </a:cubicBezTo>
                  <a:lnTo>
                    <a:pt x="78615" y="276114"/>
                  </a:lnTo>
                  <a:cubicBezTo>
                    <a:pt x="78615" y="283088"/>
                    <a:pt x="84268" y="288741"/>
                    <a:pt x="91242" y="288741"/>
                  </a:cubicBezTo>
                  <a:lnTo>
                    <a:pt x="474202" y="288741"/>
                  </a:lnTo>
                  <a:cubicBezTo>
                    <a:pt x="477689" y="288741"/>
                    <a:pt x="480846" y="287328"/>
                    <a:pt x="483131" y="285043"/>
                  </a:cubicBezTo>
                  <a:close/>
                  <a:moveTo>
                    <a:pt x="565444" y="194687"/>
                  </a:moveTo>
                  <a:cubicBezTo>
                    <a:pt x="565444" y="205299"/>
                    <a:pt x="556842" y="213901"/>
                    <a:pt x="546230" y="213901"/>
                  </a:cubicBezTo>
                  <a:lnTo>
                    <a:pt x="525276" y="213901"/>
                  </a:lnTo>
                  <a:lnTo>
                    <a:pt x="508899" y="524387"/>
                  </a:lnTo>
                  <a:cubicBezTo>
                    <a:pt x="504507" y="609786"/>
                    <a:pt x="447139" y="676133"/>
                    <a:pt x="378243" y="676133"/>
                  </a:cubicBezTo>
                  <a:lnTo>
                    <a:pt x="184455" y="676133"/>
                  </a:lnTo>
                  <a:cubicBezTo>
                    <a:pt x="115558" y="676133"/>
                    <a:pt x="58190" y="609786"/>
                    <a:pt x="53799" y="524387"/>
                  </a:cubicBezTo>
                  <a:lnTo>
                    <a:pt x="37422" y="213901"/>
                  </a:lnTo>
                  <a:lnTo>
                    <a:pt x="19214" y="213901"/>
                  </a:lnTo>
                  <a:cubicBezTo>
                    <a:pt x="8602" y="213901"/>
                    <a:pt x="0" y="205299"/>
                    <a:pt x="0" y="194687"/>
                  </a:cubicBezTo>
                  <a:cubicBezTo>
                    <a:pt x="0" y="184075"/>
                    <a:pt x="8602" y="175473"/>
                    <a:pt x="19214" y="175473"/>
                  </a:cubicBezTo>
                  <a:lnTo>
                    <a:pt x="546230" y="175473"/>
                  </a:lnTo>
                  <a:cubicBezTo>
                    <a:pt x="556842" y="175473"/>
                    <a:pt x="565444" y="184075"/>
                    <a:pt x="565444" y="19468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a:solidFill>
                  <a:srgbClr val="002060"/>
                </a:solidFill>
              </a:endParaRPr>
            </a:p>
          </p:txBody>
        </p:sp>
      </p:grpSp>
      <p:sp>
        <p:nvSpPr>
          <p:cNvPr id="84" name="Freeform: Shape 83">
            <a:extLst>
              <a:ext uri="{FF2B5EF4-FFF2-40B4-BE49-F238E27FC236}">
                <a16:creationId xmlns="" xmlns:a16="http://schemas.microsoft.com/office/drawing/2014/main" id="{C0D50FD0-09AD-4435-85F6-53D11B252959}"/>
              </a:ext>
            </a:extLst>
          </p:cNvPr>
          <p:cNvSpPr/>
          <p:nvPr/>
        </p:nvSpPr>
        <p:spPr>
          <a:xfrm>
            <a:off x="803468" y="2105450"/>
            <a:ext cx="1778945" cy="3425872"/>
          </a:xfrm>
          <a:custGeom>
            <a:avLst/>
            <a:gdLst>
              <a:gd name="connsiteX0" fmla="*/ 387070 w 1778945"/>
              <a:gd name="connsiteY0" fmla="*/ 3227427 h 3425872"/>
              <a:gd name="connsiteX1" fmla="*/ 379162 w 1778945"/>
              <a:gd name="connsiteY1" fmla="*/ 3256422 h 3425872"/>
              <a:gd name="connsiteX2" fmla="*/ 408533 w 1778945"/>
              <a:gd name="connsiteY2" fmla="*/ 3303492 h 3425872"/>
              <a:gd name="connsiteX3" fmla="*/ 706014 w 1778945"/>
              <a:gd name="connsiteY3" fmla="*/ 3359976 h 3425872"/>
              <a:gd name="connsiteX4" fmla="*/ 713922 w 1778945"/>
              <a:gd name="connsiteY4" fmla="*/ 3340018 h 3425872"/>
              <a:gd name="connsiteX5" fmla="*/ 677019 w 1778945"/>
              <a:gd name="connsiteY5" fmla="*/ 3320438 h 3425872"/>
              <a:gd name="connsiteX6" fmla="*/ 430373 w 1778945"/>
              <a:gd name="connsiteY6" fmla="*/ 3245502 h 3425872"/>
              <a:gd name="connsiteX7" fmla="*/ 387070 w 1778945"/>
              <a:gd name="connsiteY7" fmla="*/ 3227427 h 3425872"/>
              <a:gd name="connsiteX8" fmla="*/ 1424836 w 1778945"/>
              <a:gd name="connsiteY8" fmla="*/ 3224467 h 3425872"/>
              <a:gd name="connsiteX9" fmla="*/ 1381531 w 1778945"/>
              <a:gd name="connsiteY9" fmla="*/ 3242542 h 3425872"/>
              <a:gd name="connsiteX10" fmla="*/ 1134886 w 1778945"/>
              <a:gd name="connsiteY10" fmla="*/ 3317477 h 3425872"/>
              <a:gd name="connsiteX11" fmla="*/ 1097983 w 1778945"/>
              <a:gd name="connsiteY11" fmla="*/ 3336682 h 3425872"/>
              <a:gd name="connsiteX12" fmla="*/ 1105892 w 1778945"/>
              <a:gd name="connsiteY12" fmla="*/ 3356639 h 3425872"/>
              <a:gd name="connsiteX13" fmla="*/ 1403372 w 1778945"/>
              <a:gd name="connsiteY13" fmla="*/ 3300156 h 3425872"/>
              <a:gd name="connsiteX14" fmla="*/ 1432742 w 1778945"/>
              <a:gd name="connsiteY14" fmla="*/ 3253086 h 3425872"/>
              <a:gd name="connsiteX15" fmla="*/ 1424836 w 1778945"/>
              <a:gd name="connsiteY15" fmla="*/ 3224467 h 3425872"/>
              <a:gd name="connsiteX16" fmla="*/ 1347737 w 1778945"/>
              <a:gd name="connsiteY16" fmla="*/ 2435482 h 3425872"/>
              <a:gd name="connsiteX17" fmla="*/ 1332580 w 1778945"/>
              <a:gd name="connsiteY17" fmla="*/ 2439343 h 3425872"/>
              <a:gd name="connsiteX18" fmla="*/ 935693 w 1778945"/>
              <a:gd name="connsiteY18" fmla="*/ 2514060 h 3425872"/>
              <a:gd name="connsiteX19" fmla="*/ 892441 w 1778945"/>
              <a:gd name="connsiteY19" fmla="*/ 2511871 h 3425872"/>
              <a:gd name="connsiteX20" fmla="*/ 892441 w 1778945"/>
              <a:gd name="connsiteY20" fmla="*/ 2514506 h 3425872"/>
              <a:gd name="connsiteX21" fmla="*/ 805049 w 1778945"/>
              <a:gd name="connsiteY21" fmla="*/ 2510082 h 3425872"/>
              <a:gd name="connsiteX22" fmla="*/ 474431 w 1778945"/>
              <a:gd name="connsiteY22" fmla="*/ 2440797 h 3425872"/>
              <a:gd name="connsiteX23" fmla="*/ 452591 w 1778945"/>
              <a:gd name="connsiteY23" fmla="*/ 2451716 h 3425872"/>
              <a:gd name="connsiteX24" fmla="*/ 432633 w 1778945"/>
              <a:gd name="connsiteY24" fmla="*/ 2527782 h 3425872"/>
              <a:gd name="connsiteX25" fmla="*/ 402132 w 1778945"/>
              <a:gd name="connsiteY25" fmla="*/ 2741290 h 3425872"/>
              <a:gd name="connsiteX26" fmla="*/ 456732 w 1778945"/>
              <a:gd name="connsiteY26" fmla="*/ 2845973 h 3425872"/>
              <a:gd name="connsiteX27" fmla="*/ 800083 w 1778945"/>
              <a:gd name="connsiteY27" fmla="*/ 2942773 h 3425872"/>
              <a:gd name="connsiteX28" fmla="*/ 886012 w 1778945"/>
              <a:gd name="connsiteY28" fmla="*/ 2947001 h 3425872"/>
              <a:gd name="connsiteX29" fmla="*/ 886012 w 1778945"/>
              <a:gd name="connsiteY29" fmla="*/ 2944357 h 3425872"/>
              <a:gd name="connsiteX30" fmla="*/ 923260 w 1778945"/>
              <a:gd name="connsiteY30" fmla="*/ 2946190 h 3425872"/>
              <a:gd name="connsiteX31" fmla="*/ 1086687 w 1778945"/>
              <a:gd name="connsiteY31" fmla="*/ 2929621 h 3425872"/>
              <a:gd name="connsiteX32" fmla="*/ 1361199 w 1778945"/>
              <a:gd name="connsiteY32" fmla="*/ 2839248 h 3425872"/>
              <a:gd name="connsiteX33" fmla="*/ 1405632 w 1778945"/>
              <a:gd name="connsiteY33" fmla="*/ 2761676 h 3425872"/>
              <a:gd name="connsiteX34" fmla="*/ 1400737 w 1778945"/>
              <a:gd name="connsiteY34" fmla="*/ 2685611 h 3425872"/>
              <a:gd name="connsiteX35" fmla="*/ 1356680 w 1778945"/>
              <a:gd name="connsiteY35" fmla="*/ 2449133 h 3425872"/>
              <a:gd name="connsiteX36" fmla="*/ 1347737 w 1778945"/>
              <a:gd name="connsiteY36" fmla="*/ 2435482 h 3425872"/>
              <a:gd name="connsiteX37" fmla="*/ 248873 w 1778945"/>
              <a:gd name="connsiteY37" fmla="*/ 1756591 h 3425872"/>
              <a:gd name="connsiteX38" fmla="*/ 245484 w 1778945"/>
              <a:gd name="connsiteY38" fmla="*/ 1778055 h 3425872"/>
              <a:gd name="connsiteX39" fmla="*/ 256028 w 1778945"/>
              <a:gd name="connsiteY39" fmla="*/ 2057461 h 3425872"/>
              <a:gd name="connsiteX40" fmla="*/ 266948 w 1778945"/>
              <a:gd name="connsiteY40" fmla="*/ 2209214 h 3425872"/>
              <a:gd name="connsiteX41" fmla="*/ 298956 w 1778945"/>
              <a:gd name="connsiteY41" fmla="*/ 2438538 h 3425872"/>
              <a:gd name="connsiteX42" fmla="*/ 326821 w 1778945"/>
              <a:gd name="connsiteY42" fmla="*/ 2594433 h 3425872"/>
              <a:gd name="connsiteX43" fmla="*/ 332846 w 1778945"/>
              <a:gd name="connsiteY43" fmla="*/ 2623427 h 3425872"/>
              <a:gd name="connsiteX44" fmla="*/ 364477 w 1778945"/>
              <a:gd name="connsiteY44" fmla="*/ 2287915 h 3425872"/>
              <a:gd name="connsiteX45" fmla="*/ 373891 w 1778945"/>
              <a:gd name="connsiteY45" fmla="*/ 2067251 h 3425872"/>
              <a:gd name="connsiteX46" fmla="*/ 375775 w 1778945"/>
              <a:gd name="connsiteY46" fmla="*/ 1842822 h 3425872"/>
              <a:gd name="connsiteX47" fmla="*/ 358829 w 1778945"/>
              <a:gd name="connsiteY47" fmla="*/ 1814581 h 3425872"/>
              <a:gd name="connsiteX48" fmla="*/ 268455 w 1778945"/>
              <a:gd name="connsiteY48" fmla="*/ 1764876 h 3425872"/>
              <a:gd name="connsiteX49" fmla="*/ 248873 w 1778945"/>
              <a:gd name="connsiteY49" fmla="*/ 1756591 h 3425872"/>
              <a:gd name="connsiteX50" fmla="*/ 1558326 w 1778945"/>
              <a:gd name="connsiteY50" fmla="*/ 1754903 h 3425872"/>
              <a:gd name="connsiteX51" fmla="*/ 1545334 w 1778945"/>
              <a:gd name="connsiteY51" fmla="*/ 1757774 h 3425872"/>
              <a:gd name="connsiteX52" fmla="*/ 1441780 w 1778945"/>
              <a:gd name="connsiteY52" fmla="*/ 1815386 h 3425872"/>
              <a:gd name="connsiteX53" fmla="*/ 1430484 w 1778945"/>
              <a:gd name="connsiteY53" fmla="*/ 1836474 h 3425872"/>
              <a:gd name="connsiteX54" fmla="*/ 1432367 w 1778945"/>
              <a:gd name="connsiteY54" fmla="*/ 1978437 h 3425872"/>
              <a:gd name="connsiteX55" fmla="*/ 1439521 w 1778945"/>
              <a:gd name="connsiteY55" fmla="*/ 2171611 h 3425872"/>
              <a:gd name="connsiteX56" fmla="*/ 1450064 w 1778945"/>
              <a:gd name="connsiteY56" fmla="*/ 2356878 h 3425872"/>
              <a:gd name="connsiteX57" fmla="*/ 1478684 w 1778945"/>
              <a:gd name="connsiteY57" fmla="*/ 2603899 h 3425872"/>
              <a:gd name="connsiteX58" fmla="*/ 1486214 w 1778945"/>
              <a:gd name="connsiteY58" fmla="*/ 2605782 h 3425872"/>
              <a:gd name="connsiteX59" fmla="*/ 1510315 w 1778945"/>
              <a:gd name="connsiteY59" fmla="*/ 2432189 h 3425872"/>
              <a:gd name="connsiteX60" fmla="*/ 1539686 w 1778945"/>
              <a:gd name="connsiteY60" fmla="*/ 2214914 h 3425872"/>
              <a:gd name="connsiteX61" fmla="*/ 1551736 w 1778945"/>
              <a:gd name="connsiteY61" fmla="*/ 2042451 h 3425872"/>
              <a:gd name="connsiteX62" fmla="*/ 1561150 w 1778945"/>
              <a:gd name="connsiteY62" fmla="*/ 1767564 h 3425872"/>
              <a:gd name="connsiteX63" fmla="*/ 1558326 w 1778945"/>
              <a:gd name="connsiteY63" fmla="*/ 1754903 h 3425872"/>
              <a:gd name="connsiteX64" fmla="*/ 282387 w 1778945"/>
              <a:gd name="connsiteY64" fmla="*/ 1005357 h 3425872"/>
              <a:gd name="connsiteX65" fmla="*/ 251886 w 1778945"/>
              <a:gd name="connsiteY65" fmla="*/ 1259911 h 3425872"/>
              <a:gd name="connsiteX66" fmla="*/ 245108 w 1778945"/>
              <a:gd name="connsiteY66" fmla="*/ 1612746 h 3425872"/>
              <a:gd name="connsiteX67" fmla="*/ 252638 w 1778945"/>
              <a:gd name="connsiteY67" fmla="*/ 1636093 h 3425872"/>
              <a:gd name="connsiteX68" fmla="*/ 376526 w 1778945"/>
              <a:gd name="connsiteY68" fmla="*/ 1719688 h 3425872"/>
              <a:gd name="connsiteX69" fmla="*/ 282387 w 1778945"/>
              <a:gd name="connsiteY69" fmla="*/ 1005357 h 3425872"/>
              <a:gd name="connsiteX70" fmla="*/ 1525001 w 1778945"/>
              <a:gd name="connsiteY70" fmla="*/ 1001645 h 3425872"/>
              <a:gd name="connsiteX71" fmla="*/ 1483202 w 1778945"/>
              <a:gd name="connsiteY71" fmla="*/ 1152268 h 3425872"/>
              <a:gd name="connsiteX72" fmla="*/ 1450818 w 1778945"/>
              <a:gd name="connsiteY72" fmla="*/ 1385734 h 3425872"/>
              <a:gd name="connsiteX73" fmla="*/ 1438769 w 1778945"/>
              <a:gd name="connsiteY73" fmla="*/ 1531085 h 3425872"/>
              <a:gd name="connsiteX74" fmla="*/ 1430860 w 1778945"/>
              <a:gd name="connsiteY74" fmla="*/ 1698653 h 3425872"/>
              <a:gd name="connsiteX75" fmla="*/ 1448182 w 1778945"/>
              <a:gd name="connsiteY75" fmla="*/ 1706938 h 3425872"/>
              <a:gd name="connsiteX76" fmla="*/ 1544205 w 1778945"/>
              <a:gd name="connsiteY76" fmla="*/ 1642546 h 3425872"/>
              <a:gd name="connsiteX77" fmla="*/ 1561150 w 1778945"/>
              <a:gd name="connsiteY77" fmla="*/ 1602631 h 3425872"/>
              <a:gd name="connsiteX78" fmla="*/ 1555125 w 1778945"/>
              <a:gd name="connsiteY78" fmla="*/ 1201220 h 3425872"/>
              <a:gd name="connsiteX79" fmla="*/ 1536674 w 1778945"/>
              <a:gd name="connsiteY79" fmla="*/ 1054363 h 3425872"/>
              <a:gd name="connsiteX80" fmla="*/ 1525001 w 1778945"/>
              <a:gd name="connsiteY80" fmla="*/ 1001645 h 3425872"/>
              <a:gd name="connsiteX81" fmla="*/ 898407 w 1778945"/>
              <a:gd name="connsiteY81" fmla="*/ 794914 h 3425872"/>
              <a:gd name="connsiteX82" fmla="*/ 892441 w 1778945"/>
              <a:gd name="connsiteY82" fmla="*/ 795187 h 3425872"/>
              <a:gd name="connsiteX83" fmla="*/ 892441 w 1778945"/>
              <a:gd name="connsiteY83" fmla="*/ 798441 h 3425872"/>
              <a:gd name="connsiteX84" fmla="*/ 756566 w 1778945"/>
              <a:gd name="connsiteY84" fmla="*/ 804653 h 3425872"/>
              <a:gd name="connsiteX85" fmla="*/ 605472 w 1778945"/>
              <a:gd name="connsiteY85" fmla="*/ 819338 h 3425872"/>
              <a:gd name="connsiteX86" fmla="*/ 368995 w 1778945"/>
              <a:gd name="connsiteY86" fmla="*/ 885612 h 3425872"/>
              <a:gd name="connsiteX87" fmla="*/ 330208 w 1778945"/>
              <a:gd name="connsiteY87" fmla="*/ 960548 h 3425872"/>
              <a:gd name="connsiteX88" fmla="*/ 447694 w 1778945"/>
              <a:gd name="connsiteY88" fmla="*/ 1261794 h 3425872"/>
              <a:gd name="connsiteX89" fmla="*/ 512087 w 1778945"/>
              <a:gd name="connsiteY89" fmla="*/ 1293802 h 3425872"/>
              <a:gd name="connsiteX90" fmla="*/ 834043 w 1778945"/>
              <a:gd name="connsiteY90" fmla="*/ 1274598 h 3425872"/>
              <a:gd name="connsiteX91" fmla="*/ 886012 w 1778945"/>
              <a:gd name="connsiteY91" fmla="*/ 1274739 h 3425872"/>
              <a:gd name="connsiteX92" fmla="*/ 886012 w 1778945"/>
              <a:gd name="connsiteY92" fmla="*/ 1271797 h 3425872"/>
              <a:gd name="connsiteX93" fmla="*/ 1000454 w 1778945"/>
              <a:gd name="connsiteY93" fmla="*/ 1272108 h 3425872"/>
              <a:gd name="connsiteX94" fmla="*/ 1173295 w 1778945"/>
              <a:gd name="connsiteY94" fmla="*/ 1281052 h 3425872"/>
              <a:gd name="connsiteX95" fmla="*/ 1294923 w 1778945"/>
              <a:gd name="connsiteY95" fmla="*/ 1290466 h 3425872"/>
              <a:gd name="connsiteX96" fmla="*/ 1363080 w 1778945"/>
              <a:gd name="connsiteY96" fmla="*/ 1256575 h 3425872"/>
              <a:gd name="connsiteX97" fmla="*/ 1478306 w 1778945"/>
              <a:gd name="connsiteY97" fmla="*/ 956835 h 3425872"/>
              <a:gd name="connsiteX98" fmla="*/ 1443663 w 1778945"/>
              <a:gd name="connsiteY98" fmla="*/ 883406 h 3425872"/>
              <a:gd name="connsiteX99" fmla="*/ 1343498 w 1778945"/>
              <a:gd name="connsiteY99" fmla="*/ 846126 h 3425872"/>
              <a:gd name="connsiteX100" fmla="*/ 898407 w 1778945"/>
              <a:gd name="connsiteY100" fmla="*/ 794914 h 3425872"/>
              <a:gd name="connsiteX101" fmla="*/ 886012 w 1778945"/>
              <a:gd name="connsiteY101" fmla="*/ 0 h 3425872"/>
              <a:gd name="connsiteX102" fmla="*/ 1152003 w 1778945"/>
              <a:gd name="connsiteY102" fmla="*/ 0 h 3425872"/>
              <a:gd name="connsiteX103" fmla="*/ 1625336 w 1778945"/>
              <a:gd name="connsiteY103" fmla="*/ 473334 h 3425872"/>
              <a:gd name="connsiteX104" fmla="*/ 1625336 w 1778945"/>
              <a:gd name="connsiteY104" fmla="*/ 960223 h 3425872"/>
              <a:gd name="connsiteX105" fmla="*/ 1753366 w 1778945"/>
              <a:gd name="connsiteY105" fmla="*/ 1034029 h 3425872"/>
              <a:gd name="connsiteX106" fmla="*/ 1772194 w 1778945"/>
              <a:gd name="connsiteY106" fmla="*/ 1104445 h 3425872"/>
              <a:gd name="connsiteX107" fmla="*/ 1771440 w 1778945"/>
              <a:gd name="connsiteY107" fmla="*/ 1105574 h 3425872"/>
              <a:gd name="connsiteX108" fmla="*/ 1701024 w 1778945"/>
              <a:gd name="connsiteY108" fmla="*/ 1124403 h 3425872"/>
              <a:gd name="connsiteX109" fmla="*/ 1624960 w 1778945"/>
              <a:gd name="connsiteY109" fmla="*/ 1080722 h 3425872"/>
              <a:gd name="connsiteX110" fmla="*/ 1624960 w 1778945"/>
              <a:gd name="connsiteY110" fmla="*/ 3067441 h 3425872"/>
              <a:gd name="connsiteX111" fmla="*/ 1269489 w 1778945"/>
              <a:gd name="connsiteY111" fmla="*/ 3422912 h 3425872"/>
              <a:gd name="connsiteX112" fmla="*/ 892441 w 1778945"/>
              <a:gd name="connsiteY112" fmla="*/ 3422912 h 3425872"/>
              <a:gd name="connsiteX113" fmla="*/ 892441 w 1778945"/>
              <a:gd name="connsiteY113" fmla="*/ 3425872 h 3425872"/>
              <a:gd name="connsiteX114" fmla="*/ 563095 w 1778945"/>
              <a:gd name="connsiteY114" fmla="*/ 3425872 h 3425872"/>
              <a:gd name="connsiteX115" fmla="*/ 207625 w 1778945"/>
              <a:gd name="connsiteY115" fmla="*/ 3070401 h 3425872"/>
              <a:gd name="connsiteX116" fmla="*/ 207625 w 1778945"/>
              <a:gd name="connsiteY116" fmla="*/ 1052428 h 3425872"/>
              <a:gd name="connsiteX117" fmla="*/ 78089 w 1778945"/>
              <a:gd name="connsiteY117" fmla="*/ 1127363 h 3425872"/>
              <a:gd name="connsiteX118" fmla="*/ 7673 w 1778945"/>
              <a:gd name="connsiteY118" fmla="*/ 1108534 h 3425872"/>
              <a:gd name="connsiteX119" fmla="*/ 6920 w 1778945"/>
              <a:gd name="connsiteY119" fmla="*/ 1107405 h 3425872"/>
              <a:gd name="connsiteX120" fmla="*/ 25748 w 1778945"/>
              <a:gd name="connsiteY120" fmla="*/ 1036989 h 3425872"/>
              <a:gd name="connsiteX121" fmla="*/ 207625 w 1778945"/>
              <a:gd name="connsiteY121" fmla="*/ 932305 h 3425872"/>
              <a:gd name="connsiteX122" fmla="*/ 207625 w 1778945"/>
              <a:gd name="connsiteY122" fmla="*/ 476294 h 3425872"/>
              <a:gd name="connsiteX123" fmla="*/ 680957 w 1778945"/>
              <a:gd name="connsiteY123" fmla="*/ 2960 h 3425872"/>
              <a:gd name="connsiteX124" fmla="*/ 886012 w 1778945"/>
              <a:gd name="connsiteY124" fmla="*/ 2960 h 342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778945" h="3425872">
                <a:moveTo>
                  <a:pt x="387070" y="3227427"/>
                </a:moveTo>
                <a:cubicBezTo>
                  <a:pt x="374643" y="3234205"/>
                  <a:pt x="380291" y="3247008"/>
                  <a:pt x="379162" y="3256422"/>
                </a:cubicBezTo>
                <a:cubicBezTo>
                  <a:pt x="379162" y="3283912"/>
                  <a:pt x="376526" y="3294831"/>
                  <a:pt x="408533" y="3303492"/>
                </a:cubicBezTo>
                <a:cubicBezTo>
                  <a:pt x="513593" y="3331358"/>
                  <a:pt x="597942" y="3349432"/>
                  <a:pt x="706014" y="3359976"/>
                </a:cubicBezTo>
                <a:cubicBezTo>
                  <a:pt x="721077" y="3361482"/>
                  <a:pt x="718441" y="3351315"/>
                  <a:pt x="713922" y="3340018"/>
                </a:cubicBezTo>
                <a:cubicBezTo>
                  <a:pt x="706391" y="3320813"/>
                  <a:pt x="693211" y="3321190"/>
                  <a:pt x="677019" y="3320438"/>
                </a:cubicBezTo>
                <a:cubicBezTo>
                  <a:pt x="573842" y="3306504"/>
                  <a:pt x="531290" y="3293702"/>
                  <a:pt x="430373" y="3245502"/>
                </a:cubicBezTo>
                <a:cubicBezTo>
                  <a:pt x="421337" y="3239854"/>
                  <a:pt x="399119" y="3221025"/>
                  <a:pt x="387070" y="3227427"/>
                </a:cubicBezTo>
                <a:close/>
                <a:moveTo>
                  <a:pt x="1424836" y="3224467"/>
                </a:moveTo>
                <a:cubicBezTo>
                  <a:pt x="1413162" y="3218065"/>
                  <a:pt x="1390945" y="3237270"/>
                  <a:pt x="1381531" y="3242542"/>
                </a:cubicBezTo>
                <a:cubicBezTo>
                  <a:pt x="1280614" y="3290741"/>
                  <a:pt x="1237686" y="3303544"/>
                  <a:pt x="1134886" y="3317477"/>
                </a:cubicBezTo>
                <a:cubicBezTo>
                  <a:pt x="1118694" y="3318230"/>
                  <a:pt x="1105514" y="3317853"/>
                  <a:pt x="1097983" y="3336682"/>
                </a:cubicBezTo>
                <a:cubicBezTo>
                  <a:pt x="1093464" y="3347978"/>
                  <a:pt x="1090828" y="3358145"/>
                  <a:pt x="1105892" y="3356639"/>
                </a:cubicBezTo>
                <a:cubicBezTo>
                  <a:pt x="1213963" y="3346096"/>
                  <a:pt x="1298311" y="3328021"/>
                  <a:pt x="1403372" y="3300156"/>
                </a:cubicBezTo>
                <a:cubicBezTo>
                  <a:pt x="1435378" y="3291871"/>
                  <a:pt x="1432742" y="3280952"/>
                  <a:pt x="1432742" y="3253086"/>
                </a:cubicBezTo>
                <a:cubicBezTo>
                  <a:pt x="1431613" y="3244048"/>
                  <a:pt x="1437638" y="3230869"/>
                  <a:pt x="1424836" y="3224467"/>
                </a:cubicBezTo>
                <a:close/>
                <a:moveTo>
                  <a:pt x="1347737" y="2435482"/>
                </a:moveTo>
                <a:cubicBezTo>
                  <a:pt x="1344064" y="2434447"/>
                  <a:pt x="1339357" y="2436331"/>
                  <a:pt x="1332580" y="2439343"/>
                </a:cubicBezTo>
                <a:cubicBezTo>
                  <a:pt x="1204362" y="2493849"/>
                  <a:pt x="1071695" y="2514466"/>
                  <a:pt x="935693" y="2514060"/>
                </a:cubicBezTo>
                <a:lnTo>
                  <a:pt x="892441" y="2511871"/>
                </a:lnTo>
                <a:lnTo>
                  <a:pt x="892441" y="2514506"/>
                </a:lnTo>
                <a:lnTo>
                  <a:pt x="805049" y="2510082"/>
                </a:lnTo>
                <a:cubicBezTo>
                  <a:pt x="690952" y="2499539"/>
                  <a:pt x="579491" y="2489373"/>
                  <a:pt x="474431" y="2440797"/>
                </a:cubicBezTo>
                <a:cubicBezTo>
                  <a:pt x="462381" y="2435148"/>
                  <a:pt x="455603" y="2438538"/>
                  <a:pt x="452591" y="2451716"/>
                </a:cubicBezTo>
                <a:cubicBezTo>
                  <a:pt x="446189" y="2477323"/>
                  <a:pt x="437905" y="2502176"/>
                  <a:pt x="432633" y="2527782"/>
                </a:cubicBezTo>
                <a:cubicBezTo>
                  <a:pt x="417571" y="2598197"/>
                  <a:pt x="410417" y="2669743"/>
                  <a:pt x="402132" y="2741290"/>
                </a:cubicBezTo>
                <a:cubicBezTo>
                  <a:pt x="396483" y="2790243"/>
                  <a:pt x="413052" y="2824885"/>
                  <a:pt x="456732" y="2845973"/>
                </a:cubicBezTo>
                <a:cubicBezTo>
                  <a:pt x="563770" y="2897938"/>
                  <a:pt x="675254" y="2929993"/>
                  <a:pt x="800083" y="2942773"/>
                </a:cubicBezTo>
                <a:lnTo>
                  <a:pt x="886012" y="2947001"/>
                </a:lnTo>
                <a:lnTo>
                  <a:pt x="886012" y="2944357"/>
                </a:lnTo>
                <a:lnTo>
                  <a:pt x="923260" y="2946190"/>
                </a:lnTo>
                <a:cubicBezTo>
                  <a:pt x="964682" y="2949203"/>
                  <a:pt x="1026061" y="2940918"/>
                  <a:pt x="1086687" y="2929621"/>
                </a:cubicBezTo>
                <a:cubicBezTo>
                  <a:pt x="1182334" y="2911924"/>
                  <a:pt x="1274590" y="2884058"/>
                  <a:pt x="1361199" y="2839248"/>
                </a:cubicBezTo>
                <a:cubicBezTo>
                  <a:pt x="1389063" y="2824561"/>
                  <a:pt x="1406762" y="2796321"/>
                  <a:pt x="1405632" y="2761676"/>
                </a:cubicBezTo>
                <a:cubicBezTo>
                  <a:pt x="1404879" y="2736071"/>
                  <a:pt x="1402996" y="2710841"/>
                  <a:pt x="1400737" y="2685611"/>
                </a:cubicBezTo>
                <a:cubicBezTo>
                  <a:pt x="1393582" y="2605405"/>
                  <a:pt x="1380026" y="2526328"/>
                  <a:pt x="1356680" y="2449133"/>
                </a:cubicBezTo>
                <a:cubicBezTo>
                  <a:pt x="1354044" y="2440472"/>
                  <a:pt x="1351407" y="2436519"/>
                  <a:pt x="1347737" y="2435482"/>
                </a:cubicBezTo>
                <a:close/>
                <a:moveTo>
                  <a:pt x="248873" y="1756591"/>
                </a:moveTo>
                <a:cubicBezTo>
                  <a:pt x="241719" y="1761109"/>
                  <a:pt x="245108" y="1770900"/>
                  <a:pt x="245484" y="1778055"/>
                </a:cubicBezTo>
                <a:cubicBezTo>
                  <a:pt x="248873" y="1873700"/>
                  <a:pt x="251510" y="1961815"/>
                  <a:pt x="256028" y="2057461"/>
                </a:cubicBezTo>
                <a:cubicBezTo>
                  <a:pt x="258287" y="2108295"/>
                  <a:pt x="262430" y="2158755"/>
                  <a:pt x="266948" y="2209214"/>
                </a:cubicBezTo>
                <a:cubicBezTo>
                  <a:pt x="274103" y="2285655"/>
                  <a:pt x="290295" y="2362097"/>
                  <a:pt x="298956" y="2438538"/>
                </a:cubicBezTo>
                <a:cubicBezTo>
                  <a:pt x="306111" y="2502176"/>
                  <a:pt x="314019" y="2527782"/>
                  <a:pt x="326821" y="2594433"/>
                </a:cubicBezTo>
                <a:cubicBezTo>
                  <a:pt x="330963" y="2588408"/>
                  <a:pt x="332846" y="2624934"/>
                  <a:pt x="332846" y="2623427"/>
                </a:cubicBezTo>
                <a:cubicBezTo>
                  <a:pt x="348661" y="2511966"/>
                  <a:pt x="356570" y="2399752"/>
                  <a:pt x="364477" y="2287915"/>
                </a:cubicBezTo>
                <a:cubicBezTo>
                  <a:pt x="369749" y="2214486"/>
                  <a:pt x="370503" y="2140680"/>
                  <a:pt x="373891" y="2067251"/>
                </a:cubicBezTo>
                <a:cubicBezTo>
                  <a:pt x="378034" y="1990057"/>
                  <a:pt x="375020" y="1920018"/>
                  <a:pt x="375775" y="1842822"/>
                </a:cubicBezTo>
                <a:cubicBezTo>
                  <a:pt x="375775" y="1828890"/>
                  <a:pt x="370503" y="1820982"/>
                  <a:pt x="358829" y="1814581"/>
                </a:cubicBezTo>
                <a:cubicBezTo>
                  <a:pt x="330963" y="1798389"/>
                  <a:pt x="296320" y="1781068"/>
                  <a:pt x="268455" y="1764876"/>
                </a:cubicBezTo>
                <a:cubicBezTo>
                  <a:pt x="262430" y="1761486"/>
                  <a:pt x="256405" y="1752072"/>
                  <a:pt x="248873" y="1756591"/>
                </a:cubicBezTo>
                <a:close/>
                <a:moveTo>
                  <a:pt x="1558326" y="1754903"/>
                </a:moveTo>
                <a:cubicBezTo>
                  <a:pt x="1556160" y="1752878"/>
                  <a:pt x="1552301" y="1753443"/>
                  <a:pt x="1545334" y="1757774"/>
                </a:cubicBezTo>
                <a:cubicBezTo>
                  <a:pt x="1513703" y="1777354"/>
                  <a:pt x="1474165" y="1796559"/>
                  <a:pt x="1441780" y="1815386"/>
                </a:cubicBezTo>
                <a:cubicBezTo>
                  <a:pt x="1433119" y="1820282"/>
                  <a:pt x="1430484" y="1827060"/>
                  <a:pt x="1430484" y="1836474"/>
                </a:cubicBezTo>
                <a:cubicBezTo>
                  <a:pt x="1430860" y="1883920"/>
                  <a:pt x="1427848" y="1931367"/>
                  <a:pt x="1432367" y="1978437"/>
                </a:cubicBezTo>
                <a:cubicBezTo>
                  <a:pt x="1439144" y="2045464"/>
                  <a:pt x="1433496" y="2104961"/>
                  <a:pt x="1439521" y="2171611"/>
                </a:cubicBezTo>
                <a:cubicBezTo>
                  <a:pt x="1444793" y="2232989"/>
                  <a:pt x="1446676" y="2295122"/>
                  <a:pt x="1450064" y="2356878"/>
                </a:cubicBezTo>
                <a:cubicBezTo>
                  <a:pt x="1455714" y="2449888"/>
                  <a:pt x="1465127" y="2504487"/>
                  <a:pt x="1478684" y="2603899"/>
                </a:cubicBezTo>
                <a:cubicBezTo>
                  <a:pt x="1482073" y="2587331"/>
                  <a:pt x="1484708" y="2615572"/>
                  <a:pt x="1486214" y="2605782"/>
                </a:cubicBezTo>
                <a:cubicBezTo>
                  <a:pt x="1494499" y="2548169"/>
                  <a:pt x="1503536" y="2490179"/>
                  <a:pt x="1510315" y="2432189"/>
                </a:cubicBezTo>
                <a:cubicBezTo>
                  <a:pt x="1518599" y="2359889"/>
                  <a:pt x="1533662" y="2287591"/>
                  <a:pt x="1539686" y="2214914"/>
                </a:cubicBezTo>
                <a:cubicBezTo>
                  <a:pt x="1544581" y="2157677"/>
                  <a:pt x="1547970" y="2100065"/>
                  <a:pt x="1551736" y="2042451"/>
                </a:cubicBezTo>
                <a:cubicBezTo>
                  <a:pt x="1558137" y="1948312"/>
                  <a:pt x="1561150" y="1861704"/>
                  <a:pt x="1561150" y="1767564"/>
                </a:cubicBezTo>
                <a:cubicBezTo>
                  <a:pt x="1560961" y="1761539"/>
                  <a:pt x="1560491" y="1756926"/>
                  <a:pt x="1558326" y="1754903"/>
                </a:cubicBezTo>
                <a:close/>
                <a:moveTo>
                  <a:pt x="282387" y="1005357"/>
                </a:moveTo>
                <a:cubicBezTo>
                  <a:pt x="265817" y="1094602"/>
                  <a:pt x="254522" y="1169913"/>
                  <a:pt x="251886" y="1259911"/>
                </a:cubicBezTo>
                <a:cubicBezTo>
                  <a:pt x="248496" y="1381162"/>
                  <a:pt x="242096" y="1491117"/>
                  <a:pt x="245108" y="1612746"/>
                </a:cubicBezTo>
                <a:cubicBezTo>
                  <a:pt x="245484" y="1621407"/>
                  <a:pt x="244731" y="1630067"/>
                  <a:pt x="252638" y="1636093"/>
                </a:cubicBezTo>
                <a:cubicBezTo>
                  <a:pt x="289542" y="1662828"/>
                  <a:pt x="333975" y="1689187"/>
                  <a:pt x="376526" y="1719688"/>
                </a:cubicBezTo>
                <a:cubicBezTo>
                  <a:pt x="370877" y="1464381"/>
                  <a:pt x="355063" y="1244472"/>
                  <a:pt x="282387" y="1005357"/>
                </a:cubicBezTo>
                <a:close/>
                <a:moveTo>
                  <a:pt x="1525001" y="1001645"/>
                </a:moveTo>
                <a:cubicBezTo>
                  <a:pt x="1506926" y="1060011"/>
                  <a:pt x="1493746" y="1098044"/>
                  <a:pt x="1483202" y="1152268"/>
                </a:cubicBezTo>
                <a:cubicBezTo>
                  <a:pt x="1468140" y="1229463"/>
                  <a:pt x="1458349" y="1307410"/>
                  <a:pt x="1450818" y="1385734"/>
                </a:cubicBezTo>
                <a:cubicBezTo>
                  <a:pt x="1445923" y="1437698"/>
                  <a:pt x="1443287" y="1478743"/>
                  <a:pt x="1438769" y="1531085"/>
                </a:cubicBezTo>
                <a:cubicBezTo>
                  <a:pt x="1433874" y="1586815"/>
                  <a:pt x="1438769" y="1642923"/>
                  <a:pt x="1430860" y="1698653"/>
                </a:cubicBezTo>
                <a:cubicBezTo>
                  <a:pt x="1428600" y="1715222"/>
                  <a:pt x="1436509" y="1715600"/>
                  <a:pt x="1448182" y="1706938"/>
                </a:cubicBezTo>
                <a:cubicBezTo>
                  <a:pt x="1477554" y="1685098"/>
                  <a:pt x="1514457" y="1663634"/>
                  <a:pt x="1544205" y="1642546"/>
                </a:cubicBezTo>
                <a:cubicBezTo>
                  <a:pt x="1558138" y="1632380"/>
                  <a:pt x="1561150" y="1619200"/>
                  <a:pt x="1561150" y="1602631"/>
                </a:cubicBezTo>
                <a:cubicBezTo>
                  <a:pt x="1560774" y="1464811"/>
                  <a:pt x="1561527" y="1338664"/>
                  <a:pt x="1555125" y="1201220"/>
                </a:cubicBezTo>
                <a:cubicBezTo>
                  <a:pt x="1552867" y="1152268"/>
                  <a:pt x="1542698" y="1102938"/>
                  <a:pt x="1536674" y="1054363"/>
                </a:cubicBezTo>
                <a:cubicBezTo>
                  <a:pt x="1534038" y="1034028"/>
                  <a:pt x="1537051" y="1026874"/>
                  <a:pt x="1525001" y="1001645"/>
                </a:cubicBezTo>
                <a:close/>
                <a:moveTo>
                  <a:pt x="898407" y="794914"/>
                </a:moveTo>
                <a:lnTo>
                  <a:pt x="892441" y="795187"/>
                </a:lnTo>
                <a:lnTo>
                  <a:pt x="892441" y="798441"/>
                </a:lnTo>
                <a:lnTo>
                  <a:pt x="756566" y="804653"/>
                </a:lnTo>
                <a:cubicBezTo>
                  <a:pt x="706390" y="807477"/>
                  <a:pt x="655742" y="811619"/>
                  <a:pt x="605472" y="819338"/>
                </a:cubicBezTo>
                <a:cubicBezTo>
                  <a:pt x="524136" y="831765"/>
                  <a:pt x="443553" y="848333"/>
                  <a:pt x="368995" y="885612"/>
                </a:cubicBezTo>
                <a:cubicBezTo>
                  <a:pt x="336987" y="901805"/>
                  <a:pt x="324560" y="926281"/>
                  <a:pt x="330208" y="960548"/>
                </a:cubicBezTo>
                <a:cubicBezTo>
                  <a:pt x="347154" y="1062972"/>
                  <a:pt x="387069" y="1178198"/>
                  <a:pt x="447694" y="1261794"/>
                </a:cubicBezTo>
                <a:cubicBezTo>
                  <a:pt x="463510" y="1283636"/>
                  <a:pt x="485351" y="1297191"/>
                  <a:pt x="512087" y="1293802"/>
                </a:cubicBezTo>
                <a:cubicBezTo>
                  <a:pt x="619028" y="1280246"/>
                  <a:pt x="726724" y="1279493"/>
                  <a:pt x="834043" y="1274598"/>
                </a:cubicBezTo>
                <a:lnTo>
                  <a:pt x="886012" y="1274739"/>
                </a:lnTo>
                <a:lnTo>
                  <a:pt x="886012" y="1271797"/>
                </a:lnTo>
                <a:lnTo>
                  <a:pt x="1000454" y="1272108"/>
                </a:lnTo>
                <a:cubicBezTo>
                  <a:pt x="1058067" y="1274274"/>
                  <a:pt x="1115681" y="1277851"/>
                  <a:pt x="1173295" y="1281052"/>
                </a:cubicBezTo>
                <a:cubicBezTo>
                  <a:pt x="1213963" y="1283311"/>
                  <a:pt x="1254255" y="1287453"/>
                  <a:pt x="1294923" y="1290466"/>
                </a:cubicBezTo>
                <a:cubicBezTo>
                  <a:pt x="1322787" y="1292349"/>
                  <a:pt x="1345758" y="1281805"/>
                  <a:pt x="1363080" y="1256575"/>
                </a:cubicBezTo>
                <a:cubicBezTo>
                  <a:pt x="1421069" y="1172226"/>
                  <a:pt x="1462490" y="1058882"/>
                  <a:pt x="1478306" y="956835"/>
                </a:cubicBezTo>
                <a:cubicBezTo>
                  <a:pt x="1483578" y="921814"/>
                  <a:pt x="1474541" y="899222"/>
                  <a:pt x="1443663" y="883406"/>
                </a:cubicBezTo>
                <a:cubicBezTo>
                  <a:pt x="1411655" y="867213"/>
                  <a:pt x="1378141" y="855917"/>
                  <a:pt x="1343498" y="846126"/>
                </a:cubicBezTo>
                <a:cubicBezTo>
                  <a:pt x="1199277" y="805459"/>
                  <a:pt x="1051290" y="800940"/>
                  <a:pt x="898407" y="794914"/>
                </a:cubicBezTo>
                <a:close/>
                <a:moveTo>
                  <a:pt x="886012" y="0"/>
                </a:moveTo>
                <a:lnTo>
                  <a:pt x="1152003" y="0"/>
                </a:lnTo>
                <a:cubicBezTo>
                  <a:pt x="1412205" y="0"/>
                  <a:pt x="1624960" y="213132"/>
                  <a:pt x="1625336" y="473334"/>
                </a:cubicBezTo>
                <a:lnTo>
                  <a:pt x="1625336" y="960223"/>
                </a:lnTo>
                <a:lnTo>
                  <a:pt x="1753366" y="1034029"/>
                </a:lnTo>
                <a:cubicBezTo>
                  <a:pt x="1777842" y="1048338"/>
                  <a:pt x="1786126" y="1079968"/>
                  <a:pt x="1772194" y="1104445"/>
                </a:cubicBezTo>
                <a:lnTo>
                  <a:pt x="1771440" y="1105574"/>
                </a:lnTo>
                <a:cubicBezTo>
                  <a:pt x="1757131" y="1130051"/>
                  <a:pt x="1725500" y="1138712"/>
                  <a:pt x="1701024" y="1124403"/>
                </a:cubicBezTo>
                <a:lnTo>
                  <a:pt x="1624960" y="1080722"/>
                </a:lnTo>
                <a:lnTo>
                  <a:pt x="1624960" y="3067441"/>
                </a:lnTo>
                <a:cubicBezTo>
                  <a:pt x="1624960" y="3262876"/>
                  <a:pt x="1464923" y="3422912"/>
                  <a:pt x="1269489" y="3422912"/>
                </a:cubicBezTo>
                <a:lnTo>
                  <a:pt x="892441" y="3422912"/>
                </a:lnTo>
                <a:lnTo>
                  <a:pt x="892441" y="3425872"/>
                </a:lnTo>
                <a:lnTo>
                  <a:pt x="563095" y="3425872"/>
                </a:lnTo>
                <a:cubicBezTo>
                  <a:pt x="367661" y="3425872"/>
                  <a:pt x="207625" y="3265836"/>
                  <a:pt x="207625" y="3070401"/>
                </a:cubicBezTo>
                <a:lnTo>
                  <a:pt x="207625" y="1052428"/>
                </a:lnTo>
                <a:lnTo>
                  <a:pt x="78089" y="1127363"/>
                </a:lnTo>
                <a:cubicBezTo>
                  <a:pt x="53613" y="1141672"/>
                  <a:pt x="21982" y="1133011"/>
                  <a:pt x="7673" y="1108534"/>
                </a:cubicBezTo>
                <a:lnTo>
                  <a:pt x="6920" y="1107405"/>
                </a:lnTo>
                <a:cubicBezTo>
                  <a:pt x="-7390" y="1082928"/>
                  <a:pt x="1271" y="1051298"/>
                  <a:pt x="25748" y="1036989"/>
                </a:cubicBezTo>
                <a:lnTo>
                  <a:pt x="207625" y="932305"/>
                </a:lnTo>
                <a:lnTo>
                  <a:pt x="207625" y="476294"/>
                </a:lnTo>
                <a:cubicBezTo>
                  <a:pt x="207625" y="216092"/>
                  <a:pt x="420756" y="2960"/>
                  <a:pt x="680957" y="2960"/>
                </a:cubicBezTo>
                <a:lnTo>
                  <a:pt x="886012" y="2960"/>
                </a:lnTo>
                <a:close/>
              </a:path>
            </a:pathLst>
          </a:custGeom>
          <a:solidFill>
            <a:schemeClr val="accent3"/>
          </a:solidFill>
          <a:ln w="7536" cap="flat">
            <a:noFill/>
            <a:prstDash val="solid"/>
            <a:miter/>
          </a:ln>
        </p:spPr>
        <p:txBody>
          <a:bodyPr wrap="square" rtlCol="0" anchor="ctr">
            <a:noAutofit/>
          </a:bodyPr>
          <a:lstStyle/>
          <a:p>
            <a:pPr algn="ctr"/>
            <a:endParaRPr lang="en-US" sz="2800">
              <a:solidFill>
                <a:srgbClr val="002060"/>
              </a:solidFill>
            </a:endParaRPr>
          </a:p>
        </p:txBody>
      </p:sp>
      <p:pic>
        <p:nvPicPr>
          <p:cNvPr id="37"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10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rallelogram 20">
            <a:extLst>
              <a:ext uri="{FF2B5EF4-FFF2-40B4-BE49-F238E27FC236}">
                <a16:creationId xmlns="" xmlns:a16="http://schemas.microsoft.com/office/drawing/2014/main" id="{B5DCDFE6-822B-46A6-8A70-D4145758E3C0}"/>
              </a:ext>
            </a:extLst>
          </p:cNvPr>
          <p:cNvSpPr/>
          <p:nvPr/>
        </p:nvSpPr>
        <p:spPr>
          <a:xfrm>
            <a:off x="6496050" y="0"/>
            <a:ext cx="4191000" cy="6858000"/>
          </a:xfrm>
          <a:prstGeom prst="parallelogram">
            <a:avLst>
              <a:gd name="adj" fmla="val 947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51D14580-A169-4F5E-8BCB-62B9573AB4A2}"/>
              </a:ext>
            </a:extLst>
          </p:cNvPr>
          <p:cNvSpPr/>
          <p:nvPr/>
        </p:nvSpPr>
        <p:spPr>
          <a:xfrm>
            <a:off x="7596799" y="0"/>
            <a:ext cx="4191000" cy="6858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
            <a:extLst>
              <a:ext uri="{FF2B5EF4-FFF2-40B4-BE49-F238E27FC236}">
                <a16:creationId xmlns="" xmlns:a16="http://schemas.microsoft.com/office/drawing/2014/main" id="{206381AD-4C2B-4745-99B1-0BBCE6131A71}"/>
              </a:ext>
            </a:extLst>
          </p:cNvPr>
          <p:cNvSpPr txBox="1">
            <a:spLocks/>
          </p:cNvSpPr>
          <p:nvPr/>
        </p:nvSpPr>
        <p:spPr>
          <a:xfrm>
            <a:off x="544643" y="170198"/>
            <a:ext cx="4850658"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atin typeface="+mj-lt"/>
              </a:rPr>
              <a:t>Related Work</a:t>
            </a:r>
            <a:endParaRPr lang="en-US" b="1" dirty="0">
              <a:latin typeface="+mj-lt"/>
            </a:endParaRPr>
          </a:p>
        </p:txBody>
      </p:sp>
      <p:sp>
        <p:nvSpPr>
          <p:cNvPr id="12" name="TextBox 11">
            <a:extLst>
              <a:ext uri="{FF2B5EF4-FFF2-40B4-BE49-F238E27FC236}">
                <a16:creationId xmlns="" xmlns:a16="http://schemas.microsoft.com/office/drawing/2014/main" id="{4E009A0F-C35F-4D8B-B774-3C6EFBE511CC}"/>
              </a:ext>
            </a:extLst>
          </p:cNvPr>
          <p:cNvSpPr txBox="1"/>
          <p:nvPr/>
        </p:nvSpPr>
        <p:spPr>
          <a:xfrm>
            <a:off x="544643" y="1087645"/>
            <a:ext cx="10918013" cy="2800767"/>
          </a:xfrm>
          <a:prstGeom prst="rect">
            <a:avLst/>
          </a:prstGeom>
          <a:noFill/>
        </p:spPr>
        <p:txBody>
          <a:bodyPr wrap="square" rtlCol="0">
            <a:spAutoFit/>
          </a:bodyPr>
          <a:lstStyle/>
          <a:p>
            <a:pPr algn="ctr">
              <a:lnSpc>
                <a:spcPct val="150000"/>
              </a:lnSpc>
            </a:pPr>
            <a:r>
              <a:rPr lang="en-US" altLang="ko-KR" sz="2400" b="1" u="sng" dirty="0">
                <a:cs typeface="Arial" pitchFamily="34" charset="0"/>
              </a:rPr>
              <a:t>Automatic number plate detection</a:t>
            </a:r>
          </a:p>
          <a:p>
            <a:pPr>
              <a:lnSpc>
                <a:spcPct val="150000"/>
              </a:lnSpc>
            </a:pPr>
            <a:r>
              <a:rPr lang="en-IN" sz="2000" dirty="0" smtClean="0"/>
              <a:t>The </a:t>
            </a:r>
            <a:r>
              <a:rPr lang="en-IN" sz="2000" dirty="0"/>
              <a:t>existing system using OCR was found to have the following drawbacks:</a:t>
            </a:r>
          </a:p>
          <a:p>
            <a:pPr marL="342900" indent="-342900">
              <a:lnSpc>
                <a:spcPct val="150000"/>
              </a:lnSpc>
              <a:buFont typeface="Wingdings" panose="05000000000000000000" pitchFamily="2" charset="2"/>
              <a:buChar char="§"/>
            </a:pPr>
            <a:r>
              <a:rPr lang="en-IN" sz="2000" dirty="0" smtClean="0"/>
              <a:t>Misidentification.</a:t>
            </a:r>
            <a:endParaRPr lang="en-IN" sz="2000" dirty="0"/>
          </a:p>
          <a:p>
            <a:pPr marL="342900" indent="-342900">
              <a:lnSpc>
                <a:spcPct val="150000"/>
              </a:lnSpc>
              <a:buFont typeface="Wingdings" panose="05000000000000000000" pitchFamily="2" charset="2"/>
              <a:buChar char="§"/>
            </a:pPr>
            <a:r>
              <a:rPr lang="en-IN" sz="2000" dirty="0" smtClean="0"/>
              <a:t>Hazy images.</a:t>
            </a:r>
          </a:p>
          <a:p>
            <a:pPr marL="342900" indent="-342900">
              <a:lnSpc>
                <a:spcPct val="150000"/>
              </a:lnSpc>
              <a:buFont typeface="Wingdings" panose="05000000000000000000" pitchFamily="2" charset="2"/>
              <a:buChar char="§"/>
            </a:pPr>
            <a:r>
              <a:rPr lang="en-IN" sz="2000" dirty="0" smtClean="0"/>
              <a:t>Flaws </a:t>
            </a:r>
            <a:r>
              <a:rPr lang="en-IN" sz="2000" dirty="0"/>
              <a:t>in angular </a:t>
            </a:r>
            <a:r>
              <a:rPr lang="en-IN" sz="2000" dirty="0" smtClean="0"/>
              <a:t>detection.</a:t>
            </a:r>
            <a:endParaRPr lang="en-IN" sz="2000" dirty="0"/>
          </a:p>
          <a:p>
            <a:r>
              <a:rPr lang="en-IN" sz="2000" b="1" dirty="0"/>
              <a:t> </a:t>
            </a:r>
            <a:endParaRPr lang="en-IN" sz="2000" dirty="0"/>
          </a:p>
        </p:txBody>
      </p:sp>
      <p:sp>
        <p:nvSpPr>
          <p:cNvPr id="7" name="TextBox 6">
            <a:extLst>
              <a:ext uri="{FF2B5EF4-FFF2-40B4-BE49-F238E27FC236}">
                <a16:creationId xmlns="" xmlns:a16="http://schemas.microsoft.com/office/drawing/2014/main" id="{4E009A0F-C35F-4D8B-B774-3C6EFBE511CC}"/>
              </a:ext>
            </a:extLst>
          </p:cNvPr>
          <p:cNvSpPr txBox="1"/>
          <p:nvPr/>
        </p:nvSpPr>
        <p:spPr>
          <a:xfrm>
            <a:off x="544642" y="3714241"/>
            <a:ext cx="10918013" cy="2769989"/>
          </a:xfrm>
          <a:prstGeom prst="rect">
            <a:avLst/>
          </a:prstGeom>
          <a:noFill/>
        </p:spPr>
        <p:txBody>
          <a:bodyPr wrap="square" rtlCol="0">
            <a:spAutoFit/>
          </a:bodyPr>
          <a:lstStyle/>
          <a:p>
            <a:pPr algn="ctr"/>
            <a:r>
              <a:rPr lang="en-US" altLang="ko-KR" sz="2400" b="1" u="sng" dirty="0">
                <a:cs typeface="Arial" pitchFamily="34" charset="0"/>
              </a:rPr>
              <a:t>Drowsiness driver </a:t>
            </a:r>
            <a:r>
              <a:rPr lang="en-US" altLang="ko-KR" sz="2400" b="1" u="sng" dirty="0" smtClean="0">
                <a:cs typeface="Arial" pitchFamily="34" charset="0"/>
              </a:rPr>
              <a:t>detection</a:t>
            </a:r>
            <a:endParaRPr lang="en-US" altLang="ko-KR" sz="2400" b="1" u="sng" dirty="0">
              <a:cs typeface="Arial" pitchFamily="34" charset="0"/>
            </a:endParaRPr>
          </a:p>
          <a:p>
            <a:pPr marL="342900" indent="-342900" algn="just">
              <a:lnSpc>
                <a:spcPct val="150000"/>
              </a:lnSpc>
              <a:buFont typeface="Wingdings" panose="05000000000000000000" pitchFamily="2" charset="2"/>
              <a:buChar char="§"/>
            </a:pPr>
            <a:r>
              <a:rPr lang="en-IN" sz="2000" dirty="0"/>
              <a:t>The open CV detector detects only 40% of face of driver in normal driving position in video recording of 10 minutes. </a:t>
            </a:r>
            <a:endParaRPr lang="en-IN" sz="2000" dirty="0" smtClean="0"/>
          </a:p>
          <a:p>
            <a:pPr marL="342900" indent="-342900" algn="just">
              <a:lnSpc>
                <a:spcPct val="150000"/>
              </a:lnSpc>
              <a:buFont typeface="Wingdings" panose="05000000000000000000" pitchFamily="2" charset="2"/>
              <a:buChar char="§"/>
            </a:pPr>
            <a:r>
              <a:rPr lang="en-IN" sz="2000" dirty="0" smtClean="0"/>
              <a:t>In </a:t>
            </a:r>
            <a:r>
              <a:rPr lang="en-IN" sz="2000" dirty="0"/>
              <a:t>the oblique view, the Open CV eye detector (CV-ED) frequently fails to trace the pair of eyes.</a:t>
            </a:r>
            <a:r>
              <a:rPr lang="en-IN" sz="2000" b="1" dirty="0"/>
              <a:t> </a:t>
            </a:r>
            <a:endParaRPr lang="en-IN" sz="2000" b="1" dirty="0" smtClean="0"/>
          </a:p>
          <a:p>
            <a:pPr marL="342900" indent="-342900" algn="just">
              <a:lnSpc>
                <a:spcPct val="150000"/>
              </a:lnSpc>
              <a:buFont typeface="Wingdings" panose="05000000000000000000" pitchFamily="2" charset="2"/>
              <a:buChar char="§"/>
            </a:pPr>
            <a:r>
              <a:rPr lang="en-IN" sz="2000" dirty="0"/>
              <a:t>Hence existing system is not applicable for large vehicles.</a:t>
            </a:r>
          </a:p>
        </p:txBody>
      </p:sp>
      <p:pic>
        <p:nvPicPr>
          <p:cNvPr id="8"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6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rallelogram 20">
            <a:extLst>
              <a:ext uri="{FF2B5EF4-FFF2-40B4-BE49-F238E27FC236}">
                <a16:creationId xmlns="" xmlns:a16="http://schemas.microsoft.com/office/drawing/2014/main" id="{B5DCDFE6-822B-46A6-8A70-D4145758E3C0}"/>
              </a:ext>
            </a:extLst>
          </p:cNvPr>
          <p:cNvSpPr/>
          <p:nvPr/>
        </p:nvSpPr>
        <p:spPr>
          <a:xfrm>
            <a:off x="6496050" y="0"/>
            <a:ext cx="4191000" cy="6858000"/>
          </a:xfrm>
          <a:prstGeom prst="parallelogram">
            <a:avLst>
              <a:gd name="adj" fmla="val 947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51D14580-A169-4F5E-8BCB-62B9573AB4A2}"/>
              </a:ext>
            </a:extLst>
          </p:cNvPr>
          <p:cNvSpPr/>
          <p:nvPr/>
        </p:nvSpPr>
        <p:spPr>
          <a:xfrm>
            <a:off x="7596799" y="0"/>
            <a:ext cx="4191000" cy="6858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
            <a:extLst>
              <a:ext uri="{FF2B5EF4-FFF2-40B4-BE49-F238E27FC236}">
                <a16:creationId xmlns="" xmlns:a16="http://schemas.microsoft.com/office/drawing/2014/main" id="{206381AD-4C2B-4745-99B1-0BBCE6131A71}"/>
              </a:ext>
            </a:extLst>
          </p:cNvPr>
          <p:cNvSpPr txBox="1">
            <a:spLocks/>
          </p:cNvSpPr>
          <p:nvPr/>
        </p:nvSpPr>
        <p:spPr>
          <a:xfrm>
            <a:off x="544643" y="170198"/>
            <a:ext cx="4850658"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smtClean="0">
                <a:latin typeface="+mj-lt"/>
              </a:rPr>
              <a:t>Related Work</a:t>
            </a:r>
            <a:endParaRPr lang="en-US" b="1" dirty="0">
              <a:latin typeface="+mj-lt"/>
            </a:endParaRPr>
          </a:p>
        </p:txBody>
      </p:sp>
      <p:sp>
        <p:nvSpPr>
          <p:cNvPr id="7" name="TextBox 6">
            <a:extLst>
              <a:ext uri="{FF2B5EF4-FFF2-40B4-BE49-F238E27FC236}">
                <a16:creationId xmlns="" xmlns:a16="http://schemas.microsoft.com/office/drawing/2014/main" id="{4E009A0F-C35F-4D8B-B774-3C6EFBE511CC}"/>
              </a:ext>
            </a:extLst>
          </p:cNvPr>
          <p:cNvSpPr txBox="1"/>
          <p:nvPr/>
        </p:nvSpPr>
        <p:spPr>
          <a:xfrm>
            <a:off x="631728" y="1613296"/>
            <a:ext cx="10918013" cy="4154984"/>
          </a:xfrm>
          <a:prstGeom prst="rect">
            <a:avLst/>
          </a:prstGeom>
          <a:noFill/>
        </p:spPr>
        <p:txBody>
          <a:bodyPr wrap="square" rtlCol="0">
            <a:spAutoFit/>
          </a:bodyPr>
          <a:lstStyle/>
          <a:p>
            <a:pPr lvl="1" algn="ctr"/>
            <a:r>
              <a:rPr lang="en-IN" sz="2400" b="1" u="sng" dirty="0"/>
              <a:t>S</a:t>
            </a:r>
            <a:r>
              <a:rPr lang="en-IN" sz="2400" b="1" u="sng" dirty="0" smtClean="0"/>
              <a:t>mart helmet bike starter with alcohol detection</a:t>
            </a:r>
          </a:p>
          <a:p>
            <a:pPr algn="just"/>
            <a:endParaRPr lang="en-IN" sz="2000" dirty="0" smtClean="0"/>
          </a:p>
          <a:p>
            <a:pPr algn="just"/>
            <a:r>
              <a:rPr lang="en-IN" sz="2000" dirty="0"/>
              <a:t>The  related  project  basically  has  a  wired  communication  and  is  connected  to  a Microcontroller. </a:t>
            </a:r>
            <a:r>
              <a:rPr lang="en-IN" sz="2000" dirty="0" smtClean="0"/>
              <a:t>First </a:t>
            </a:r>
            <a:r>
              <a:rPr lang="en-IN" sz="2000" dirty="0"/>
              <a:t>we have to ensure that weather rider is wearing helmet or not</a:t>
            </a:r>
            <a:r>
              <a:rPr lang="en-IN" sz="2000" dirty="0" smtClean="0"/>
              <a:t>.</a:t>
            </a:r>
          </a:p>
          <a:p>
            <a:pPr algn="just"/>
            <a:endParaRPr lang="en-IN" sz="2000" dirty="0"/>
          </a:p>
          <a:p>
            <a:pPr algn="just"/>
            <a:r>
              <a:rPr lang="en-IN" sz="2000" dirty="0" smtClean="0"/>
              <a:t>This </a:t>
            </a:r>
            <a:r>
              <a:rPr lang="en-IN" sz="2000" dirty="0"/>
              <a:t>has following disadvantages:  </a:t>
            </a:r>
            <a:endParaRPr lang="en-IN" sz="2000" dirty="0" smtClean="0"/>
          </a:p>
          <a:p>
            <a:pPr algn="just"/>
            <a:endParaRPr lang="en-IN" sz="2000" dirty="0"/>
          </a:p>
          <a:p>
            <a:pPr marL="342900" lvl="0" indent="-342900" algn="just">
              <a:buFont typeface="Wingdings" panose="05000000000000000000" pitchFamily="2" charset="2"/>
              <a:buChar char="§"/>
            </a:pPr>
            <a:r>
              <a:rPr lang="en-IN" sz="2000" dirty="0"/>
              <a:t>Rider does not wear helmet in regions where traffic checking is not done. </a:t>
            </a:r>
            <a:endParaRPr lang="en-IN" sz="2000" dirty="0" smtClean="0"/>
          </a:p>
          <a:p>
            <a:pPr marL="342900" lvl="0" indent="-342900" algn="just">
              <a:buFont typeface="Wingdings" panose="05000000000000000000" pitchFamily="2" charset="2"/>
              <a:buChar char="§"/>
            </a:pPr>
            <a:endParaRPr lang="en-IN" sz="2000" dirty="0"/>
          </a:p>
          <a:p>
            <a:pPr marL="342900" lvl="0" indent="-342900" algn="just">
              <a:buFont typeface="Wingdings" panose="05000000000000000000" pitchFamily="2" charset="2"/>
              <a:buChar char="§"/>
            </a:pPr>
            <a:r>
              <a:rPr lang="en-IN" sz="2000" dirty="0"/>
              <a:t>Testing  alcohol  content  present  in  blood  in  each  individual  rider  in  big  countries  like  India  is impossible. </a:t>
            </a:r>
            <a:endParaRPr lang="en-IN" sz="2000" dirty="0" smtClean="0"/>
          </a:p>
          <a:p>
            <a:pPr marL="342900" lvl="0" indent="-342900" algn="just">
              <a:buFont typeface="Wingdings" panose="05000000000000000000" pitchFamily="2" charset="2"/>
              <a:buChar char="§"/>
            </a:pPr>
            <a:endParaRPr lang="en-IN" sz="2000" dirty="0"/>
          </a:p>
          <a:p>
            <a:pPr marL="342900" lvl="0" indent="-342900" algn="just">
              <a:buFont typeface="Wingdings" panose="05000000000000000000" pitchFamily="2" charset="2"/>
              <a:buChar char="§"/>
            </a:pPr>
            <a:r>
              <a:rPr lang="en-IN" sz="2000" dirty="0"/>
              <a:t>Difficulty of implementation of traffic rules by traffic police.</a:t>
            </a:r>
          </a:p>
        </p:txBody>
      </p:sp>
      <p:pic>
        <p:nvPicPr>
          <p:cNvPr id="8" name="Picture 2" descr="Image result for car bike accident vector imag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28985" b="30479"/>
          <a:stretch/>
        </p:blipFill>
        <p:spPr bwMode="auto">
          <a:xfrm>
            <a:off x="11021147" y="241171"/>
            <a:ext cx="1018250" cy="43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637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3470</TotalTime>
  <Words>1374</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 Unicode MS</vt:lpstr>
      <vt:lpstr>Arial</vt:lpstr>
      <vt:lpstr>Calibri</vt:lpstr>
      <vt:lpstr>Comic Sans MS</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Black Jocker</cp:lastModifiedBy>
  <cp:revision>171</cp:revision>
  <dcterms:created xsi:type="dcterms:W3CDTF">2019-01-14T06:35:35Z</dcterms:created>
  <dcterms:modified xsi:type="dcterms:W3CDTF">2020-03-05T00:43:50Z</dcterms:modified>
</cp:coreProperties>
</file>