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8" r:id="rId3"/>
    <p:sldId id="260" r:id="rId4"/>
    <p:sldId id="259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9" r:id="rId13"/>
    <p:sldId id="271" r:id="rId14"/>
    <p:sldId id="272" r:id="rId15"/>
    <p:sldId id="273" r:id="rId16"/>
    <p:sldId id="275" r:id="rId17"/>
    <p:sldId id="277" r:id="rId18"/>
    <p:sldId id="278" r:id="rId19"/>
    <p:sldId id="27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1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5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02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59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7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5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7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6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C7B9-943A-BF4F-ADF0-AB060C3BA649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bolin/PortoSeguroXGB" TargetMode="External"/><Relationship Id="rId2" Type="http://schemas.openxmlformats.org/officeDocument/2006/relationships/hyperlink" Target="https://www.kaggle.com/mu202199/safe-driver-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one-hot-encoding-is-making-your-tree-based-ensembles-worse-heres-why-d64b282b5769" TargetMode="External"/><Relationship Id="rId4" Type="http://schemas.openxmlformats.org/officeDocument/2006/relationships/hyperlink" Target="https://www.datacamp.com/community/tutorials/categorical-dat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mu202199/safe-driver-prediction/discussi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C6F-0B96-874D-B5BB-0CAEC8324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2366108"/>
            <a:ext cx="11830049" cy="9776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 learning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12C3-7D32-0044-ABDC-6A0F25DB4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Murali Mandayam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April 15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20821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5B9D5B-0103-224B-A603-22F44F872F37}"/>
              </a:ext>
            </a:extLst>
          </p:cNvPr>
          <p:cNvSpPr/>
          <p:nvPr/>
        </p:nvSpPr>
        <p:spPr>
          <a:xfrm>
            <a:off x="413039" y="213756"/>
            <a:ext cx="86452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target								30240 non-null int64 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Gender								30240 non-null object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EngineHP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		30240 non-null int64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credit_history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30240 non-null int64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Miles_driven_annually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30232 non-null float64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size_of_family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30240 non-null int64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Years_Experience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30240 non-null int64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annual_claims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	30240 non-null int64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Marital_Status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30240 non-null object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Vehicle_Type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	30240 non-null object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Age_bucket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		30240 non-null object </a:t>
            </a:r>
          </a:p>
          <a:p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State 								30240 non-null object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B22C1-6989-2A4F-BC4B-9608A1922BAD}"/>
              </a:ext>
            </a:extLst>
          </p:cNvPr>
          <p:cNvSpPr/>
          <p:nvPr/>
        </p:nvSpPr>
        <p:spPr>
          <a:xfrm>
            <a:off x="807522" y="3918857"/>
            <a:ext cx="3396343" cy="191192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56A74-614A-834D-9950-06C05DA76C02}"/>
              </a:ext>
            </a:extLst>
          </p:cNvPr>
          <p:cNvSpPr txBox="1"/>
          <p:nvPr/>
        </p:nvSpPr>
        <p:spPr>
          <a:xfrm>
            <a:off x="807522" y="3997657"/>
            <a:ext cx="3957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EngineHP</a:t>
            </a:r>
            <a:endParaRPr lang="en-US" dirty="0">
              <a:solidFill>
                <a:prstClr val="black"/>
              </a:solidFill>
              <a:latin typeface="Courier" pitchFamily="2" charset="0"/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credit_history</a:t>
            </a:r>
            <a:endParaRPr lang="en-US" dirty="0">
              <a:solidFill>
                <a:prstClr val="black"/>
              </a:solidFill>
              <a:latin typeface="Courier" pitchFamily="2" charset="0"/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Miles_driven_annually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size_of_family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Years_Experience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annual_claims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</a:t>
            </a:r>
            <a:endParaRPr lang="en-US" dirty="0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381B00E-3159-F649-A6AA-1ABDAA86154E}"/>
              </a:ext>
            </a:extLst>
          </p:cNvPr>
          <p:cNvSpPr/>
          <p:nvPr/>
        </p:nvSpPr>
        <p:spPr>
          <a:xfrm>
            <a:off x="4291757" y="4312906"/>
            <a:ext cx="2251918" cy="9856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01B052-26CD-F246-A8CC-52114733B709}"/>
              </a:ext>
            </a:extLst>
          </p:cNvPr>
          <p:cNvGrpSpPr/>
          <p:nvPr/>
        </p:nvGrpSpPr>
        <p:grpSpPr>
          <a:xfrm>
            <a:off x="6507676" y="4206443"/>
            <a:ext cx="5929314" cy="1198578"/>
            <a:chOff x="6507676" y="4206443"/>
            <a:chExt cx="5929314" cy="11985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F2BC27-03A1-1247-9DF2-88FA9B24E39D}"/>
                </a:ext>
              </a:extLst>
            </p:cNvPr>
            <p:cNvSpPr/>
            <p:nvPr/>
          </p:nvSpPr>
          <p:spPr>
            <a:xfrm>
              <a:off x="6515098" y="4206443"/>
              <a:ext cx="5648325" cy="119857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43895-C6FD-1448-98AB-198690A945EB}"/>
                </a:ext>
              </a:extLst>
            </p:cNvPr>
            <p:cNvSpPr txBox="1"/>
            <p:nvPr/>
          </p:nvSpPr>
          <p:spPr>
            <a:xfrm>
              <a:off x="6507676" y="4251734"/>
              <a:ext cx="592931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 pitchFamily="2" charset="0"/>
                </a:rPr>
                <a:t>safe_driver_scaled</a:t>
              </a:r>
              <a:r>
                <a:rPr lang="en-US" sz="1600" dirty="0">
                  <a:latin typeface="Courier" pitchFamily="2" charset="0"/>
                </a:rPr>
                <a:t> = </a:t>
              </a:r>
              <a:r>
                <a:rPr lang="en-US" sz="1600" dirty="0" err="1">
                  <a:latin typeface="Courier" pitchFamily="2" charset="0"/>
                </a:rPr>
                <a:t>pd.DataFrame</a:t>
              </a:r>
              <a:r>
                <a:rPr lang="en-US" sz="1600" dirty="0">
                  <a:latin typeface="Courier" pitchFamily="2" charset="0"/>
                </a:rPr>
                <a:t>( </a:t>
              </a:r>
              <a:r>
                <a:rPr lang="en-US" sz="1600" dirty="0" err="1">
                  <a:latin typeface="Courier" pitchFamily="2" charset="0"/>
                </a:rPr>
                <a:t>preprocessing.scale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latin typeface="Courier" pitchFamily="2" charset="0"/>
                </a:rPr>
                <a:t>safe_driver_num_features</a:t>
              </a:r>
              <a:r>
                <a:rPr lang="en-US" sz="1600" dirty="0">
                  <a:latin typeface="Courier" pitchFamily="2" charset="0"/>
                </a:rPr>
                <a:t>),                                   columns=</a:t>
              </a:r>
              <a:r>
                <a:rPr lang="en-US" sz="1600" dirty="0" err="1">
                  <a:latin typeface="Courier" pitchFamily="2" charset="0"/>
                </a:rPr>
                <a:t>safe_driver_num_features.columns</a:t>
              </a:r>
              <a:r>
                <a:rPr lang="en-US" sz="1600" dirty="0">
                  <a:latin typeface="Courier" pitchFamily="2" charset="0"/>
                </a:rPr>
                <a:t>)</a:t>
              </a:r>
            </a:p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1E14A7-C66D-0049-924D-5475B1FA00CE}"/>
              </a:ext>
            </a:extLst>
          </p:cNvPr>
          <p:cNvSpPr txBox="1"/>
          <p:nvPr/>
        </p:nvSpPr>
        <p:spPr>
          <a:xfrm>
            <a:off x="8085221" y="324853"/>
            <a:ext cx="368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Scaling of features</a:t>
            </a:r>
          </a:p>
        </p:txBody>
      </p:sp>
    </p:spTree>
    <p:extLst>
      <p:ext uri="{BB962C8B-B14F-4D97-AF65-F5344CB8AC3E}">
        <p14:creationId xmlns:p14="http://schemas.microsoft.com/office/powerpoint/2010/main" val="15462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B6CD4-2856-BD45-9221-97F7DFFC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28600"/>
            <a:ext cx="4800600" cy="37719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BB5BB5-67E8-7A4E-9A99-EE2606E0DA02}"/>
              </a:ext>
            </a:extLst>
          </p:cNvPr>
          <p:cNvGrpSpPr/>
          <p:nvPr/>
        </p:nvGrpSpPr>
        <p:grpSpPr>
          <a:xfrm>
            <a:off x="5157788" y="1277937"/>
            <a:ext cx="7034212" cy="4673600"/>
            <a:chOff x="5157788" y="1277937"/>
            <a:chExt cx="7034212" cy="4673600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F3CCC8C-35EC-214B-8AF2-4D582AFB1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700" y="1277937"/>
              <a:ext cx="4813300" cy="4673600"/>
            </a:xfrm>
            <a:prstGeom prst="rect">
              <a:avLst/>
            </a:prstGeom>
          </p:spPr>
        </p:pic>
        <p:sp>
          <p:nvSpPr>
            <p:cNvPr id="6" name="Striped Right Arrow 5">
              <a:extLst>
                <a:ext uri="{FF2B5EF4-FFF2-40B4-BE49-F238E27FC236}">
                  <a16:creationId xmlns:a16="http://schemas.microsoft.com/office/drawing/2014/main" id="{4AD5DECA-BDAF-8B4C-BD24-C3DCEE65B96B}"/>
                </a:ext>
              </a:extLst>
            </p:cNvPr>
            <p:cNvSpPr/>
            <p:nvPr/>
          </p:nvSpPr>
          <p:spPr>
            <a:xfrm>
              <a:off x="5157788" y="2414588"/>
              <a:ext cx="2171700" cy="1014412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DA3A2D-BDE6-CC4D-A72E-7B9189FF8CC2}"/>
              </a:ext>
            </a:extLst>
          </p:cNvPr>
          <p:cNvSpPr txBox="1"/>
          <p:nvPr/>
        </p:nvSpPr>
        <p:spPr>
          <a:xfrm>
            <a:off x="709863" y="4259179"/>
            <a:ext cx="603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Encoding of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38197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35834-72E0-2D44-BE9F-87F31A5C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from modeling</a:t>
            </a:r>
          </a:p>
        </p:txBody>
      </p:sp>
    </p:spTree>
    <p:extLst>
      <p:ext uri="{BB962C8B-B14F-4D97-AF65-F5344CB8AC3E}">
        <p14:creationId xmlns:p14="http://schemas.microsoft.com/office/powerpoint/2010/main" val="7010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90D63-A02A-3A47-8716-3E4AD7224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7700" y="643467"/>
            <a:ext cx="83566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5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AB171-3DE8-854C-BF1D-3835EBDA4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7700" y="643467"/>
            <a:ext cx="83566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0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F3D88-2C17-4D46-B098-70C59894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7700" y="643467"/>
            <a:ext cx="83566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8957EC-AF56-FB4B-BC80-812EE2FAD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11470"/>
              </p:ext>
            </p:extLst>
          </p:nvPr>
        </p:nvGraphicFramePr>
        <p:xfrm>
          <a:off x="1363980" y="1534996"/>
          <a:ext cx="9464042" cy="3788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005">
                  <a:extLst>
                    <a:ext uri="{9D8B030D-6E8A-4147-A177-3AD203B41FA5}">
                      <a16:colId xmlns:a16="http://schemas.microsoft.com/office/drawing/2014/main" val="2703097057"/>
                    </a:ext>
                  </a:extLst>
                </a:gridCol>
                <a:gridCol w="3848722">
                  <a:extLst>
                    <a:ext uri="{9D8B030D-6E8A-4147-A177-3AD203B41FA5}">
                      <a16:colId xmlns:a16="http://schemas.microsoft.com/office/drawing/2014/main" val="1807908919"/>
                    </a:ext>
                  </a:extLst>
                </a:gridCol>
                <a:gridCol w="3539315">
                  <a:extLst>
                    <a:ext uri="{9D8B030D-6E8A-4147-A177-3AD203B41FA5}">
                      <a16:colId xmlns:a16="http://schemas.microsoft.com/office/drawing/2014/main" val="628175260"/>
                    </a:ext>
                  </a:extLst>
                </a:gridCol>
              </a:tblGrid>
              <a:tr h="216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Pros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3339994180"/>
                  </a:ext>
                </a:extLst>
              </a:tr>
              <a:tr h="9155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Decision Tree</a:t>
                      </a:r>
                      <a:endParaRPr lang="en-US" sz="1300" dirty="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Easy to represent and build model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Figures out feature importance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Does not suffer multicollinearity (because of feature importance)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Prone to overfitting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Needs balanced data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3185577617"/>
                  </a:ext>
                </a:extLst>
              </a:tr>
              <a:tr h="5661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 Vector Classifier (SVC)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Can model complex, nonlinear relationships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Robust to noise (because they maximize margins)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Requires significant memory and processing power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Model parameters are difficult to interpret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2362442207"/>
                  </a:ext>
                </a:extLst>
              </a:tr>
              <a:tr h="740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Stochastic Gradient Descent (SGD)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Minimizes loss function faster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Common learning rate for all parameters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Could be noisier (i.e. may oscillate around minimum)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3624510041"/>
                  </a:ext>
                </a:extLst>
              </a:tr>
              <a:tr h="3913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Ridge Classifier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Better fitting models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Works well when features are highly correlated 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Not good for high number for features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1775812765"/>
                  </a:ext>
                </a:extLst>
              </a:tr>
              <a:tr h="740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Gradient Boosting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Number of trees, depth of trees, and learning rate make it predict better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Uses output of one model as input to the next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Longer time to build models as each model is evaluated independently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Harder to tune parameters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3207581034"/>
                  </a:ext>
                </a:extLst>
              </a:tr>
              <a:tr h="2166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Xtreme Gradient Boosting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Parallel processing and thus faster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271478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27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D8B-60ED-6146-9846-A82B91E6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62E8-B3D6-5442-9686-F00B33AA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Great experience in transitioning from ‘black box’ knowledge to appreciating how the models work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Good insight into how actuaries use data to calculate premiums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not the end. Next step is to find lot more training data and do more tuning to arrive at better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1FD36-78E0-A943-A91D-CFD36C50E6DF}"/>
              </a:ext>
            </a:extLst>
          </p:cNvPr>
          <p:cNvSpPr txBox="1"/>
          <p:nvPr/>
        </p:nvSpPr>
        <p:spPr>
          <a:xfrm>
            <a:off x="176463" y="4360037"/>
            <a:ext cx="11670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References: 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https://www.kaggle.com/mu202199/safe-driver-prediction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- for dataset</a:t>
            </a:r>
          </a:p>
          <a:p>
            <a:r>
              <a:rPr lang="en-US" sz="1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https://github.com/ngbolin/PortoSeguroXGB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- Kaggle project using Brazilian Insurance company data</a:t>
            </a:r>
          </a:p>
          <a:p>
            <a:r>
              <a:rPr lang="en-US" sz="1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https://www.datacamp.com/community/tutorials/categorical-data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- For ideas on converting categorical data to numeric</a:t>
            </a:r>
          </a:p>
          <a:p>
            <a:r>
              <a:rPr lang="en-US" sz="1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/>
              </a:rPr>
              <a:t>https://towardsdatascience.com/one-hot-encoding-is-making-your-tree-based-ensembles-worse-heres-why-d64b282b5769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-For ideas on converting categorical data to numeric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1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18E4-675E-544F-BA45-E26107F0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190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06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53278F-707B-0141-BA02-F316A3F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5" y="643467"/>
            <a:ext cx="10662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6EF5-3F66-594E-92B3-C387DFCE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AFEA-D309-124E-B35C-5E4EF297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09990" cy="3450613"/>
          </a:xfrm>
        </p:spPr>
        <p:txBody>
          <a:bodyPr/>
          <a:lstStyle/>
          <a:p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Classify an automobile driver as “Safe” or “Not-Safe” when they buy insurance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 we need this classification?</a:t>
            </a:r>
          </a:p>
          <a:p>
            <a:pPr lvl="1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the driver initiate a claim within a year of buying insurance?</a:t>
            </a:r>
          </a:p>
          <a:p>
            <a:pPr lvl="1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Actuary need it to keeps premiums low</a:t>
            </a:r>
          </a:p>
        </p:txBody>
      </p:sp>
    </p:spTree>
    <p:extLst>
      <p:ext uri="{BB962C8B-B14F-4D97-AF65-F5344CB8AC3E}">
        <p14:creationId xmlns:p14="http://schemas.microsoft.com/office/powerpoint/2010/main" val="243886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C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AD8092-5420-0D45-9EC6-B8EF85C6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4" y="643467"/>
            <a:ext cx="104620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7A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079DAEF-E822-2A42-9699-9683E922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25" y="643467"/>
            <a:ext cx="73303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FA09F67-9705-2344-AA3B-08533DB19249}"/>
              </a:ext>
            </a:extLst>
          </p:cNvPr>
          <p:cNvGrpSpPr/>
          <p:nvPr/>
        </p:nvGrpSpPr>
        <p:grpSpPr>
          <a:xfrm>
            <a:off x="8660229" y="1648056"/>
            <a:ext cx="2975326" cy="1249197"/>
            <a:chOff x="8640412" y="1354984"/>
            <a:chExt cx="2975326" cy="124919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BF69920-3578-C04A-B400-B888AF1D57A0}"/>
                </a:ext>
              </a:extLst>
            </p:cNvPr>
            <p:cNvGrpSpPr/>
            <p:nvPr/>
          </p:nvGrpSpPr>
          <p:grpSpPr>
            <a:xfrm>
              <a:off x="8640412" y="1598341"/>
              <a:ext cx="1499616" cy="1005840"/>
              <a:chOff x="8668988" y="1598341"/>
              <a:chExt cx="1499616" cy="1005840"/>
            </a:xfrm>
          </p:grpSpPr>
          <p:cxnSp>
            <p:nvCxnSpPr>
              <p:cNvPr id="17" name="Elbow Connector 16">
                <a:extLst>
                  <a:ext uri="{FF2B5EF4-FFF2-40B4-BE49-F238E27FC236}">
                    <a16:creationId xmlns:a16="http://schemas.microsoft.com/office/drawing/2014/main" id="{37D128BD-5622-8145-BD1F-622FD9F5B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8988" y="1598341"/>
                <a:ext cx="585216" cy="1005840"/>
              </a:xfrm>
              <a:prstGeom prst="bentConnector2">
                <a:avLst/>
              </a:prstGeom>
              <a:ln w="25400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A21192D-396B-574B-95F6-8043F3735477}"/>
                  </a:ext>
                </a:extLst>
              </p:cNvPr>
              <p:cNvCxnSpPr/>
              <p:nvPr/>
            </p:nvCxnSpPr>
            <p:spPr>
              <a:xfrm>
                <a:off x="9254204" y="1598341"/>
                <a:ext cx="91440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02155E-A26A-E94D-8AAC-C2213CFADDFB}"/>
                </a:ext>
              </a:extLst>
            </p:cNvPr>
            <p:cNvSpPr txBox="1"/>
            <p:nvPr/>
          </p:nvSpPr>
          <p:spPr>
            <a:xfrm>
              <a:off x="10168604" y="1354984"/>
              <a:ext cx="144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Safe Driver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634C0A-E70E-D140-86EA-7B7ACA5CB54D}"/>
              </a:ext>
            </a:extLst>
          </p:cNvPr>
          <p:cNvGrpSpPr/>
          <p:nvPr/>
        </p:nvGrpSpPr>
        <p:grpSpPr>
          <a:xfrm>
            <a:off x="9233492" y="2886302"/>
            <a:ext cx="2735219" cy="1155576"/>
            <a:chOff x="9233492" y="2886302"/>
            <a:chExt cx="2735219" cy="115557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22F500-F26B-3A4C-B5E6-5EC3FE76C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47882" y="2886302"/>
              <a:ext cx="0" cy="10058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FD6B13-9873-804F-8992-302E0FE1E8A8}"/>
                </a:ext>
              </a:extLst>
            </p:cNvPr>
            <p:cNvCxnSpPr/>
            <p:nvPr/>
          </p:nvCxnSpPr>
          <p:spPr>
            <a:xfrm>
              <a:off x="9233492" y="3897027"/>
              <a:ext cx="9144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6E6279-624B-D74B-99BB-8BA0C29787B9}"/>
                </a:ext>
              </a:extLst>
            </p:cNvPr>
            <p:cNvSpPr txBox="1"/>
            <p:nvPr/>
          </p:nvSpPr>
          <p:spPr>
            <a:xfrm>
              <a:off x="10176469" y="3672546"/>
              <a:ext cx="1792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Not-Safe Driver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FD823-5ECF-344C-AE32-45565D4758F8}"/>
              </a:ext>
            </a:extLst>
          </p:cNvPr>
          <p:cNvCxnSpPr>
            <a:cxnSpLocks/>
          </p:cNvCxnSpPr>
          <p:nvPr/>
        </p:nvCxnSpPr>
        <p:spPr>
          <a:xfrm flipV="1">
            <a:off x="5935890" y="3013582"/>
            <a:ext cx="855024" cy="118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1ABB114-1198-524C-96D2-2A2073AA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31" y="1814791"/>
            <a:ext cx="1841937" cy="214302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7062301-A442-2A4A-8171-8DD58499E7AF}"/>
              </a:ext>
            </a:extLst>
          </p:cNvPr>
          <p:cNvSpPr txBox="1"/>
          <p:nvPr/>
        </p:nvSpPr>
        <p:spPr>
          <a:xfrm>
            <a:off x="3958390" y="240632"/>
            <a:ext cx="726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we attempting to find?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41D5B0-9650-C64A-92F7-E5480BAC2165}"/>
              </a:ext>
            </a:extLst>
          </p:cNvPr>
          <p:cNvGrpSpPr/>
          <p:nvPr/>
        </p:nvGrpSpPr>
        <p:grpSpPr>
          <a:xfrm>
            <a:off x="789875" y="541944"/>
            <a:ext cx="1997098" cy="1622660"/>
            <a:chOff x="789875" y="-11760"/>
            <a:chExt cx="1997098" cy="162266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3F5EA56-BE6E-3342-88FA-3AEA389D2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274" y="379000"/>
              <a:ext cx="1638300" cy="12319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7972B8-41FC-004E-83E9-A3967EA61445}"/>
                </a:ext>
              </a:extLst>
            </p:cNvPr>
            <p:cNvSpPr txBox="1"/>
            <p:nvPr/>
          </p:nvSpPr>
          <p:spPr>
            <a:xfrm>
              <a:off x="789875" y="-11760"/>
              <a:ext cx="1997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Driver data/features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3897992-DF28-E447-A1BA-99A2B45263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9642" y="1783285"/>
            <a:ext cx="968437" cy="173854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799E02-F913-8240-96CB-D1977EE308B8}"/>
              </a:ext>
            </a:extLst>
          </p:cNvPr>
          <p:cNvGrpSpPr/>
          <p:nvPr/>
        </p:nvGrpSpPr>
        <p:grpSpPr>
          <a:xfrm>
            <a:off x="3328736" y="2031965"/>
            <a:ext cx="2767264" cy="1925849"/>
            <a:chOff x="3352574" y="1490543"/>
            <a:chExt cx="2767264" cy="1925849"/>
          </a:xfrm>
        </p:grpSpPr>
        <p:pic>
          <p:nvPicPr>
            <p:cNvPr id="41" name="Picture 40" descr="A picture containing sky, table&#10;&#10;Description automatically generated">
              <a:extLst>
                <a:ext uri="{FF2B5EF4-FFF2-40B4-BE49-F238E27FC236}">
                  <a16:creationId xmlns:a16="http://schemas.microsoft.com/office/drawing/2014/main" id="{A29AC799-E5D1-004E-8138-A06D979EA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6972" y="1821606"/>
              <a:ext cx="2418467" cy="159478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B7DB20-28E2-5F49-AA2A-71D438AE89E3}"/>
                </a:ext>
              </a:extLst>
            </p:cNvPr>
            <p:cNvSpPr txBox="1"/>
            <p:nvPr/>
          </p:nvSpPr>
          <p:spPr>
            <a:xfrm>
              <a:off x="3352574" y="1490543"/>
              <a:ext cx="276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Run thru various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6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72BA27-7F48-7C48-940C-71BD671C8B63}"/>
              </a:ext>
            </a:extLst>
          </p:cNvPr>
          <p:cNvSpPr/>
          <p:nvPr/>
        </p:nvSpPr>
        <p:spPr>
          <a:xfrm>
            <a:off x="2662052" y="338884"/>
            <a:ext cx="6867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https://www.kaggle.com/mu202199/safe-driver-prediction/discussion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BD237-31D9-4E46-8D35-91DD5501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6373"/>
            <a:ext cx="12192000" cy="50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8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22C40-13F9-9E4A-A77D-C6C81120FD64}"/>
              </a:ext>
            </a:extLst>
          </p:cNvPr>
          <p:cNvSpPr/>
          <p:nvPr/>
        </p:nvSpPr>
        <p:spPr>
          <a:xfrm>
            <a:off x="249382" y="190006"/>
            <a:ext cx="88946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ID									30240 non-null int64 </a:t>
            </a:r>
          </a:p>
          <a:p>
            <a:r>
              <a:rPr lang="en-US" dirty="0">
                <a:latin typeface="Courier" pitchFamily="2" charset="0"/>
              </a:rPr>
              <a:t>target								30240 non-null int64 </a:t>
            </a:r>
          </a:p>
          <a:p>
            <a:r>
              <a:rPr lang="en-US" dirty="0">
                <a:latin typeface="Courier" pitchFamily="2" charset="0"/>
              </a:rPr>
              <a:t>Gender								30240 non-null object </a:t>
            </a:r>
          </a:p>
          <a:p>
            <a:r>
              <a:rPr lang="en-US" dirty="0" err="1">
                <a:latin typeface="Courier" pitchFamily="2" charset="0"/>
              </a:rPr>
              <a:t>EngineHP</a:t>
            </a:r>
            <a:r>
              <a:rPr lang="en-US" dirty="0">
                <a:latin typeface="Courier" pitchFamily="2" charset="0"/>
              </a:rPr>
              <a:t>							30240 non-null int64 </a:t>
            </a:r>
          </a:p>
          <a:p>
            <a:r>
              <a:rPr lang="en-US" dirty="0" err="1">
                <a:latin typeface="Courier" pitchFamily="2" charset="0"/>
              </a:rPr>
              <a:t>credit_history</a:t>
            </a:r>
            <a:r>
              <a:rPr lang="en-US" dirty="0">
                <a:latin typeface="Courier" pitchFamily="2" charset="0"/>
              </a:rPr>
              <a:t>					30240 non-null int64 </a:t>
            </a:r>
          </a:p>
          <a:p>
            <a:r>
              <a:rPr lang="en-US" dirty="0" err="1">
                <a:latin typeface="Courier" pitchFamily="2" charset="0"/>
              </a:rPr>
              <a:t>Years_Experience</a:t>
            </a:r>
            <a:r>
              <a:rPr lang="en-US" dirty="0">
                <a:latin typeface="Courier" pitchFamily="2" charset="0"/>
              </a:rPr>
              <a:t>					30240 non-null int64 </a:t>
            </a:r>
          </a:p>
          <a:p>
            <a:r>
              <a:rPr lang="en-US" dirty="0" err="1">
                <a:latin typeface="Courier" pitchFamily="2" charset="0"/>
              </a:rPr>
              <a:t>annual_claims</a:t>
            </a:r>
            <a:r>
              <a:rPr lang="en-US" dirty="0">
                <a:latin typeface="Courier" pitchFamily="2" charset="0"/>
              </a:rPr>
              <a:t>						30240 non-null int64 </a:t>
            </a:r>
          </a:p>
          <a:p>
            <a:r>
              <a:rPr lang="en-US" dirty="0" err="1">
                <a:latin typeface="Courier" pitchFamily="2" charset="0"/>
              </a:rPr>
              <a:t>Marital_Status</a:t>
            </a:r>
            <a:r>
              <a:rPr lang="en-US" dirty="0">
                <a:latin typeface="Courier" pitchFamily="2" charset="0"/>
              </a:rPr>
              <a:t>					30240 non-null object </a:t>
            </a:r>
          </a:p>
          <a:p>
            <a:r>
              <a:rPr lang="en-US" dirty="0" err="1">
                <a:latin typeface="Courier" pitchFamily="2" charset="0"/>
              </a:rPr>
              <a:t>Vehicle_Type</a:t>
            </a:r>
            <a:r>
              <a:rPr lang="en-US" dirty="0">
                <a:latin typeface="Courier" pitchFamily="2" charset="0"/>
              </a:rPr>
              <a:t>						30240 non-null object </a:t>
            </a:r>
          </a:p>
          <a:p>
            <a:r>
              <a:rPr lang="en-US" dirty="0" err="1">
                <a:latin typeface="Courier" pitchFamily="2" charset="0"/>
              </a:rPr>
              <a:t>Miles_driven_annually</a:t>
            </a:r>
            <a:r>
              <a:rPr lang="en-US" dirty="0">
                <a:latin typeface="Courier" pitchFamily="2" charset="0"/>
              </a:rPr>
              <a:t>			30232 non-null float64 </a:t>
            </a:r>
          </a:p>
          <a:p>
            <a:r>
              <a:rPr lang="en-US" dirty="0" err="1">
                <a:latin typeface="Courier" pitchFamily="2" charset="0"/>
              </a:rPr>
              <a:t>size_of_family</a:t>
            </a:r>
            <a:r>
              <a:rPr lang="en-US" dirty="0">
                <a:latin typeface="Courier" pitchFamily="2" charset="0"/>
              </a:rPr>
              <a:t>					30240 non-null int64 </a:t>
            </a:r>
          </a:p>
          <a:p>
            <a:r>
              <a:rPr lang="en-US" dirty="0" err="1">
                <a:latin typeface="Courier" pitchFamily="2" charset="0"/>
              </a:rPr>
              <a:t>Age_bucket</a:t>
            </a:r>
            <a:r>
              <a:rPr lang="en-US" dirty="0">
                <a:latin typeface="Courier" pitchFamily="2" charset="0"/>
              </a:rPr>
              <a:t>							30240 non-null object </a:t>
            </a:r>
          </a:p>
          <a:p>
            <a:r>
              <a:rPr lang="en-US" dirty="0" err="1">
                <a:latin typeface="Courier" pitchFamily="2" charset="0"/>
              </a:rPr>
              <a:t>EngineHP_bucket</a:t>
            </a:r>
            <a:r>
              <a:rPr lang="en-US" dirty="0">
                <a:latin typeface="Courier" pitchFamily="2" charset="0"/>
              </a:rPr>
              <a:t>					30240 non-null object </a:t>
            </a:r>
          </a:p>
          <a:p>
            <a:r>
              <a:rPr lang="en-US" dirty="0" err="1">
                <a:latin typeface="Courier" pitchFamily="2" charset="0"/>
              </a:rPr>
              <a:t>Years_Experience_bucket</a:t>
            </a:r>
            <a:r>
              <a:rPr lang="en-US" dirty="0">
                <a:latin typeface="Courier" pitchFamily="2" charset="0"/>
              </a:rPr>
              <a:t>			30240 non-null object </a:t>
            </a:r>
          </a:p>
          <a:p>
            <a:r>
              <a:rPr lang="en-US" dirty="0" err="1">
                <a:latin typeface="Courier" pitchFamily="2" charset="0"/>
              </a:rPr>
              <a:t>Miles_driven_annually_bucket</a:t>
            </a:r>
            <a:r>
              <a:rPr lang="en-US" dirty="0">
                <a:latin typeface="Courier" pitchFamily="2" charset="0"/>
              </a:rPr>
              <a:t>	30232 non-null object </a:t>
            </a:r>
          </a:p>
          <a:p>
            <a:r>
              <a:rPr lang="en-US" dirty="0" err="1">
                <a:latin typeface="Courier" pitchFamily="2" charset="0"/>
              </a:rPr>
              <a:t>credit_history_bucket</a:t>
            </a:r>
            <a:r>
              <a:rPr lang="en-US" dirty="0">
                <a:latin typeface="Courier" pitchFamily="2" charset="0"/>
              </a:rPr>
              <a:t> 			30240 non-null object </a:t>
            </a:r>
          </a:p>
          <a:p>
            <a:r>
              <a:rPr lang="en-US" dirty="0">
                <a:latin typeface="Courier" pitchFamily="2" charset="0"/>
              </a:rPr>
              <a:t>State 								30240 non-null object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4F3E9-858C-E346-A422-CDA7301CAE79}"/>
              </a:ext>
            </a:extLst>
          </p:cNvPr>
          <p:cNvSpPr txBox="1"/>
          <p:nvPr/>
        </p:nvSpPr>
        <p:spPr>
          <a:xfrm>
            <a:off x="7829550" y="371475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Cleaning</a:t>
            </a:r>
          </a:p>
          <a:p>
            <a:pPr algn="ctr"/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</a:p>
          <a:p>
            <a:pPr algn="ctr"/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1799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0B25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0B25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0B25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0B25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D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9E6C6-079F-7947-AA2E-805D8542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7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362C6C-EA96-ED43-A32C-6912754E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7061"/>
            <a:ext cx="10905066" cy="3326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8A37A-3DA9-534A-A202-6F184A96481C}"/>
              </a:ext>
            </a:extLst>
          </p:cNvPr>
          <p:cNvSpPr txBox="1"/>
          <p:nvPr/>
        </p:nvSpPr>
        <p:spPr>
          <a:xfrm>
            <a:off x="1636295" y="5221705"/>
            <a:ext cx="770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to see if the dataset is balanced or not</a:t>
            </a:r>
          </a:p>
        </p:txBody>
      </p:sp>
    </p:spTree>
    <p:extLst>
      <p:ext uri="{BB962C8B-B14F-4D97-AF65-F5344CB8AC3E}">
        <p14:creationId xmlns:p14="http://schemas.microsoft.com/office/powerpoint/2010/main" val="121286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B9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37460-547E-ED4F-85F3-F45A8EB1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84189"/>
            <a:ext cx="10905066" cy="3489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1C39D5-CF76-F24B-BD01-675EDE46D282}"/>
              </a:ext>
            </a:extLst>
          </p:cNvPr>
          <p:cNvSpPr txBox="1"/>
          <p:nvPr/>
        </p:nvSpPr>
        <p:spPr>
          <a:xfrm>
            <a:off x="950494" y="5173810"/>
            <a:ext cx="1035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Overall, there are 8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NaN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values in a total of 30K+ rows. This is less than 0.03% of the data. Dropping these rows also would work</a:t>
            </a:r>
          </a:p>
        </p:txBody>
      </p:sp>
    </p:spTree>
    <p:extLst>
      <p:ext uri="{BB962C8B-B14F-4D97-AF65-F5344CB8AC3E}">
        <p14:creationId xmlns:p14="http://schemas.microsoft.com/office/powerpoint/2010/main" val="3294478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</vt:lpstr>
      <vt:lpstr>Gill Sans MT</vt:lpstr>
      <vt:lpstr>Helvetica Neue</vt:lpstr>
      <vt:lpstr>Symbol</vt:lpstr>
      <vt:lpstr>Gallery</vt:lpstr>
      <vt:lpstr>Supervised learning capstone project</vt:lpstr>
      <vt:lpstr>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from modeling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 project</dc:title>
  <dc:creator>Murali Mandayam</dc:creator>
  <cp:lastModifiedBy>Murali Mandayam</cp:lastModifiedBy>
  <cp:revision>1</cp:revision>
  <dcterms:created xsi:type="dcterms:W3CDTF">2019-04-20T23:42:18Z</dcterms:created>
  <dcterms:modified xsi:type="dcterms:W3CDTF">2019-04-20T23:42:23Z</dcterms:modified>
</cp:coreProperties>
</file>