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9" r:id="rId3"/>
    <p:sldId id="297" r:id="rId4"/>
    <p:sldId id="298" r:id="rId5"/>
    <p:sldId id="318" r:id="rId6"/>
    <p:sldId id="303" r:id="rId7"/>
    <p:sldId id="316" r:id="rId8"/>
    <p:sldId id="305" r:id="rId9"/>
    <p:sldId id="320" r:id="rId10"/>
    <p:sldId id="307" r:id="rId11"/>
    <p:sldId id="334" r:id="rId12"/>
    <p:sldId id="336" r:id="rId13"/>
    <p:sldId id="337" r:id="rId14"/>
    <p:sldId id="338" r:id="rId15"/>
    <p:sldId id="339" r:id="rId16"/>
    <p:sldId id="321" r:id="rId17"/>
    <p:sldId id="311" r:id="rId18"/>
    <p:sldId id="340" r:id="rId19"/>
    <p:sldId id="322" r:id="rId20"/>
    <p:sldId id="314" r:id="rId21"/>
    <p:sldId id="341" r:id="rId22"/>
    <p:sldId id="323" r:id="rId23"/>
    <p:sldId id="342" r:id="rId24"/>
    <p:sldId id="317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3E764B6-3349-7446-97D0-77A2E5ECBD10}">
          <p14:sldIdLst>
            <p14:sldId id="279"/>
            <p14:sldId id="297"/>
            <p14:sldId id="298"/>
            <p14:sldId id="318"/>
            <p14:sldId id="303"/>
            <p14:sldId id="316"/>
            <p14:sldId id="305"/>
            <p14:sldId id="320"/>
            <p14:sldId id="307"/>
            <p14:sldId id="334"/>
            <p14:sldId id="336"/>
            <p14:sldId id="337"/>
            <p14:sldId id="338"/>
            <p14:sldId id="339"/>
            <p14:sldId id="321"/>
            <p14:sldId id="311"/>
            <p14:sldId id="340"/>
            <p14:sldId id="322"/>
            <p14:sldId id="314"/>
            <p14:sldId id="341"/>
            <p14:sldId id="323"/>
            <p14:sldId id="342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FEB"/>
    <a:srgbClr val="F0F5FC"/>
    <a:srgbClr val="0A3CF5"/>
    <a:srgbClr val="0AE9F5"/>
    <a:srgbClr val="0A06A2"/>
    <a:srgbClr val="642FFF"/>
    <a:srgbClr val="F24B28"/>
    <a:srgbClr val="090509"/>
    <a:srgbClr val="642EFF"/>
    <a:srgbClr val="0B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/>
    <p:restoredTop sz="96405"/>
  </p:normalViewPr>
  <p:slideViewPr>
    <p:cSldViewPr snapToGrid="0" snapToObjects="1">
      <p:cViewPr varScale="1">
        <p:scale>
          <a:sx n="83" d="100"/>
          <a:sy n="83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7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86183\Desktop\&#26032;&#24314;%20Microsoft%20Excel%20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86183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100" dirty="0"/>
              <a:t>不同方法的</a:t>
            </a:r>
            <a:r>
              <a:rPr lang="en-US" altLang="zh-CN" sz="1100" dirty="0"/>
              <a:t>TP</a:t>
            </a:r>
            <a:r>
              <a:rPr lang="zh-CN" altLang="en-US" sz="1100" dirty="0"/>
              <a:t>率对比</a:t>
            </a:r>
            <a:endParaRPr lang="zh-CN" altLang="en-US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Sheet1!$A$10:$A$13</c:f>
              <c:strCache>
                <c:ptCount val="4"/>
                <c:pt idx="0">
                  <c:v>RoBERTa</c:v>
                </c:pt>
                <c:pt idx="1">
                  <c:v>二部图相似度</c:v>
                </c:pt>
                <c:pt idx="2">
                  <c:v>PoC程序</c:v>
                </c:pt>
                <c:pt idx="3">
                  <c:v>栈相似性</c:v>
                </c:pt>
              </c:strCache>
            </c:strRef>
          </c:cat>
          <c:val>
            <c:numRef>
              <c:f>Sheet1!$B$10:$B$13</c:f>
              <c:numCache>
                <c:formatCode>0.00%</c:formatCode>
                <c:ptCount val="4"/>
                <c:pt idx="0">
                  <c:v>0.884</c:v>
                </c:pt>
                <c:pt idx="1">
                  <c:v>0.846</c:v>
                </c:pt>
                <c:pt idx="2">
                  <c:v>0.798</c:v>
                </c:pt>
                <c:pt idx="3" c:formatCode="0%">
                  <c:v>0.49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4460320"/>
        <c:axId val="1034458656"/>
      </c:lineChart>
      <c:catAx>
        <c:axId val="10344603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34458656"/>
        <c:crosses val="autoZero"/>
        <c:auto val="1"/>
        <c:lblAlgn val="ctr"/>
        <c:lblOffset val="100"/>
        <c:noMultiLvlLbl val="0"/>
      </c:catAx>
      <c:valAx>
        <c:axId val="1034458656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3446032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5b150bb-9278-494d-a338-e4ba0c8abf43}"/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100" b="0" i="0" u="none" strike="noStrike" cap="none" baseline="0" dirty="0">
                <a:effectLst/>
              </a:rPr>
              <a:t>不同方法预测的正例数量</a:t>
            </a:r>
            <a:endParaRPr lang="zh-CN" altLang="en-US" sz="11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spPr/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Sheet1!$A$1:$A$4</c:f>
              <c:strCache>
                <c:ptCount val="4"/>
                <c:pt idx="0">
                  <c:v>RoBERTa</c:v>
                </c:pt>
                <c:pt idx="1">
                  <c:v>二部图相似度</c:v>
                </c:pt>
                <c:pt idx="2">
                  <c:v>PoC程序</c:v>
                </c:pt>
                <c:pt idx="3">
                  <c:v>栈相似性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92</c:v>
                </c:pt>
                <c:pt idx="1">
                  <c:v>88</c:v>
                </c:pt>
                <c:pt idx="2">
                  <c:v>83</c:v>
                </c:pt>
                <c:pt idx="3">
                  <c:v>51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32920816"/>
        <c:axId val="1032918320"/>
      </c:barChart>
      <c:catAx>
        <c:axId val="103292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32918320"/>
        <c:crosses val="autoZero"/>
        <c:auto val="1"/>
        <c:lblAlgn val="ctr"/>
        <c:lblOffset val="100"/>
        <c:noMultiLvlLbl val="0"/>
      </c:catAx>
      <c:valAx>
        <c:axId val="103291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3292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05b43893-05dc-4221-a068-31a31c520323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A1F87-F110-1C45-9864-1659D3ED583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39FF4-4997-9F4F-A2B0-9107E5679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1.png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ctrTitle" hasCustomPrompt="1"/>
          </p:nvPr>
        </p:nvSpPr>
        <p:spPr>
          <a:xfrm>
            <a:off x="1157605" y="1861820"/>
            <a:ext cx="9876790" cy="175895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6000" b="1" i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单击此处编辑作品名称</a:t>
            </a:r>
            <a:endParaRPr kumimoji="1" lang="zh-CN" altLang="en-US" dirty="0"/>
          </a:p>
        </p:txBody>
      </p:sp>
      <p:sp>
        <p:nvSpPr>
          <p:cNvPr id="3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5099050" y="3915410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编辑单位</a:t>
            </a:r>
            <a:r>
              <a:rPr kumimoji="1" lang="en-US" altLang="zh-CN" dirty="0"/>
              <a:t>/</a:t>
            </a:r>
            <a:r>
              <a:rPr kumimoji="1" lang="zh-CN" altLang="en-US" dirty="0"/>
              <a:t>高校名称（没有填无）</a:t>
            </a:r>
            <a:endParaRPr kumimoji="1"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5099050" y="4277995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编辑队伍名称</a:t>
            </a:r>
            <a:endParaRPr kumimoji="1"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5099050" y="4640580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编辑队员名称</a:t>
            </a:r>
            <a:endParaRPr kumimoji="1"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5099050" y="5003800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编辑老师名称（没有填无）</a:t>
            </a:r>
            <a:endParaRPr kumimoji="1" lang="zh-CN" altLang="en-US" dirty="0"/>
          </a:p>
        </p:txBody>
      </p:sp>
      <p:sp>
        <p:nvSpPr>
          <p:cNvPr id="7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5099050" y="5367655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编辑完成日期</a:t>
            </a:r>
            <a:endParaRPr kumimoji="1" lang="zh-CN" altLang="en-US" dirty="0"/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21" hasCustomPrompt="1"/>
          </p:nvPr>
        </p:nvSpPr>
        <p:spPr>
          <a:xfrm>
            <a:off x="3937218" y="3915169"/>
            <a:ext cx="1161805" cy="290369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组织名称：</a:t>
            </a:r>
            <a:endParaRPr kumimoji="1" lang="zh-CN" altLang="en-US" dirty="0"/>
          </a:p>
        </p:txBody>
      </p:sp>
      <p:sp>
        <p:nvSpPr>
          <p:cNvPr id="9" name="文本占位符 9"/>
          <p:cNvSpPr>
            <a:spLocks noGrp="1"/>
          </p:cNvSpPr>
          <p:nvPr>
            <p:ph type="body" sz="quarter" idx="22" hasCustomPrompt="1"/>
          </p:nvPr>
        </p:nvSpPr>
        <p:spPr>
          <a:xfrm>
            <a:off x="3937218" y="4278079"/>
            <a:ext cx="1161805" cy="290369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参赛团队：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3" hasCustomPrompt="1"/>
          </p:nvPr>
        </p:nvSpPr>
        <p:spPr>
          <a:xfrm>
            <a:off x="3937218" y="4640427"/>
            <a:ext cx="1161805" cy="290370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团队成员：</a:t>
            </a:r>
            <a:endParaRPr kumimoji="1" lang="zh-CN" altLang="en-US" dirty="0"/>
          </a:p>
        </p:txBody>
      </p:sp>
      <p:sp>
        <p:nvSpPr>
          <p:cNvPr id="53" name="文本占位符 9"/>
          <p:cNvSpPr>
            <a:spLocks noGrp="1"/>
          </p:cNvSpPr>
          <p:nvPr>
            <p:ph type="body" sz="quarter" idx="24" hasCustomPrompt="1"/>
          </p:nvPr>
        </p:nvSpPr>
        <p:spPr>
          <a:xfrm>
            <a:off x="3937218" y="5004051"/>
            <a:ext cx="1161805" cy="290370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指导老师：</a:t>
            </a:r>
            <a:endParaRPr kumimoji="1" lang="zh-CN" altLang="en-US" dirty="0"/>
          </a:p>
        </p:txBody>
      </p:sp>
      <p:sp>
        <p:nvSpPr>
          <p:cNvPr id="54" name="文本占位符 9"/>
          <p:cNvSpPr>
            <a:spLocks noGrp="1"/>
          </p:cNvSpPr>
          <p:nvPr>
            <p:ph type="body" sz="quarter" idx="25" hasCustomPrompt="1"/>
          </p:nvPr>
        </p:nvSpPr>
        <p:spPr>
          <a:xfrm>
            <a:off x="3937218" y="5367675"/>
            <a:ext cx="1161805" cy="290371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完成日期：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2.2 UI</a:t>
            </a:r>
            <a:r>
              <a:rPr lang="zh-CN" altLang="en-US" dirty="0"/>
              <a:t>亮点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>
            <p:custDataLst>
              <p:tags r:id="rId3"/>
            </p:custDataLst>
          </p:nvPr>
        </p:nvSpPr>
        <p:spPr>
          <a:xfrm>
            <a:off x="2316480" y="2591380"/>
            <a:ext cx="2661920" cy="838835"/>
          </a:xfrm>
          <a:prstGeom prst="rect">
            <a:avLst/>
          </a:prstGeom>
          <a:noFill/>
        </p:spPr>
        <p:txBody>
          <a:bodyPr vert="horz" wrap="square" lIns="9000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zh-CN" sz="5400" b="1" cap="none" spc="0" dirty="0">
                <a:ln w="66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Part 03</a:t>
            </a:r>
            <a:endParaRPr kumimoji="1" lang="en-US" altLang="zh-CN" sz="5400" b="1" cap="none" spc="0" dirty="0">
              <a:ln w="6600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文本占位符 17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192421" y="2453241"/>
            <a:ext cx="4304799" cy="1115113"/>
          </a:xfrm>
        </p:spPr>
        <p:txBody>
          <a:bodyPr lIns="90000" anchor="ctr"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技术难点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2330450" y="3770630"/>
            <a:ext cx="7531100" cy="972185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单击编辑文本，文字是您思想的提炼，为了最终演示的良好效果，请尽量言简意赅的阐述观点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3.1 </a:t>
            </a:r>
            <a:r>
              <a:rPr lang="zh-CN" altLang="en-US" dirty="0"/>
              <a:t>技术栈与调用库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3.2 </a:t>
            </a:r>
            <a:r>
              <a:rPr lang="zh-CN" altLang="en-US" dirty="0"/>
              <a:t>软件功能框架（用例图等）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>
            <p:custDataLst>
              <p:tags r:id="rId3"/>
            </p:custDataLst>
          </p:nvPr>
        </p:nvSpPr>
        <p:spPr>
          <a:xfrm>
            <a:off x="2316480" y="2591380"/>
            <a:ext cx="2661920" cy="838835"/>
          </a:xfrm>
          <a:prstGeom prst="rect">
            <a:avLst/>
          </a:prstGeom>
          <a:noFill/>
        </p:spPr>
        <p:txBody>
          <a:bodyPr vert="horz" wrap="square" lIns="9000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zh-CN" sz="5400" b="1" cap="none" spc="0" dirty="0">
                <a:ln w="66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Part 04</a:t>
            </a:r>
            <a:endParaRPr kumimoji="1" lang="en-US" altLang="zh-CN" sz="5400" b="1" cap="none" spc="0" dirty="0">
              <a:ln w="6600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文本占位符 17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192421" y="2453241"/>
            <a:ext cx="4304799" cy="1115113"/>
          </a:xfrm>
        </p:spPr>
        <p:txBody>
          <a:bodyPr lIns="90000" anchor="ctr"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项目测试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2330450" y="3770630"/>
            <a:ext cx="7531100" cy="972185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单击编辑文本，文字是您思想的提炼，为了最终演示的良好效果，请尽量言简意赅的阐述观点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4.1 </a:t>
            </a:r>
            <a:r>
              <a:rPr lang="zh-CN" altLang="en-US" dirty="0"/>
              <a:t>项目测试结果说明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5" name="标题 1"/>
          <p:cNvSpPr txBox="1"/>
          <p:nvPr userDrawn="1">
            <p:custDataLst>
              <p:tags r:id="rId3"/>
            </p:custDataLst>
          </p:nvPr>
        </p:nvSpPr>
        <p:spPr>
          <a:xfrm>
            <a:off x="2316480" y="2591380"/>
            <a:ext cx="2661920" cy="838835"/>
          </a:xfrm>
          <a:prstGeom prst="rect">
            <a:avLst/>
          </a:prstGeom>
          <a:noFill/>
        </p:spPr>
        <p:txBody>
          <a:bodyPr vert="horz" wrap="square" lIns="9000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zh-CN" sz="5400" b="1" cap="none" spc="0" dirty="0">
                <a:ln w="66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Part 05</a:t>
            </a:r>
            <a:endParaRPr kumimoji="1" lang="en-US" altLang="zh-CN" sz="5400" b="1" cap="none" spc="0" dirty="0">
              <a:ln w="6600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文本占位符 17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192421" y="2453241"/>
            <a:ext cx="4304799" cy="1115113"/>
          </a:xfrm>
        </p:spPr>
        <p:txBody>
          <a:bodyPr lIns="90000" anchor="ctr"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作品演示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2330450" y="3770630"/>
            <a:ext cx="7531100" cy="972185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单击编辑文本，文字是您思想的提炼，为了最终演示的良好效果，请尽量言简意赅的阐述观点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媒体占位符 5"/>
          <p:cNvSpPr>
            <a:spLocks noGrp="1"/>
          </p:cNvSpPr>
          <p:nvPr>
            <p:ph type="media" sz="quarter" idx="15"/>
          </p:nvPr>
        </p:nvSpPr>
        <p:spPr>
          <a:xfrm>
            <a:off x="529218" y="1419861"/>
            <a:ext cx="11133563" cy="4648052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</a:lstStyle>
          <a:p>
            <a:endParaRPr kumimoji="1" lang="zh-CN" altLang="en-US"/>
          </a:p>
        </p:txBody>
      </p:sp>
      <p:sp>
        <p:nvSpPr>
          <p:cNvPr id="8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5.1 </a:t>
            </a:r>
            <a:r>
              <a:rPr lang="zh-CN" altLang="en-US" dirty="0"/>
              <a:t>作品演示播放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7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57605" y="1861820"/>
            <a:ext cx="9876790" cy="175895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6000" b="1" i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单击此处编辑结束语</a:t>
            </a:r>
            <a:endParaRPr kumimoji="1"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099050" y="3915410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编辑单位</a:t>
            </a:r>
            <a:r>
              <a:rPr kumimoji="1" lang="en-US" altLang="zh-CN" dirty="0"/>
              <a:t>/</a:t>
            </a:r>
            <a:r>
              <a:rPr kumimoji="1" lang="zh-CN" altLang="en-US" dirty="0"/>
              <a:t>高校名称（没有填无）</a:t>
            </a:r>
            <a:endParaRPr kumimoji="1" lang="zh-CN" altLang="en-US" dirty="0"/>
          </a:p>
        </p:txBody>
      </p:sp>
      <p:sp>
        <p:nvSpPr>
          <p:cNvPr id="2" name="文本占位符 9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5099050" y="4277995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编辑队伍名称</a:t>
            </a:r>
            <a:endParaRPr kumimoji="1"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5099050" y="4640580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编辑队员名称</a:t>
            </a:r>
            <a:endParaRPr kumimoji="1" lang="zh-CN" altLang="en-US" dirty="0"/>
          </a:p>
        </p:txBody>
      </p:sp>
      <p:sp>
        <p:nvSpPr>
          <p:cNvPr id="7" name="文本占位符 9"/>
          <p:cNvSpPr>
            <a:spLocks noGrp="1"/>
          </p:cNvSpPr>
          <p:nvPr>
            <p:ph type="body" sz="quarter" idx="18" hasCustomPrompt="1"/>
            <p:custDataLst>
              <p:tags r:id="rId7"/>
            </p:custDataLst>
          </p:nvPr>
        </p:nvSpPr>
        <p:spPr>
          <a:xfrm>
            <a:off x="5099050" y="5003800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编辑老师名称（没有填无）</a:t>
            </a:r>
            <a:endParaRPr kumimoji="1" lang="zh-CN" altLang="en-US" dirty="0"/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5099050" y="5367655"/>
            <a:ext cx="3398520" cy="29019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编辑完成日期</a:t>
            </a:r>
            <a:endParaRPr kumimoji="1" lang="zh-CN" altLang="en-US" dirty="0"/>
          </a:p>
        </p:txBody>
      </p:sp>
      <p:sp>
        <p:nvSpPr>
          <p:cNvPr id="9" name="文本占位符 9"/>
          <p:cNvSpPr>
            <a:spLocks noGrp="1"/>
          </p:cNvSpPr>
          <p:nvPr>
            <p:ph type="body" sz="quarter" idx="21" hasCustomPrompt="1"/>
            <p:custDataLst>
              <p:tags r:id="rId9"/>
            </p:custDataLst>
          </p:nvPr>
        </p:nvSpPr>
        <p:spPr>
          <a:xfrm>
            <a:off x="3937218" y="3915169"/>
            <a:ext cx="1161805" cy="290369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组织名称：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 hasCustomPrompt="1"/>
            <p:custDataLst>
              <p:tags r:id="rId10"/>
            </p:custDataLst>
          </p:nvPr>
        </p:nvSpPr>
        <p:spPr>
          <a:xfrm>
            <a:off x="3937218" y="4278079"/>
            <a:ext cx="1161805" cy="290369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参赛团队：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 hasCustomPrompt="1"/>
            <p:custDataLst>
              <p:tags r:id="rId11"/>
            </p:custDataLst>
          </p:nvPr>
        </p:nvSpPr>
        <p:spPr>
          <a:xfrm>
            <a:off x="3937218" y="4640427"/>
            <a:ext cx="1161805" cy="290370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团队成员：</a:t>
            </a:r>
            <a:endParaRPr kumimoji="1"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24" hasCustomPrompt="1"/>
            <p:custDataLst>
              <p:tags r:id="rId12"/>
            </p:custDataLst>
          </p:nvPr>
        </p:nvSpPr>
        <p:spPr>
          <a:xfrm>
            <a:off x="3937218" y="5004051"/>
            <a:ext cx="1161805" cy="290370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指导老师：</a:t>
            </a:r>
            <a:endParaRPr kumimoji="1" lang="zh-CN" altLang="en-US" dirty="0"/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25" hasCustomPrompt="1"/>
            <p:custDataLst>
              <p:tags r:id="rId13"/>
            </p:custDataLst>
          </p:nvPr>
        </p:nvSpPr>
        <p:spPr>
          <a:xfrm>
            <a:off x="3937218" y="5367675"/>
            <a:ext cx="1161805" cy="290371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 dirty="0"/>
              <a:t>完成日期：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5" name="组合 104"/>
          <p:cNvGrpSpPr/>
          <p:nvPr userDrawn="1"/>
        </p:nvGrpSpPr>
        <p:grpSpPr>
          <a:xfrm>
            <a:off x="364475" y="2361991"/>
            <a:ext cx="4978706" cy="1729076"/>
            <a:chOff x="342441" y="2221843"/>
            <a:chExt cx="4978706" cy="1729076"/>
          </a:xfrm>
        </p:grpSpPr>
        <p:sp>
          <p:nvSpPr>
            <p:cNvPr id="107" name="标题 1"/>
            <p:cNvSpPr txBox="1"/>
            <p:nvPr userDrawn="1">
              <p:custDataLst>
                <p:tags r:id="rId2"/>
              </p:custDataLst>
            </p:nvPr>
          </p:nvSpPr>
          <p:spPr>
            <a:xfrm>
              <a:off x="1168706" y="3243360"/>
              <a:ext cx="3326176" cy="7075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en-US" altLang="zh-CN" sz="4000" dirty="0">
                  <a:solidFill>
                    <a:schemeClr val="tx2">
                      <a:lumMod val="20000"/>
                      <a:lumOff val="80000"/>
                      <a:alpha val="30000"/>
                    </a:schemeClr>
                  </a:solidFill>
                </a:rPr>
                <a:t>CONTENTS</a:t>
              </a:r>
              <a:endParaRPr kumimoji="1" lang="en-US" altLang="zh-CN" sz="4000" dirty="0">
                <a:solidFill>
                  <a:schemeClr val="tx2">
                    <a:lumMod val="20000"/>
                    <a:lumOff val="80000"/>
                    <a:alpha val="30000"/>
                  </a:schemeClr>
                </a:solidFill>
              </a:endParaRPr>
            </a:p>
          </p:txBody>
        </p:sp>
        <p:sp>
          <p:nvSpPr>
            <p:cNvPr id="112" name="标题 1"/>
            <p:cNvSpPr txBox="1"/>
            <p:nvPr userDrawn="1">
              <p:custDataLst>
                <p:tags r:id="rId3"/>
              </p:custDataLst>
            </p:nvPr>
          </p:nvSpPr>
          <p:spPr>
            <a:xfrm>
              <a:off x="342441" y="2221843"/>
              <a:ext cx="4978706" cy="10215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kumimoji="1" lang="zh-CN" altLang="en-US" sz="6600" dirty="0">
                  <a:solidFill>
                    <a:srgbClr val="080A12"/>
                  </a:solidFill>
                </a:rPr>
                <a:t>目录</a:t>
              </a:r>
              <a:endParaRPr kumimoji="1" lang="zh-CN" altLang="en-US" sz="6600" dirty="0">
                <a:solidFill>
                  <a:srgbClr val="080A1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标题 1"/>
          <p:cNvSpPr txBox="1"/>
          <p:nvPr userDrawn="1"/>
        </p:nvSpPr>
        <p:spPr>
          <a:xfrm>
            <a:off x="2316480" y="2591380"/>
            <a:ext cx="2661920" cy="838835"/>
          </a:xfrm>
          <a:prstGeom prst="rect">
            <a:avLst/>
          </a:prstGeom>
          <a:noFill/>
        </p:spPr>
        <p:txBody>
          <a:bodyPr vert="horz" wrap="square" lIns="9000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zh-CN" sz="5400" b="1" cap="none" spc="0" dirty="0">
                <a:ln w="66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Part 01</a:t>
            </a:r>
            <a:endParaRPr kumimoji="1" lang="en-US" altLang="zh-CN" sz="5400" b="1" cap="none" spc="0" dirty="0">
              <a:ln w="6600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9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21" y="2453241"/>
            <a:ext cx="4304799" cy="1115113"/>
          </a:xfrm>
        </p:spPr>
        <p:txBody>
          <a:bodyPr lIns="90000" anchor="ctr"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项目介绍</a:t>
            </a:r>
            <a:endParaRPr kumimoji="1"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4" hasCustomPrompt="1"/>
          </p:nvPr>
        </p:nvSpPr>
        <p:spPr>
          <a:xfrm>
            <a:off x="2330450" y="3770630"/>
            <a:ext cx="7531100" cy="972185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单击编辑文本，文字是您思想的提炼，为了最终演示的良好效果，请尽量言简意赅的阐述观点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25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设计背景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1.2 </a:t>
            </a:r>
            <a:r>
              <a:rPr lang="zh-CN" altLang="en-US" dirty="0"/>
              <a:t>设计目标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1.3 </a:t>
            </a:r>
            <a:r>
              <a:rPr lang="zh-CN" altLang="en-US" dirty="0"/>
              <a:t>较同类产品的优势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1.4 </a:t>
            </a:r>
            <a:r>
              <a:rPr lang="zh-CN" altLang="en-US" dirty="0"/>
              <a:t>作品原创性情况说明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标题 1"/>
          <p:cNvSpPr txBox="1"/>
          <p:nvPr userDrawn="1">
            <p:custDataLst>
              <p:tags r:id="rId3"/>
            </p:custDataLst>
          </p:nvPr>
        </p:nvSpPr>
        <p:spPr>
          <a:xfrm>
            <a:off x="2316480" y="2591380"/>
            <a:ext cx="2661920" cy="838835"/>
          </a:xfrm>
          <a:prstGeom prst="rect">
            <a:avLst/>
          </a:prstGeom>
          <a:noFill/>
        </p:spPr>
        <p:txBody>
          <a:bodyPr vert="horz" wrap="square" lIns="9000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zh-CN" sz="5400" b="1" cap="none" spc="0" dirty="0">
                <a:ln w="66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Part 02</a:t>
            </a:r>
            <a:endParaRPr kumimoji="1" lang="en-US" altLang="zh-CN" sz="5400" b="1" cap="none" spc="0" dirty="0">
              <a:ln w="6600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文本占位符 17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192421" y="2453241"/>
            <a:ext cx="4304799" cy="1115113"/>
          </a:xfrm>
        </p:spPr>
        <p:txBody>
          <a:bodyPr lIns="90000" anchor="ctr"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项目亮点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2330450" y="3770630"/>
            <a:ext cx="7531100" cy="972185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单击编辑文本，文字是您思想的提炼，为了最终演示的良好效果，请尽量言简意赅的阐述观点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bg>
      <p:bgPr>
        <a:solidFill>
          <a:srgbClr val="F0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29218" y="1445886"/>
            <a:ext cx="11133563" cy="4622027"/>
          </a:xfrm>
        </p:spPr>
        <p:txBody>
          <a:bodyPr/>
          <a:lstStyle>
            <a:lvl1pPr>
              <a:defRPr b="0" i="0">
                <a:solidFill>
                  <a:srgbClr val="090509"/>
                </a:solidFill>
                <a:latin typeface="+mn-ea"/>
                <a:ea typeface="+mn-ea"/>
              </a:defRPr>
            </a:lvl1pPr>
            <a:lvl2pPr>
              <a:defRPr b="0" i="0">
                <a:solidFill>
                  <a:srgbClr val="090509"/>
                </a:solidFill>
                <a:latin typeface="+mn-ea"/>
                <a:ea typeface="+mn-ea"/>
              </a:defRPr>
            </a:lvl2pPr>
            <a:lvl3pPr>
              <a:defRPr b="0" i="0">
                <a:solidFill>
                  <a:srgbClr val="090509"/>
                </a:solidFill>
                <a:latin typeface="+mn-ea"/>
                <a:ea typeface="+mn-ea"/>
              </a:defRPr>
            </a:lvl3pPr>
            <a:lvl4pPr>
              <a:defRPr b="0" i="0">
                <a:solidFill>
                  <a:srgbClr val="090509"/>
                </a:solidFill>
                <a:latin typeface="+mn-ea"/>
                <a:ea typeface="+mn-ea"/>
              </a:defRPr>
            </a:lvl4pPr>
            <a:lvl5pPr>
              <a:defRPr b="0" i="0">
                <a:solidFill>
                  <a:srgbClr val="09050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1" y="6533215"/>
            <a:ext cx="12192553" cy="214286"/>
          </a:xfrm>
          <a:custGeom>
            <a:avLst/>
            <a:gdLst>
              <a:gd name="connsiteX0" fmla="*/ 12080953 w 12192553"/>
              <a:gd name="connsiteY0" fmla="*/ 0 h 214286"/>
              <a:gd name="connsiteX1" fmla="*/ 12192553 w 12192553"/>
              <a:gd name="connsiteY1" fmla="*/ 0 h 214286"/>
              <a:gd name="connsiteX2" fmla="*/ 12192553 w 12192553"/>
              <a:gd name="connsiteY2" fmla="*/ 214286 h 214286"/>
              <a:gd name="connsiteX3" fmla="*/ 12080953 w 12192553"/>
              <a:gd name="connsiteY3" fmla="*/ 214286 h 214286"/>
              <a:gd name="connsiteX4" fmla="*/ 11883483 w 12192553"/>
              <a:gd name="connsiteY4" fmla="*/ 0 h 214286"/>
              <a:gd name="connsiteX5" fmla="*/ 11995083 w 12192553"/>
              <a:gd name="connsiteY5" fmla="*/ 0 h 214286"/>
              <a:gd name="connsiteX6" fmla="*/ 11995083 w 12192553"/>
              <a:gd name="connsiteY6" fmla="*/ 214286 h 214286"/>
              <a:gd name="connsiteX7" fmla="*/ 11883483 w 12192553"/>
              <a:gd name="connsiteY7" fmla="*/ 214286 h 214286"/>
              <a:gd name="connsiteX8" fmla="*/ 11686013 w 12192553"/>
              <a:gd name="connsiteY8" fmla="*/ 0 h 214286"/>
              <a:gd name="connsiteX9" fmla="*/ 11797613 w 12192553"/>
              <a:gd name="connsiteY9" fmla="*/ 0 h 214286"/>
              <a:gd name="connsiteX10" fmla="*/ 11797613 w 12192553"/>
              <a:gd name="connsiteY10" fmla="*/ 214286 h 214286"/>
              <a:gd name="connsiteX11" fmla="*/ 11686013 w 12192553"/>
              <a:gd name="connsiteY11" fmla="*/ 214286 h 214286"/>
              <a:gd name="connsiteX12" fmla="*/ 0 w 12192553"/>
              <a:gd name="connsiteY12" fmla="*/ 0 h 214286"/>
              <a:gd name="connsiteX13" fmla="*/ 11588399 w 12192553"/>
              <a:gd name="connsiteY13" fmla="*/ 0 h 214286"/>
              <a:gd name="connsiteX14" fmla="*/ 11588399 w 12192553"/>
              <a:gd name="connsiteY14" fmla="*/ 214286 h 214286"/>
              <a:gd name="connsiteX15" fmla="*/ 0 w 12192553"/>
              <a:gd name="connsiteY15" fmla="*/ 214286 h 21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553" h="214286">
                <a:moveTo>
                  <a:pt x="12080953" y="0"/>
                </a:moveTo>
                <a:lnTo>
                  <a:pt x="12192553" y="0"/>
                </a:lnTo>
                <a:lnTo>
                  <a:pt x="12192553" y="214286"/>
                </a:lnTo>
                <a:lnTo>
                  <a:pt x="12080953" y="214286"/>
                </a:lnTo>
                <a:close/>
                <a:moveTo>
                  <a:pt x="11883483" y="0"/>
                </a:moveTo>
                <a:lnTo>
                  <a:pt x="11995083" y="0"/>
                </a:lnTo>
                <a:lnTo>
                  <a:pt x="11995083" y="214286"/>
                </a:lnTo>
                <a:lnTo>
                  <a:pt x="11883483" y="214286"/>
                </a:lnTo>
                <a:close/>
                <a:moveTo>
                  <a:pt x="11686013" y="0"/>
                </a:moveTo>
                <a:lnTo>
                  <a:pt x="11797613" y="0"/>
                </a:lnTo>
                <a:lnTo>
                  <a:pt x="11797613" y="214286"/>
                </a:lnTo>
                <a:lnTo>
                  <a:pt x="11686013" y="214286"/>
                </a:lnTo>
                <a:close/>
                <a:moveTo>
                  <a:pt x="0" y="0"/>
                </a:moveTo>
                <a:lnTo>
                  <a:pt x="11588399" y="0"/>
                </a:lnTo>
                <a:lnTo>
                  <a:pt x="11588399" y="214286"/>
                </a:lnTo>
                <a:lnTo>
                  <a:pt x="0" y="214286"/>
                </a:lnTo>
                <a:close/>
              </a:path>
            </a:pathLst>
          </a:custGeom>
          <a:gradFill>
            <a:gsLst>
              <a:gs pos="100000">
                <a:srgbClr val="642FFF"/>
              </a:gs>
              <a:gs pos="0">
                <a:srgbClr val="254FE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28955" y="522605"/>
            <a:ext cx="7624445" cy="49149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600" b="1">
                <a:solidFill>
                  <a:srgbClr val="254FEB"/>
                </a:solidFill>
                <a:effectLst/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 dirty="0"/>
              <a:t>2.1 </a:t>
            </a:r>
            <a:r>
              <a:rPr lang="zh-CN" altLang="en-US" dirty="0"/>
              <a:t>功能亮点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4"/>
            </p:custDataLst>
          </p:nvPr>
        </p:nvSpPr>
        <p:spPr>
          <a:xfrm>
            <a:off x="589280" y="1022985"/>
            <a:ext cx="793750" cy="78105"/>
          </a:xfrm>
          <a:custGeom>
            <a:avLst/>
            <a:gdLst>
              <a:gd name="adj" fmla="val 84552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250" h="123">
                <a:moveTo>
                  <a:pt x="0" y="123"/>
                </a:moveTo>
                <a:lnTo>
                  <a:pt x="104" y="0"/>
                </a:lnTo>
                <a:lnTo>
                  <a:pt x="218" y="0"/>
                </a:lnTo>
                <a:lnTo>
                  <a:pt x="114" y="123"/>
                </a:lnTo>
                <a:lnTo>
                  <a:pt x="0" y="123"/>
                </a:lnTo>
                <a:close/>
                <a:moveTo>
                  <a:pt x="172" y="123"/>
                </a:moveTo>
                <a:lnTo>
                  <a:pt x="276" y="0"/>
                </a:lnTo>
                <a:lnTo>
                  <a:pt x="390" y="0"/>
                </a:lnTo>
                <a:lnTo>
                  <a:pt x="286" y="123"/>
                </a:lnTo>
                <a:lnTo>
                  <a:pt x="172" y="123"/>
                </a:lnTo>
                <a:close/>
                <a:moveTo>
                  <a:pt x="344" y="123"/>
                </a:moveTo>
                <a:lnTo>
                  <a:pt x="448" y="0"/>
                </a:lnTo>
                <a:lnTo>
                  <a:pt x="562" y="0"/>
                </a:lnTo>
                <a:lnTo>
                  <a:pt x="458" y="123"/>
                </a:lnTo>
                <a:lnTo>
                  <a:pt x="344" y="123"/>
                </a:lnTo>
                <a:close/>
                <a:moveTo>
                  <a:pt x="516" y="123"/>
                </a:moveTo>
                <a:lnTo>
                  <a:pt x="620" y="0"/>
                </a:lnTo>
                <a:lnTo>
                  <a:pt x="734" y="0"/>
                </a:lnTo>
                <a:lnTo>
                  <a:pt x="630" y="123"/>
                </a:lnTo>
                <a:lnTo>
                  <a:pt x="516" y="123"/>
                </a:lnTo>
                <a:close/>
                <a:moveTo>
                  <a:pt x="688" y="123"/>
                </a:moveTo>
                <a:lnTo>
                  <a:pt x="792" y="0"/>
                </a:lnTo>
                <a:lnTo>
                  <a:pt x="906" y="0"/>
                </a:lnTo>
                <a:lnTo>
                  <a:pt x="802" y="123"/>
                </a:lnTo>
                <a:lnTo>
                  <a:pt x="688" y="123"/>
                </a:lnTo>
                <a:close/>
                <a:moveTo>
                  <a:pt x="860" y="123"/>
                </a:moveTo>
                <a:lnTo>
                  <a:pt x="964" y="0"/>
                </a:lnTo>
                <a:lnTo>
                  <a:pt x="1078" y="0"/>
                </a:lnTo>
                <a:lnTo>
                  <a:pt x="974" y="123"/>
                </a:lnTo>
                <a:lnTo>
                  <a:pt x="860" y="123"/>
                </a:lnTo>
                <a:close/>
                <a:moveTo>
                  <a:pt x="1032" y="123"/>
                </a:moveTo>
                <a:lnTo>
                  <a:pt x="1136" y="0"/>
                </a:lnTo>
                <a:lnTo>
                  <a:pt x="1250" y="0"/>
                </a:lnTo>
                <a:lnTo>
                  <a:pt x="1146" y="123"/>
                </a:lnTo>
                <a:lnTo>
                  <a:pt x="1032" y="123"/>
                </a:lnTo>
                <a:close/>
              </a:path>
            </a:pathLst>
          </a:custGeom>
          <a:gradFill>
            <a:gsLst>
              <a:gs pos="29000">
                <a:srgbClr val="254FEB"/>
              </a:gs>
              <a:gs pos="100000">
                <a:srgbClr val="254FE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0916-396A-A444-B6A6-572F44C753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6D65-86F8-1345-A972-51E3FE9D24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75.xml"/><Relationship Id="rId2" Type="http://schemas.openxmlformats.org/officeDocument/2006/relationships/tags" Target="../tags/tag57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roberta</a:t>
            </a:r>
            <a:r>
              <a:rPr lang="zh-CN" altLang="en-US" dirty="0"/>
              <a:t>的自动化内核崩溃报告去重系统设计</a:t>
            </a:r>
            <a:endParaRPr lang="zh-CN" altLang="en-US" dirty="0"/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国防科技大学</a:t>
            </a:r>
            <a:endParaRPr lang="zh-CN" altLang="en-US" dirty="0"/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啥都能做队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杨运珊</a:t>
            </a:r>
            <a:r>
              <a:rPr lang="en-US" altLang="zh-CN" dirty="0"/>
              <a:t> </a:t>
            </a:r>
            <a:r>
              <a:rPr lang="zh-CN" altLang="en-US" dirty="0"/>
              <a:t>喻琦芮</a:t>
            </a:r>
            <a:endParaRPr lang="zh-CN" altLang="en-US" dirty="0"/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国防科技大学</a:t>
            </a:r>
            <a:r>
              <a:rPr lang="en-US" altLang="zh-CN" dirty="0"/>
              <a:t> </a:t>
            </a:r>
            <a:r>
              <a:rPr lang="zh-CN" altLang="en-US" dirty="0"/>
              <a:t>董攀研究员</a:t>
            </a:r>
            <a:endParaRPr lang="zh-CN" altLang="en-US" dirty="0"/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50" name="文本占位符 4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/>
              <a:t>组织名称：</a:t>
            </a:r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/>
              <a:t>参赛团队：</a:t>
            </a:r>
            <a:endParaRPr lang="zh-CN" altLang="en-US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/>
              <a:t>团队成员：</a:t>
            </a:r>
            <a:endParaRPr lang="zh-CN" altLang="en-US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/>
              <a:t>指导老师：</a:t>
            </a:r>
            <a:endParaRPr lang="zh-CN" altLang="en-US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zh-CN" altLang="en-US"/>
              <a:t>完成日期：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41030" y="584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605"/>
            <a:ext cx="7624445" cy="49149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技术路线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528955" y="1117986"/>
            <a:ext cx="11133563" cy="218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90509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90509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90509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90509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90509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ym typeface="+mn-ea"/>
              </a:rPr>
              <a:t>利用预训练的</a:t>
            </a:r>
            <a:r>
              <a:rPr lang="en-US" altLang="zh-CN" sz="1600" dirty="0" err="1">
                <a:sym typeface="+mn-ea"/>
              </a:rPr>
              <a:t>RoBERTa</a:t>
            </a:r>
            <a:r>
              <a:rPr lang="zh-CN" altLang="en-US" sz="1600" dirty="0">
                <a:sym typeface="+mn-ea"/>
              </a:rPr>
              <a:t>模型，通过信息提取、特征编码、模型微调，以及预测分类的流程，实现高效准确的</a:t>
            </a:r>
            <a:r>
              <a:rPr lang="en-US" altLang="zh-CN" sz="1600" dirty="0">
                <a:sym typeface="+mn-ea"/>
              </a:rPr>
              <a:t>Linux</a:t>
            </a:r>
            <a:r>
              <a:rPr lang="zh-CN" altLang="en-US" sz="1600" dirty="0">
                <a:sym typeface="+mn-ea"/>
              </a:rPr>
              <a:t>内核崩溃报告去重和分类。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ym typeface="+mn-ea"/>
              </a:rPr>
              <a:t>流程设计：</a:t>
            </a:r>
            <a:endParaRPr lang="zh-CN" altLang="en-US" sz="16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信息提取：提取崩溃报告中的标题和堆栈跟踪信息。</a:t>
            </a:r>
            <a:endParaRPr lang="zh-CN" altLang="en-US" sz="1600" dirty="0"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特征编码：使用</a:t>
            </a:r>
            <a:r>
              <a:rPr lang="en-US" altLang="zh-CN" sz="1600" dirty="0" err="1">
                <a:sym typeface="+mn-ea"/>
              </a:rPr>
              <a:t>RoBERTa</a:t>
            </a:r>
            <a:r>
              <a:rPr lang="zh-CN" altLang="en-US" sz="1600" dirty="0">
                <a:sym typeface="+mn-ea"/>
              </a:rPr>
              <a:t>模型生成特征向量。</a:t>
            </a:r>
            <a:endParaRPr lang="zh-CN" altLang="en-US" sz="1600" dirty="0"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模型微调：适应特定领域的数据。</a:t>
            </a:r>
            <a:endParaRPr lang="zh-CN" altLang="en-US" sz="1600" dirty="0"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预测分类：将特征映射到分类结果。</a:t>
            </a:r>
            <a:endParaRPr lang="zh-CN" altLang="en-US" sz="16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076" y="3305393"/>
            <a:ext cx="10311319" cy="3219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854" y="1329046"/>
            <a:ext cx="5277560" cy="20999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在本模块中，我们需要从崩溃报告中提取标题和内核堆栈跟踪信息，如右图所示。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605"/>
            <a:ext cx="7624445" cy="491490"/>
          </a:xfrm>
        </p:spPr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信息提取</a:t>
            </a:r>
            <a:endParaRPr lang="zh-CN" altLang="en-US" dirty="0"/>
          </a:p>
        </p:txBody>
      </p:sp>
      <p:pic>
        <p:nvPicPr>
          <p:cNvPr id="5" name="图片 4" descr="图形用户界面, 文本, 应用程序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2" y="253760"/>
            <a:ext cx="6040874" cy="6081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853" y="1329046"/>
            <a:ext cx="11133563" cy="473128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在本模块中，我们需要将预处理剪枝后的内核崩溃报告对通过向量嵌入后再由</a:t>
            </a:r>
            <a:r>
              <a:rPr lang="en-US" altLang="zh-CN" sz="2000" dirty="0" err="1">
                <a:sym typeface="+mn-ea"/>
              </a:rPr>
              <a:t>RoBERTa</a:t>
            </a:r>
            <a:r>
              <a:rPr lang="zh-CN" altLang="en-US" sz="2000" dirty="0">
                <a:sym typeface="+mn-ea"/>
              </a:rPr>
              <a:t>模型分词器编码，生成特征向量。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06740"/>
            <a:ext cx="7624445" cy="523220"/>
          </a:xfrm>
        </p:spPr>
        <p:txBody>
          <a:bodyPr/>
          <a:lstStyle/>
          <a:p>
            <a:r>
              <a:rPr lang="en-US" altLang="zh-CN" dirty="0"/>
              <a:t>2.2.2 </a:t>
            </a:r>
            <a:r>
              <a:rPr lang="zh-CN" altLang="en-US" sz="2800" dirty="0">
                <a:sym typeface="+mn-ea"/>
              </a:rPr>
              <a:t>特征编码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983" y="2148499"/>
            <a:ext cx="7403155" cy="4386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853" y="1329046"/>
            <a:ext cx="11133563" cy="20999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在本模块中，对预训练后的 </a:t>
            </a:r>
            <a:r>
              <a:rPr lang="en-US" altLang="zh-CN" sz="2000" dirty="0" err="1">
                <a:sym typeface="+mn-ea"/>
              </a:rPr>
              <a:t>RoBERTa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模型进行微调，使其能更好地适应特定领域的数据。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06740"/>
            <a:ext cx="7624445" cy="523220"/>
          </a:xfrm>
        </p:spPr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sz="2800" dirty="0">
                <a:sym typeface="+mn-ea"/>
              </a:rPr>
              <a:t>模型微调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259" y="2056914"/>
            <a:ext cx="7897482" cy="44817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853" y="1329046"/>
            <a:ext cx="11133563" cy="20999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本模块将 </a:t>
            </a:r>
            <a:r>
              <a:rPr lang="en-US" altLang="zh-CN" sz="2000" dirty="0" err="1">
                <a:sym typeface="+mn-ea"/>
              </a:rPr>
              <a:t>RoBERTa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编码后的特征映射到分类结果，模型训练和推理在此模块中有不同的工作流程。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06740"/>
            <a:ext cx="7624445" cy="523220"/>
          </a:xfrm>
        </p:spPr>
        <p:txBody>
          <a:bodyPr/>
          <a:lstStyle/>
          <a:p>
            <a:r>
              <a:rPr lang="en-US" altLang="zh-CN" dirty="0"/>
              <a:t>2.2.4 </a:t>
            </a:r>
            <a:r>
              <a:rPr lang="zh-CN" altLang="en-US" sz="2800" dirty="0">
                <a:sym typeface="+mn-ea"/>
              </a:rPr>
              <a:t>预测分类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523" y="2411566"/>
            <a:ext cx="5922954" cy="4117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192421" y="2453241"/>
            <a:ext cx="4428234" cy="1115113"/>
          </a:xfrm>
        </p:spPr>
        <p:txBody>
          <a:bodyPr/>
          <a:lstStyle/>
          <a:p>
            <a:r>
              <a:rPr lang="zh-CN" altLang="en-US" dirty="0"/>
              <a:t>数据集处理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8955" y="1445896"/>
            <a:ext cx="11051540" cy="24548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数据来源：</a:t>
            </a:r>
            <a:r>
              <a:rPr lang="en-US" altLang="zh-CN" sz="2000" dirty="0" err="1"/>
              <a:t>Syzbot</a:t>
            </a:r>
            <a:r>
              <a:rPr lang="zh-CN" altLang="en-US" sz="2000" dirty="0"/>
              <a:t>项目“</a:t>
            </a:r>
            <a:r>
              <a:rPr lang="en-US" altLang="zh-CN" sz="2000" dirty="0"/>
              <a:t>Fixed bugs”</a:t>
            </a:r>
            <a:r>
              <a:rPr lang="zh-CN" altLang="en-US" sz="2000" dirty="0"/>
              <a:t>中的数据。其中包含了重现漏洞所需的必要信息（内核版本、内核配置文件、</a:t>
            </a:r>
            <a:r>
              <a:rPr lang="en-US" altLang="zh-CN" sz="2000" dirty="0"/>
              <a:t>Proof-of-Concept</a:t>
            </a:r>
            <a:r>
              <a:rPr lang="zh-CN" altLang="en-US" sz="2000" dirty="0"/>
              <a:t>、</a:t>
            </a:r>
            <a:r>
              <a:rPr lang="en-US" altLang="zh-CN" sz="2000" dirty="0"/>
              <a:t>Call Trace</a:t>
            </a:r>
            <a:r>
              <a:rPr lang="zh-CN" altLang="en-US" sz="2000" dirty="0"/>
              <a:t>等），而其中“</a:t>
            </a:r>
            <a:r>
              <a:rPr lang="en-US" altLang="zh-CN" sz="2000" dirty="0"/>
              <a:t>Fix commit”</a:t>
            </a:r>
            <a:r>
              <a:rPr lang="zh-CN" altLang="en-US" sz="2000" dirty="0"/>
              <a:t>字段，显示了修复底层内核漏洞的补丁信息，我们借此对崩溃报告对进行标注。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我们爬取网页中</a:t>
            </a:r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月到</a:t>
            </a:r>
            <a:r>
              <a:rPr lang="en-US" altLang="zh-CN" sz="2000" dirty="0"/>
              <a:t>2024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月的“</a:t>
            </a:r>
            <a:r>
              <a:rPr lang="en-US" altLang="zh-CN" sz="2000" dirty="0"/>
              <a:t>Fixed bugs”</a:t>
            </a:r>
            <a:r>
              <a:rPr lang="zh-CN" altLang="en-US" sz="2000" dirty="0"/>
              <a:t>队列的崩溃报告，并随机两两配对生成了</a:t>
            </a:r>
            <a:r>
              <a:rPr lang="en-US" altLang="zh-CN" sz="2000" dirty="0"/>
              <a:t>7381</a:t>
            </a:r>
            <a:r>
              <a:rPr lang="zh-CN" altLang="en-US" sz="2000" dirty="0"/>
              <a:t>个</a:t>
            </a:r>
            <a:r>
              <a:rPr lang="en-US" altLang="zh-CN" sz="2000" dirty="0"/>
              <a:t>bug</a:t>
            </a:r>
            <a:r>
              <a:rPr lang="zh-CN" altLang="en-US" sz="2000" dirty="0"/>
              <a:t>组，其中包含</a:t>
            </a:r>
            <a:r>
              <a:rPr lang="en-US" altLang="zh-CN" sz="2000" dirty="0"/>
              <a:t>6578</a:t>
            </a:r>
            <a:r>
              <a:rPr lang="zh-CN" altLang="en-US" sz="2000" dirty="0"/>
              <a:t>非重复组，</a:t>
            </a:r>
            <a:r>
              <a:rPr lang="en-US" altLang="zh-CN" sz="2000" dirty="0"/>
              <a:t>803</a:t>
            </a:r>
            <a:r>
              <a:rPr lang="zh-CN" altLang="en-US" sz="2000" dirty="0"/>
              <a:t>重复组，其中</a:t>
            </a:r>
            <a:r>
              <a:rPr lang="en-US" altLang="zh-CN" sz="2000" dirty="0"/>
              <a:t>bug</a:t>
            </a:r>
            <a:r>
              <a:rPr lang="zh-CN" altLang="en-US" sz="2000" dirty="0"/>
              <a:t>是否重复是根据报告信息中补丁号是否相同判定的。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06740"/>
            <a:ext cx="7624445" cy="52322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sz="2800" dirty="0"/>
              <a:t>数据来源集合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61690" y="3746585"/>
          <a:ext cx="5386070" cy="2701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7480"/>
                <a:gridCol w="2301240"/>
                <a:gridCol w="387350"/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</a:pPr>
                      <a:r>
                        <a:rPr lang="en-US" sz="1200" dirty="0">
                          <a:effectLst/>
                        </a:rPr>
                        <a:t>X1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</a:pPr>
                      <a:r>
                        <a:rPr lang="en-US" sz="1200">
                          <a:effectLst/>
                        </a:rPr>
                        <a:t>X2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KASAN: slab-out-of-bounds Write in rmd320_final random: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sshd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: uninitialized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urandom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read (32 bytes read)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KASAN: slab-out-of-bounds Write in tgr192_final random: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sshd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: uninitialized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urandom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read (32 bytes read).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­1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KMSAN: kernel-infoleak in vcs_read random: sshd: uninitialized urandom read (32 bytes read)</a:t>
                      </a:r>
                      <a:endParaRPr lang="zh-CN" sz="12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zh-CN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KASAN: slab-out-of-bounds Write in sha512_final random: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sshd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: uninitialized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urandom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read (32 bytes read)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>
                        <a:lnSpc>
                          <a:spcPts val="2000"/>
                        </a:lnSpc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……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8955" y="1445895"/>
            <a:ext cx="11051540" cy="4622165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信息精炼：提取崩溃标题和内核堆栈跟踪，并拼接标题和堆栈信息组成输入报告对。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样本平衡：为避免二分类任务中的性能偏差，平衡正负样本数据量。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06740"/>
            <a:ext cx="7624445" cy="52322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sz="2800" dirty="0"/>
              <a:t>数据预处理</a:t>
            </a:r>
            <a:endParaRPr lang="zh-CN" altLang="en-US" dirty="0"/>
          </a:p>
        </p:txBody>
      </p:sp>
      <p:pic>
        <p:nvPicPr>
          <p:cNvPr id="7" name="图片 6" descr="文本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152" y="1927415"/>
            <a:ext cx="8308759" cy="35558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实验测试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218" y="1176646"/>
            <a:ext cx="11133563" cy="4622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实验设置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模型微调：使用标注的</a:t>
            </a:r>
            <a:r>
              <a:rPr lang="en-US" altLang="zh-CN" sz="1600" dirty="0"/>
              <a:t>Linux</a:t>
            </a:r>
            <a:r>
              <a:rPr lang="zh-CN" altLang="en-US" sz="1600" dirty="0"/>
              <a:t>内核崩溃报告数据集对预训练的</a:t>
            </a:r>
            <a:r>
              <a:rPr lang="en-US" altLang="zh-CN" sz="1600" dirty="0" err="1"/>
              <a:t>RoBERTa</a:t>
            </a:r>
            <a:r>
              <a:rPr lang="zh-CN" altLang="en-US" sz="1600" dirty="0"/>
              <a:t>模型进行微调。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模型推理：在测试集上进行重复检测与分类。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评价指标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TPR</a:t>
            </a:r>
            <a:r>
              <a:rPr lang="zh-CN" altLang="en-US" sz="1600" dirty="0"/>
              <a:t>（</a:t>
            </a:r>
            <a:r>
              <a:rPr lang="en-US" altLang="zh-CN" sz="1600" dirty="0"/>
              <a:t>True Positive Rate</a:t>
            </a:r>
            <a:r>
              <a:rPr lang="zh-CN" altLang="en-US" sz="1600"/>
              <a:t>）：刻画的是分类器所识别出的正实例占所有正实例的比例。即模型</a:t>
            </a:r>
            <a:r>
              <a:rPr lang="zh-CN" altLang="en-US" sz="1600" dirty="0"/>
              <a:t>对重复</a:t>
            </a:r>
            <a:r>
              <a:rPr lang="en-US" altLang="zh-CN" sz="1600" dirty="0"/>
              <a:t>bug</a:t>
            </a:r>
            <a:r>
              <a:rPr lang="zh-CN" altLang="en-US" sz="1600" dirty="0"/>
              <a:t>的判定准确性，对应到实际指标上，</a:t>
            </a:r>
            <a:r>
              <a:rPr lang="en-US" altLang="zh-CN" sz="1600" dirty="0"/>
              <a:t>TPR</a:t>
            </a:r>
            <a:r>
              <a:rPr lang="zh-CN" altLang="en-US" sz="1600" dirty="0"/>
              <a:t>越高，表示模型在识别正样本方面的效果越好，即模型对于</a:t>
            </a:r>
            <a:r>
              <a:rPr lang="en-US" altLang="zh-CN" sz="1600" dirty="0"/>
              <a:t>bug</a:t>
            </a:r>
            <a:r>
              <a:rPr lang="zh-CN" altLang="en-US" sz="1600" dirty="0"/>
              <a:t>去重能力越强。计算公式为： </a:t>
            </a:r>
            <a:r>
              <a:rPr lang="en-US" altLang="zh-CN" sz="1600" dirty="0"/>
              <a:t>TPR = TP / (TP + FN) 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129"/>
            <a:ext cx="7624445" cy="49244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实验设置和评价指标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 userDrawn="1">
            <p:custDataLst>
              <p:tags r:id="rId1"/>
            </p:custDataLst>
          </p:nvPr>
        </p:nvSpPr>
        <p:spPr>
          <a:xfrm>
            <a:off x="5092065" y="1496695"/>
            <a:ext cx="5114925" cy="74104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>
                  <a:lumMod val="20000"/>
                  <a:lumOff val="80000"/>
                  <a:alpha val="30000"/>
                </a:schemeClr>
              </a:solidFill>
            </a:endParaRPr>
          </a:p>
        </p:txBody>
      </p:sp>
      <p:sp>
        <p:nvSpPr>
          <p:cNvPr id="28" name="任意形状 10"/>
          <p:cNvSpPr/>
          <p:nvPr userDrawn="1">
            <p:custDataLst>
              <p:tags r:id="rId2"/>
            </p:custDataLst>
          </p:nvPr>
        </p:nvSpPr>
        <p:spPr>
          <a:xfrm rot="5400000">
            <a:off x="5560060" y="1378585"/>
            <a:ext cx="784860" cy="933450"/>
          </a:xfrm>
          <a:custGeom>
            <a:avLst/>
            <a:gdLst>
              <a:gd name="connsiteX0" fmla="*/ 0 w 1021517"/>
              <a:gd name="connsiteY0" fmla="*/ 1048944 h 1219200"/>
              <a:gd name="connsiteX1" fmla="*/ 0 w 1021517"/>
              <a:gd name="connsiteY1" fmla="*/ 343438 h 1219200"/>
              <a:gd name="connsiteX2" fmla="*/ 170256 w 1021517"/>
              <a:gd name="connsiteY2" fmla="*/ 173182 h 1219200"/>
              <a:gd name="connsiteX3" fmla="*/ 412580 w 1021517"/>
              <a:gd name="connsiteY3" fmla="*/ 173182 h 1219200"/>
              <a:gd name="connsiteX4" fmla="*/ 513025 w 1021517"/>
              <a:gd name="connsiteY4" fmla="*/ 0 h 1219200"/>
              <a:gd name="connsiteX5" fmla="*/ 613470 w 1021517"/>
              <a:gd name="connsiteY5" fmla="*/ 173182 h 1219200"/>
              <a:gd name="connsiteX6" fmla="*/ 851261 w 1021517"/>
              <a:gd name="connsiteY6" fmla="*/ 173182 h 1219200"/>
              <a:gd name="connsiteX7" fmla="*/ 1021517 w 1021517"/>
              <a:gd name="connsiteY7" fmla="*/ 343438 h 1219200"/>
              <a:gd name="connsiteX8" fmla="*/ 1021517 w 1021517"/>
              <a:gd name="connsiteY8" fmla="*/ 1048944 h 1219200"/>
              <a:gd name="connsiteX9" fmla="*/ 851261 w 1021517"/>
              <a:gd name="connsiteY9" fmla="*/ 1219200 h 1219200"/>
              <a:gd name="connsiteX10" fmla="*/ 170256 w 1021517"/>
              <a:gd name="connsiteY10" fmla="*/ 1219200 h 1219200"/>
              <a:gd name="connsiteX11" fmla="*/ 0 w 1021517"/>
              <a:gd name="connsiteY11" fmla="*/ 104894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517" h="1219200">
                <a:moveTo>
                  <a:pt x="0" y="1048944"/>
                </a:moveTo>
                <a:lnTo>
                  <a:pt x="0" y="343438"/>
                </a:lnTo>
                <a:cubicBezTo>
                  <a:pt x="0" y="249408"/>
                  <a:pt x="76226" y="173182"/>
                  <a:pt x="170256" y="173182"/>
                </a:cubicBezTo>
                <a:lnTo>
                  <a:pt x="412580" y="173182"/>
                </a:lnTo>
                <a:lnTo>
                  <a:pt x="513025" y="0"/>
                </a:lnTo>
                <a:lnTo>
                  <a:pt x="613470" y="173182"/>
                </a:lnTo>
                <a:lnTo>
                  <a:pt x="851261" y="173182"/>
                </a:lnTo>
                <a:cubicBezTo>
                  <a:pt x="945291" y="173182"/>
                  <a:pt x="1021517" y="249408"/>
                  <a:pt x="1021517" y="343438"/>
                </a:cubicBezTo>
                <a:lnTo>
                  <a:pt x="1021517" y="1048944"/>
                </a:lnTo>
                <a:cubicBezTo>
                  <a:pt x="1021517" y="1142974"/>
                  <a:pt x="945291" y="1219200"/>
                  <a:pt x="851261" y="1219200"/>
                </a:cubicBezTo>
                <a:lnTo>
                  <a:pt x="170256" y="1219200"/>
                </a:lnTo>
                <a:cubicBezTo>
                  <a:pt x="76226" y="1219200"/>
                  <a:pt x="0" y="1142974"/>
                  <a:pt x="0" y="1048944"/>
                </a:cubicBezTo>
                <a:close/>
              </a:path>
            </a:pathLst>
          </a:custGeom>
          <a:solidFill>
            <a:srgbClr val="254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29" name="文本框 28"/>
          <p:cNvSpPr txBox="1"/>
          <p:nvPr userDrawn="1">
            <p:custDataLst>
              <p:tags r:id="rId3"/>
            </p:custDataLst>
          </p:nvPr>
        </p:nvSpPr>
        <p:spPr>
          <a:xfrm>
            <a:off x="5485765" y="1591310"/>
            <a:ext cx="796925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kumimoji="1"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5" name="圆角矩形 114"/>
          <p:cNvSpPr/>
          <p:nvPr userDrawn="1">
            <p:custDataLst>
              <p:tags r:id="rId4"/>
            </p:custDataLst>
          </p:nvPr>
        </p:nvSpPr>
        <p:spPr>
          <a:xfrm>
            <a:off x="5092065" y="2439670"/>
            <a:ext cx="5114925" cy="74104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>
                  <a:lumMod val="20000"/>
                  <a:lumOff val="80000"/>
                  <a:alpha val="30000"/>
                </a:schemeClr>
              </a:solidFill>
            </a:endParaRPr>
          </a:p>
        </p:txBody>
      </p:sp>
      <p:sp>
        <p:nvSpPr>
          <p:cNvPr id="116" name="任意形状 10"/>
          <p:cNvSpPr/>
          <p:nvPr userDrawn="1">
            <p:custDataLst>
              <p:tags r:id="rId5"/>
            </p:custDataLst>
          </p:nvPr>
        </p:nvSpPr>
        <p:spPr>
          <a:xfrm rot="5400000">
            <a:off x="5560060" y="2321560"/>
            <a:ext cx="784860" cy="933450"/>
          </a:xfrm>
          <a:custGeom>
            <a:avLst/>
            <a:gdLst>
              <a:gd name="connsiteX0" fmla="*/ 0 w 1021517"/>
              <a:gd name="connsiteY0" fmla="*/ 1048944 h 1219200"/>
              <a:gd name="connsiteX1" fmla="*/ 0 w 1021517"/>
              <a:gd name="connsiteY1" fmla="*/ 343438 h 1219200"/>
              <a:gd name="connsiteX2" fmla="*/ 170256 w 1021517"/>
              <a:gd name="connsiteY2" fmla="*/ 173182 h 1219200"/>
              <a:gd name="connsiteX3" fmla="*/ 412580 w 1021517"/>
              <a:gd name="connsiteY3" fmla="*/ 173182 h 1219200"/>
              <a:gd name="connsiteX4" fmla="*/ 513025 w 1021517"/>
              <a:gd name="connsiteY4" fmla="*/ 0 h 1219200"/>
              <a:gd name="connsiteX5" fmla="*/ 613470 w 1021517"/>
              <a:gd name="connsiteY5" fmla="*/ 173182 h 1219200"/>
              <a:gd name="connsiteX6" fmla="*/ 851261 w 1021517"/>
              <a:gd name="connsiteY6" fmla="*/ 173182 h 1219200"/>
              <a:gd name="connsiteX7" fmla="*/ 1021517 w 1021517"/>
              <a:gd name="connsiteY7" fmla="*/ 343438 h 1219200"/>
              <a:gd name="connsiteX8" fmla="*/ 1021517 w 1021517"/>
              <a:gd name="connsiteY8" fmla="*/ 1048944 h 1219200"/>
              <a:gd name="connsiteX9" fmla="*/ 851261 w 1021517"/>
              <a:gd name="connsiteY9" fmla="*/ 1219200 h 1219200"/>
              <a:gd name="connsiteX10" fmla="*/ 170256 w 1021517"/>
              <a:gd name="connsiteY10" fmla="*/ 1219200 h 1219200"/>
              <a:gd name="connsiteX11" fmla="*/ 0 w 1021517"/>
              <a:gd name="connsiteY11" fmla="*/ 104894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517" h="1219200">
                <a:moveTo>
                  <a:pt x="0" y="1048944"/>
                </a:moveTo>
                <a:lnTo>
                  <a:pt x="0" y="343438"/>
                </a:lnTo>
                <a:cubicBezTo>
                  <a:pt x="0" y="249408"/>
                  <a:pt x="76226" y="173182"/>
                  <a:pt x="170256" y="173182"/>
                </a:cubicBezTo>
                <a:lnTo>
                  <a:pt x="412580" y="173182"/>
                </a:lnTo>
                <a:lnTo>
                  <a:pt x="513025" y="0"/>
                </a:lnTo>
                <a:lnTo>
                  <a:pt x="613470" y="173182"/>
                </a:lnTo>
                <a:lnTo>
                  <a:pt x="851261" y="173182"/>
                </a:lnTo>
                <a:cubicBezTo>
                  <a:pt x="945291" y="173182"/>
                  <a:pt x="1021517" y="249408"/>
                  <a:pt x="1021517" y="343438"/>
                </a:cubicBezTo>
                <a:lnTo>
                  <a:pt x="1021517" y="1048944"/>
                </a:lnTo>
                <a:cubicBezTo>
                  <a:pt x="1021517" y="1142974"/>
                  <a:pt x="945291" y="1219200"/>
                  <a:pt x="851261" y="1219200"/>
                </a:cubicBezTo>
                <a:lnTo>
                  <a:pt x="170256" y="1219200"/>
                </a:lnTo>
                <a:cubicBezTo>
                  <a:pt x="76226" y="1219200"/>
                  <a:pt x="0" y="1142974"/>
                  <a:pt x="0" y="1048944"/>
                </a:cubicBezTo>
                <a:close/>
              </a:path>
            </a:pathLst>
          </a:custGeom>
          <a:solidFill>
            <a:srgbClr val="254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文本框 116"/>
          <p:cNvSpPr txBox="1"/>
          <p:nvPr userDrawn="1">
            <p:custDataLst>
              <p:tags r:id="rId6"/>
            </p:custDataLst>
          </p:nvPr>
        </p:nvSpPr>
        <p:spPr>
          <a:xfrm>
            <a:off x="5485765" y="2534285"/>
            <a:ext cx="796925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kumimoji="1"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0" name="圆角矩形 119"/>
          <p:cNvSpPr/>
          <p:nvPr userDrawn="1">
            <p:custDataLst>
              <p:tags r:id="rId7"/>
            </p:custDataLst>
          </p:nvPr>
        </p:nvSpPr>
        <p:spPr>
          <a:xfrm>
            <a:off x="5092065" y="3382645"/>
            <a:ext cx="5114925" cy="74104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>
                  <a:lumMod val="20000"/>
                  <a:lumOff val="80000"/>
                  <a:alpha val="30000"/>
                </a:schemeClr>
              </a:solidFill>
            </a:endParaRPr>
          </a:p>
        </p:txBody>
      </p:sp>
      <p:sp>
        <p:nvSpPr>
          <p:cNvPr id="121" name="任意形状 10"/>
          <p:cNvSpPr/>
          <p:nvPr userDrawn="1">
            <p:custDataLst>
              <p:tags r:id="rId8"/>
            </p:custDataLst>
          </p:nvPr>
        </p:nvSpPr>
        <p:spPr>
          <a:xfrm rot="5400000">
            <a:off x="5560060" y="3264535"/>
            <a:ext cx="784860" cy="933450"/>
          </a:xfrm>
          <a:custGeom>
            <a:avLst/>
            <a:gdLst>
              <a:gd name="connsiteX0" fmla="*/ 0 w 1021517"/>
              <a:gd name="connsiteY0" fmla="*/ 1048944 h 1219200"/>
              <a:gd name="connsiteX1" fmla="*/ 0 w 1021517"/>
              <a:gd name="connsiteY1" fmla="*/ 343438 h 1219200"/>
              <a:gd name="connsiteX2" fmla="*/ 170256 w 1021517"/>
              <a:gd name="connsiteY2" fmla="*/ 173182 h 1219200"/>
              <a:gd name="connsiteX3" fmla="*/ 412580 w 1021517"/>
              <a:gd name="connsiteY3" fmla="*/ 173182 h 1219200"/>
              <a:gd name="connsiteX4" fmla="*/ 513025 w 1021517"/>
              <a:gd name="connsiteY4" fmla="*/ 0 h 1219200"/>
              <a:gd name="connsiteX5" fmla="*/ 613470 w 1021517"/>
              <a:gd name="connsiteY5" fmla="*/ 173182 h 1219200"/>
              <a:gd name="connsiteX6" fmla="*/ 851261 w 1021517"/>
              <a:gd name="connsiteY6" fmla="*/ 173182 h 1219200"/>
              <a:gd name="connsiteX7" fmla="*/ 1021517 w 1021517"/>
              <a:gd name="connsiteY7" fmla="*/ 343438 h 1219200"/>
              <a:gd name="connsiteX8" fmla="*/ 1021517 w 1021517"/>
              <a:gd name="connsiteY8" fmla="*/ 1048944 h 1219200"/>
              <a:gd name="connsiteX9" fmla="*/ 851261 w 1021517"/>
              <a:gd name="connsiteY9" fmla="*/ 1219200 h 1219200"/>
              <a:gd name="connsiteX10" fmla="*/ 170256 w 1021517"/>
              <a:gd name="connsiteY10" fmla="*/ 1219200 h 1219200"/>
              <a:gd name="connsiteX11" fmla="*/ 0 w 1021517"/>
              <a:gd name="connsiteY11" fmla="*/ 104894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517" h="1219200">
                <a:moveTo>
                  <a:pt x="0" y="1048944"/>
                </a:moveTo>
                <a:lnTo>
                  <a:pt x="0" y="343438"/>
                </a:lnTo>
                <a:cubicBezTo>
                  <a:pt x="0" y="249408"/>
                  <a:pt x="76226" y="173182"/>
                  <a:pt x="170256" y="173182"/>
                </a:cubicBezTo>
                <a:lnTo>
                  <a:pt x="412580" y="173182"/>
                </a:lnTo>
                <a:lnTo>
                  <a:pt x="513025" y="0"/>
                </a:lnTo>
                <a:lnTo>
                  <a:pt x="613470" y="173182"/>
                </a:lnTo>
                <a:lnTo>
                  <a:pt x="851261" y="173182"/>
                </a:lnTo>
                <a:cubicBezTo>
                  <a:pt x="945291" y="173182"/>
                  <a:pt x="1021517" y="249408"/>
                  <a:pt x="1021517" y="343438"/>
                </a:cubicBezTo>
                <a:lnTo>
                  <a:pt x="1021517" y="1048944"/>
                </a:lnTo>
                <a:cubicBezTo>
                  <a:pt x="1021517" y="1142974"/>
                  <a:pt x="945291" y="1219200"/>
                  <a:pt x="851261" y="1219200"/>
                </a:cubicBezTo>
                <a:lnTo>
                  <a:pt x="170256" y="1219200"/>
                </a:lnTo>
                <a:cubicBezTo>
                  <a:pt x="76226" y="1219200"/>
                  <a:pt x="0" y="1142974"/>
                  <a:pt x="0" y="1048944"/>
                </a:cubicBezTo>
                <a:close/>
              </a:path>
            </a:pathLst>
          </a:custGeom>
          <a:solidFill>
            <a:srgbClr val="254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122" name="文本框 121"/>
          <p:cNvSpPr txBox="1"/>
          <p:nvPr userDrawn="1">
            <p:custDataLst>
              <p:tags r:id="rId9"/>
            </p:custDataLst>
          </p:nvPr>
        </p:nvSpPr>
        <p:spPr>
          <a:xfrm>
            <a:off x="5485765" y="3477260"/>
            <a:ext cx="796925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kumimoji="1"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圆角矩形 124"/>
          <p:cNvSpPr/>
          <p:nvPr userDrawn="1">
            <p:custDataLst>
              <p:tags r:id="rId10"/>
            </p:custDataLst>
          </p:nvPr>
        </p:nvSpPr>
        <p:spPr>
          <a:xfrm>
            <a:off x="5092065" y="4325620"/>
            <a:ext cx="5114925" cy="74104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>
                  <a:lumMod val="20000"/>
                  <a:lumOff val="80000"/>
                  <a:alpha val="30000"/>
                </a:schemeClr>
              </a:solidFill>
            </a:endParaRPr>
          </a:p>
        </p:txBody>
      </p:sp>
      <p:sp>
        <p:nvSpPr>
          <p:cNvPr id="126" name="任意形状 10"/>
          <p:cNvSpPr/>
          <p:nvPr userDrawn="1">
            <p:custDataLst>
              <p:tags r:id="rId11"/>
            </p:custDataLst>
          </p:nvPr>
        </p:nvSpPr>
        <p:spPr>
          <a:xfrm rot="5400000">
            <a:off x="5560060" y="4207510"/>
            <a:ext cx="784860" cy="933450"/>
          </a:xfrm>
          <a:custGeom>
            <a:avLst/>
            <a:gdLst>
              <a:gd name="connsiteX0" fmla="*/ 0 w 1021517"/>
              <a:gd name="connsiteY0" fmla="*/ 1048944 h 1219200"/>
              <a:gd name="connsiteX1" fmla="*/ 0 w 1021517"/>
              <a:gd name="connsiteY1" fmla="*/ 343438 h 1219200"/>
              <a:gd name="connsiteX2" fmla="*/ 170256 w 1021517"/>
              <a:gd name="connsiteY2" fmla="*/ 173182 h 1219200"/>
              <a:gd name="connsiteX3" fmla="*/ 412580 w 1021517"/>
              <a:gd name="connsiteY3" fmla="*/ 173182 h 1219200"/>
              <a:gd name="connsiteX4" fmla="*/ 513025 w 1021517"/>
              <a:gd name="connsiteY4" fmla="*/ 0 h 1219200"/>
              <a:gd name="connsiteX5" fmla="*/ 613470 w 1021517"/>
              <a:gd name="connsiteY5" fmla="*/ 173182 h 1219200"/>
              <a:gd name="connsiteX6" fmla="*/ 851261 w 1021517"/>
              <a:gd name="connsiteY6" fmla="*/ 173182 h 1219200"/>
              <a:gd name="connsiteX7" fmla="*/ 1021517 w 1021517"/>
              <a:gd name="connsiteY7" fmla="*/ 343438 h 1219200"/>
              <a:gd name="connsiteX8" fmla="*/ 1021517 w 1021517"/>
              <a:gd name="connsiteY8" fmla="*/ 1048944 h 1219200"/>
              <a:gd name="connsiteX9" fmla="*/ 851261 w 1021517"/>
              <a:gd name="connsiteY9" fmla="*/ 1219200 h 1219200"/>
              <a:gd name="connsiteX10" fmla="*/ 170256 w 1021517"/>
              <a:gd name="connsiteY10" fmla="*/ 1219200 h 1219200"/>
              <a:gd name="connsiteX11" fmla="*/ 0 w 1021517"/>
              <a:gd name="connsiteY11" fmla="*/ 104894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517" h="1219200">
                <a:moveTo>
                  <a:pt x="0" y="1048944"/>
                </a:moveTo>
                <a:lnTo>
                  <a:pt x="0" y="343438"/>
                </a:lnTo>
                <a:cubicBezTo>
                  <a:pt x="0" y="249408"/>
                  <a:pt x="76226" y="173182"/>
                  <a:pt x="170256" y="173182"/>
                </a:cubicBezTo>
                <a:lnTo>
                  <a:pt x="412580" y="173182"/>
                </a:lnTo>
                <a:lnTo>
                  <a:pt x="513025" y="0"/>
                </a:lnTo>
                <a:lnTo>
                  <a:pt x="613470" y="173182"/>
                </a:lnTo>
                <a:lnTo>
                  <a:pt x="851261" y="173182"/>
                </a:lnTo>
                <a:cubicBezTo>
                  <a:pt x="945291" y="173182"/>
                  <a:pt x="1021517" y="249408"/>
                  <a:pt x="1021517" y="343438"/>
                </a:cubicBezTo>
                <a:lnTo>
                  <a:pt x="1021517" y="1048944"/>
                </a:lnTo>
                <a:cubicBezTo>
                  <a:pt x="1021517" y="1142974"/>
                  <a:pt x="945291" y="1219200"/>
                  <a:pt x="851261" y="1219200"/>
                </a:cubicBezTo>
                <a:lnTo>
                  <a:pt x="170256" y="1219200"/>
                </a:lnTo>
                <a:cubicBezTo>
                  <a:pt x="76226" y="1219200"/>
                  <a:pt x="0" y="1142974"/>
                  <a:pt x="0" y="1048944"/>
                </a:cubicBezTo>
                <a:close/>
              </a:path>
            </a:pathLst>
          </a:custGeom>
          <a:solidFill>
            <a:srgbClr val="254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127" name="文本框 126"/>
          <p:cNvSpPr txBox="1"/>
          <p:nvPr userDrawn="1">
            <p:custDataLst>
              <p:tags r:id="rId12"/>
            </p:custDataLst>
          </p:nvPr>
        </p:nvSpPr>
        <p:spPr>
          <a:xfrm>
            <a:off x="5485765" y="4420235"/>
            <a:ext cx="796925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kumimoji="1"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0" name="圆角矩形 129"/>
          <p:cNvSpPr/>
          <p:nvPr userDrawn="1">
            <p:custDataLst>
              <p:tags r:id="rId13"/>
            </p:custDataLst>
          </p:nvPr>
        </p:nvSpPr>
        <p:spPr>
          <a:xfrm>
            <a:off x="5092065" y="5268595"/>
            <a:ext cx="5114925" cy="74104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>
                  <a:lumMod val="20000"/>
                  <a:lumOff val="80000"/>
                  <a:alpha val="30000"/>
                </a:schemeClr>
              </a:solidFill>
            </a:endParaRPr>
          </a:p>
        </p:txBody>
      </p:sp>
      <p:sp>
        <p:nvSpPr>
          <p:cNvPr id="131" name="任意形状 10"/>
          <p:cNvSpPr/>
          <p:nvPr userDrawn="1">
            <p:custDataLst>
              <p:tags r:id="rId14"/>
            </p:custDataLst>
          </p:nvPr>
        </p:nvSpPr>
        <p:spPr>
          <a:xfrm rot="5400000">
            <a:off x="5560060" y="5150485"/>
            <a:ext cx="784860" cy="933450"/>
          </a:xfrm>
          <a:custGeom>
            <a:avLst/>
            <a:gdLst>
              <a:gd name="connsiteX0" fmla="*/ 0 w 1021517"/>
              <a:gd name="connsiteY0" fmla="*/ 1048944 h 1219200"/>
              <a:gd name="connsiteX1" fmla="*/ 0 w 1021517"/>
              <a:gd name="connsiteY1" fmla="*/ 343438 h 1219200"/>
              <a:gd name="connsiteX2" fmla="*/ 170256 w 1021517"/>
              <a:gd name="connsiteY2" fmla="*/ 173182 h 1219200"/>
              <a:gd name="connsiteX3" fmla="*/ 412580 w 1021517"/>
              <a:gd name="connsiteY3" fmla="*/ 173182 h 1219200"/>
              <a:gd name="connsiteX4" fmla="*/ 513025 w 1021517"/>
              <a:gd name="connsiteY4" fmla="*/ 0 h 1219200"/>
              <a:gd name="connsiteX5" fmla="*/ 613470 w 1021517"/>
              <a:gd name="connsiteY5" fmla="*/ 173182 h 1219200"/>
              <a:gd name="connsiteX6" fmla="*/ 851261 w 1021517"/>
              <a:gd name="connsiteY6" fmla="*/ 173182 h 1219200"/>
              <a:gd name="connsiteX7" fmla="*/ 1021517 w 1021517"/>
              <a:gd name="connsiteY7" fmla="*/ 343438 h 1219200"/>
              <a:gd name="connsiteX8" fmla="*/ 1021517 w 1021517"/>
              <a:gd name="connsiteY8" fmla="*/ 1048944 h 1219200"/>
              <a:gd name="connsiteX9" fmla="*/ 851261 w 1021517"/>
              <a:gd name="connsiteY9" fmla="*/ 1219200 h 1219200"/>
              <a:gd name="connsiteX10" fmla="*/ 170256 w 1021517"/>
              <a:gd name="connsiteY10" fmla="*/ 1219200 h 1219200"/>
              <a:gd name="connsiteX11" fmla="*/ 0 w 1021517"/>
              <a:gd name="connsiteY11" fmla="*/ 104894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517" h="1219200">
                <a:moveTo>
                  <a:pt x="0" y="1048944"/>
                </a:moveTo>
                <a:lnTo>
                  <a:pt x="0" y="343438"/>
                </a:lnTo>
                <a:cubicBezTo>
                  <a:pt x="0" y="249408"/>
                  <a:pt x="76226" y="173182"/>
                  <a:pt x="170256" y="173182"/>
                </a:cubicBezTo>
                <a:lnTo>
                  <a:pt x="412580" y="173182"/>
                </a:lnTo>
                <a:lnTo>
                  <a:pt x="513025" y="0"/>
                </a:lnTo>
                <a:lnTo>
                  <a:pt x="613470" y="173182"/>
                </a:lnTo>
                <a:lnTo>
                  <a:pt x="851261" y="173182"/>
                </a:lnTo>
                <a:cubicBezTo>
                  <a:pt x="945291" y="173182"/>
                  <a:pt x="1021517" y="249408"/>
                  <a:pt x="1021517" y="343438"/>
                </a:cubicBezTo>
                <a:lnTo>
                  <a:pt x="1021517" y="1048944"/>
                </a:lnTo>
                <a:cubicBezTo>
                  <a:pt x="1021517" y="1142974"/>
                  <a:pt x="945291" y="1219200"/>
                  <a:pt x="851261" y="1219200"/>
                </a:cubicBezTo>
                <a:lnTo>
                  <a:pt x="170256" y="1219200"/>
                </a:lnTo>
                <a:cubicBezTo>
                  <a:pt x="76226" y="1219200"/>
                  <a:pt x="0" y="1142974"/>
                  <a:pt x="0" y="1048944"/>
                </a:cubicBezTo>
                <a:close/>
              </a:path>
            </a:pathLst>
          </a:custGeom>
          <a:solidFill>
            <a:srgbClr val="254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132" name="文本框 131"/>
          <p:cNvSpPr txBox="1"/>
          <p:nvPr userDrawn="1">
            <p:custDataLst>
              <p:tags r:id="rId15"/>
            </p:custDataLst>
          </p:nvPr>
        </p:nvSpPr>
        <p:spPr>
          <a:xfrm>
            <a:off x="5485765" y="5363210"/>
            <a:ext cx="796925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kumimoji="1"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标题 32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6762750" y="1586865"/>
            <a:ext cx="3072130" cy="521970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2" name="标题 32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6762750" y="2539365"/>
            <a:ext cx="3072130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技术理论</a:t>
            </a:r>
            <a:endParaRPr lang="zh-CN" altLang="en-US" dirty="0"/>
          </a:p>
        </p:txBody>
      </p:sp>
      <p:sp>
        <p:nvSpPr>
          <p:cNvPr id="3" name="标题 32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6762750" y="3466465"/>
            <a:ext cx="3072130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数据集处理</a:t>
            </a:r>
            <a:endParaRPr lang="zh-CN" altLang="en-US" dirty="0"/>
          </a:p>
        </p:txBody>
      </p:sp>
      <p:sp>
        <p:nvSpPr>
          <p:cNvPr id="4" name="标题 32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6762750" y="4418965"/>
            <a:ext cx="3072130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实验测试</a:t>
            </a:r>
            <a:endParaRPr lang="zh-CN" altLang="en-US" dirty="0"/>
          </a:p>
        </p:txBody>
      </p:sp>
      <p:sp>
        <p:nvSpPr>
          <p:cNvPr id="5" name="标题 32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6762750" y="5371465"/>
            <a:ext cx="3072130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实现难点说明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218" y="1176646"/>
            <a:ext cx="11133563" cy="4622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本方法</a:t>
            </a:r>
            <a:r>
              <a:rPr lang="en-US" altLang="zh-CN" sz="2000"/>
              <a:t>TPR</a:t>
            </a:r>
            <a:r>
              <a:rPr lang="zh-CN" altLang="en-US" sz="2000"/>
              <a:t>：</a:t>
            </a:r>
            <a:r>
              <a:rPr lang="en-US" altLang="zh-CN" sz="2000"/>
              <a:t>88.4%</a:t>
            </a:r>
            <a:r>
              <a:rPr lang="zh-CN" altLang="en-US" sz="2000"/>
              <a:t>，优于现有方法。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129"/>
            <a:ext cx="7624445" cy="49244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实验结果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690157" y="1977633"/>
          <a:ext cx="5117256" cy="3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968351" y="1977632"/>
          <a:ext cx="5325461" cy="3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192420" y="2453241"/>
            <a:ext cx="5449639" cy="1115113"/>
          </a:xfrm>
        </p:spPr>
        <p:txBody>
          <a:bodyPr/>
          <a:lstStyle/>
          <a:p>
            <a:r>
              <a:rPr lang="zh-CN" altLang="en-US" dirty="0"/>
              <a:t>实现难点说明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218" y="1176646"/>
            <a:ext cx="11133563" cy="462202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报告爬取与基于补丁的分类：从平台上自动化爬取大量的崩溃报告；通过补丁号判断分类是否一致。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有效信息提取：通过正则表达式编码从大量崩溃报告中提取有用的特征；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选择合适的模型：微调</a:t>
            </a:r>
            <a:r>
              <a:rPr lang="en-US" altLang="zh-CN" sz="2000" dirty="0" err="1"/>
              <a:t>RoBERTa</a:t>
            </a:r>
            <a:r>
              <a:rPr lang="zh-CN" altLang="en-US" sz="2000" dirty="0"/>
              <a:t>模型，使其能够更好地理解和分类崩溃报告；在</a:t>
            </a:r>
            <a:r>
              <a:rPr lang="en-US" altLang="zh-CN" sz="2000" dirty="0" err="1"/>
              <a:t>RoBERTa</a:t>
            </a:r>
            <a:r>
              <a:rPr lang="zh-CN" altLang="en-US" sz="2000" dirty="0"/>
              <a:t>的输入中有效融合崩溃报告中的有效特征。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129"/>
            <a:ext cx="7624445" cy="492443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实现难点说明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7605" y="1719580"/>
            <a:ext cx="9876790" cy="1758950"/>
          </a:xfrm>
        </p:spPr>
        <p:txBody>
          <a:bodyPr/>
          <a:lstStyle/>
          <a:p>
            <a:r>
              <a:rPr lang="zh-CN" altLang="en-US" dirty="0"/>
              <a:t>感谢各位老师的聆听！</a:t>
            </a:r>
            <a:br>
              <a:rPr lang="zh-CN" altLang="en-US" dirty="0"/>
            </a:br>
            <a:r>
              <a:rPr lang="zh-CN" altLang="en-US" dirty="0"/>
              <a:t>请各位老师批评指正！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国防科技大学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啥都能做队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杨运珊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喻琦芮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国防科技大学</a:t>
            </a:r>
            <a:r>
              <a:rPr lang="en-US" altLang="zh-CN"/>
              <a:t> </a:t>
            </a:r>
            <a:r>
              <a:rPr lang="zh-CN" altLang="en-US"/>
              <a:t>董攀研究员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/>
              <a:t>组织名称：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/>
              <a:t>参赛团队：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/>
              <a:t>团队成员：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/>
              <a:t>指导老师：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zh-CN" altLang="en-US"/>
              <a:t>完成日期：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项目介绍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8955" y="1445895"/>
            <a:ext cx="11200765" cy="462216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操作系统内核的安全性和稳定性是计算环境的基石，不及时修复的</a:t>
            </a:r>
            <a:r>
              <a:rPr lang="en-US" altLang="zh-CN" sz="2000" dirty="0"/>
              <a:t>bug</a:t>
            </a:r>
            <a:r>
              <a:rPr lang="zh-CN" altLang="en-US" sz="2000" dirty="0"/>
              <a:t>可能导致内核漏洞，被恶意利用造成数据泄露或系统崩溃等严重安全后果，同时影响系统的稳定性和用户的信任度。随着</a:t>
            </a:r>
            <a:r>
              <a:rPr lang="en-US" altLang="zh-CN" sz="2000" dirty="0"/>
              <a:t>Linux</a:t>
            </a:r>
            <a:r>
              <a:rPr lang="zh-CN" altLang="en-US" sz="2000" dirty="0"/>
              <a:t>版本不断更新和内核模糊技术迅速发展，内核崩溃报告数量激增，并且其中存在大量重复问题，如右图所示，在现有的</a:t>
            </a:r>
            <a:r>
              <a:rPr lang="en-US" altLang="zh-CN" sz="2000" dirty="0"/>
              <a:t>bug</a:t>
            </a:r>
            <a:r>
              <a:rPr lang="zh-CN" altLang="en-US" sz="2000" dirty="0"/>
              <a:t>维护平台上，仅根据标题的启发式分类会使漏洞相同的</a:t>
            </a:r>
            <a:r>
              <a:rPr lang="en-US" altLang="zh-CN" sz="2000" dirty="0"/>
              <a:t>bug</a:t>
            </a:r>
            <a:r>
              <a:rPr lang="zh-CN" altLang="en-US" sz="2000" dirty="0"/>
              <a:t>被重复修复。这加重了维护人员工作负担，降低了内核</a:t>
            </a:r>
            <a:r>
              <a:rPr lang="en-US" altLang="zh-CN" sz="2000" dirty="0"/>
              <a:t>bug</a:t>
            </a:r>
            <a:r>
              <a:rPr lang="zh-CN" altLang="en-US" sz="2000" dirty="0"/>
              <a:t>修复的效率，因此需要</a:t>
            </a:r>
            <a:r>
              <a:rPr lang="en-US" altLang="zh-CN" sz="2000" dirty="0"/>
              <a:t>bug</a:t>
            </a:r>
            <a:r>
              <a:rPr lang="zh-CN" altLang="en-US" sz="2000" dirty="0"/>
              <a:t>去重。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新兴的安全内核如意内核同样面临</a:t>
            </a:r>
            <a:r>
              <a:rPr lang="en-US" altLang="zh-CN" sz="2000" dirty="0"/>
              <a:t>bug</a:t>
            </a:r>
            <a:r>
              <a:rPr lang="zh-CN" altLang="en-US" sz="2000" dirty="0"/>
              <a:t>处理的难题，缺乏有效的自动化</a:t>
            </a:r>
            <a:r>
              <a:rPr lang="en-US" altLang="zh-CN" sz="2000" dirty="0"/>
              <a:t>bug</a:t>
            </a:r>
            <a:r>
              <a:rPr lang="zh-CN" altLang="en-US" sz="2000" dirty="0"/>
              <a:t>去重和分类工具。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605"/>
            <a:ext cx="7624445" cy="49149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项目背景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提升准确性：通过使用先进的机器学习技术，特别是</a:t>
            </a:r>
            <a:r>
              <a:rPr lang="en-US" altLang="zh-CN" sz="2000" dirty="0" err="1"/>
              <a:t>RoBERTa</a:t>
            </a:r>
            <a:r>
              <a:rPr lang="zh-CN" altLang="en-US" sz="2000" dirty="0"/>
              <a:t>模型，提升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内核及如意内核的</a:t>
            </a:r>
            <a:r>
              <a:rPr lang="en-US" altLang="zh-CN" sz="2000" dirty="0"/>
              <a:t>bug</a:t>
            </a:r>
            <a:r>
              <a:rPr lang="zh-CN" altLang="en-US" sz="2000" dirty="0"/>
              <a:t>去重和分流的准确性。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提高维护效率：减少重复和错误分类的</a:t>
            </a:r>
            <a:r>
              <a:rPr lang="zh-CN" altLang="en-US" sz="2000" dirty="0"/>
              <a:t>崩溃报告，帮助内核维护者更快地识别和修复关键的安全漏洞。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保障系统安全：通过快速修复内核漏洞，减少系统暴露于风险中的时间，增强系统的稳定性和安全性。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605"/>
            <a:ext cx="7624445" cy="49149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项目目标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605"/>
            <a:ext cx="7624445" cy="49149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效果展示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529854" y="1237606"/>
            <a:ext cx="5380304" cy="32954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90509"/>
                </a:solidFill>
                <a:latin typeface="+mn-ea"/>
              </a:rPr>
              <a:t>效果：通过我们的模型分类，能准确判断出形如如右两个崩溃报告的</a:t>
            </a:r>
            <a:r>
              <a:rPr lang="en-US" altLang="zh-CN" sz="2000" dirty="0">
                <a:solidFill>
                  <a:srgbClr val="090509"/>
                </a:solidFill>
                <a:latin typeface="+mn-ea"/>
              </a:rPr>
              <a:t>bug</a:t>
            </a:r>
            <a:r>
              <a:rPr lang="zh-CN" altLang="en-US" sz="2000" dirty="0">
                <a:solidFill>
                  <a:srgbClr val="090509"/>
                </a:solidFill>
                <a:latin typeface="+mn-ea"/>
              </a:rPr>
              <a:t>根源是一致的。可以达到</a:t>
            </a:r>
            <a:r>
              <a:rPr lang="en-US" altLang="zh-CN" sz="2000" dirty="0">
                <a:solidFill>
                  <a:srgbClr val="090509"/>
                </a:solidFill>
                <a:latin typeface="+mn-ea"/>
              </a:rPr>
              <a:t>bug</a:t>
            </a:r>
            <a:r>
              <a:rPr lang="zh-CN" altLang="en-US" sz="2000" dirty="0">
                <a:solidFill>
                  <a:srgbClr val="090509"/>
                </a:solidFill>
                <a:latin typeface="+mn-ea"/>
              </a:rPr>
              <a:t>去重的效果，为维护人员提供一种</a:t>
            </a:r>
            <a:r>
              <a:rPr lang="en-US" altLang="zh-CN" sz="2000" dirty="0">
                <a:solidFill>
                  <a:srgbClr val="090509"/>
                </a:solidFill>
                <a:latin typeface="+mn-ea"/>
              </a:rPr>
              <a:t>bug</a:t>
            </a:r>
            <a:r>
              <a:rPr lang="zh-CN" altLang="zh-CN" sz="2000" dirty="0">
                <a:solidFill>
                  <a:srgbClr val="090509"/>
                </a:solidFill>
                <a:latin typeface="+mn-ea"/>
              </a:rPr>
              <a:t>分类建议</a:t>
            </a:r>
            <a:r>
              <a:rPr lang="zh-CN" altLang="en-US" sz="2000" dirty="0">
                <a:solidFill>
                  <a:srgbClr val="090509"/>
                </a:solidFill>
                <a:latin typeface="+mn-ea"/>
              </a:rPr>
              <a:t>。</a:t>
            </a:r>
            <a:endParaRPr lang="zh-CN" altLang="en-US" sz="2000" dirty="0">
              <a:solidFill>
                <a:srgbClr val="090509"/>
              </a:solidFill>
              <a:latin typeface="+mn-ea"/>
            </a:endParaRPr>
          </a:p>
        </p:txBody>
      </p:sp>
      <p:pic>
        <p:nvPicPr>
          <p:cNvPr id="8" name="图片 7" descr="图形用户界面, 文本, 应用程序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1843" y="136187"/>
            <a:ext cx="5260014" cy="6335395"/>
          </a:xfrm>
          <a:prstGeom prst="rect">
            <a:avLst/>
          </a:prstGeom>
        </p:spPr>
      </p:pic>
      <p:pic>
        <p:nvPicPr>
          <p:cNvPr id="5" name="图片 4" descr="表格&#10;&#10;中度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9" y="3871421"/>
            <a:ext cx="3227321" cy="2662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sz="2000" dirty="0"/>
              <a:t>本声明所涉及的代码是本团队独立开发完成的原创作品。 </a:t>
            </a:r>
            <a:endParaRPr lang="zh-CN" altLang="en-US" sz="2000" dirty="0"/>
          </a:p>
          <a:p>
            <a:pPr>
              <a:lnSpc>
                <a:spcPct val="210000"/>
              </a:lnSpc>
            </a:pPr>
            <a:r>
              <a:rPr lang="zh-CN" altLang="en-US" sz="2000" dirty="0"/>
              <a:t>代码中不包含任何侵犯他人知识产权的内容，包括但不限于版权、商标权、专利权等。 </a:t>
            </a:r>
            <a:endParaRPr lang="zh-CN" altLang="en-US" sz="2000" dirty="0"/>
          </a:p>
          <a:p>
            <a:pPr>
              <a:lnSpc>
                <a:spcPct val="220000"/>
              </a:lnSpc>
            </a:pPr>
            <a:r>
              <a:rPr lang="zh-CN" altLang="en-US" sz="2000" dirty="0"/>
              <a:t>代码中未使用任何未经授权的第三方代码或库，所有使用的第三方代码或库均已获得合法授权，并已按照相应的授权协议使用。 </a:t>
            </a:r>
            <a:endParaRPr lang="zh-CN" altLang="en-US" sz="2000" dirty="0"/>
          </a:p>
          <a:p>
            <a:pPr>
              <a:lnSpc>
                <a:spcPct val="210000"/>
              </a:lnSpc>
            </a:pPr>
            <a:r>
              <a:rPr lang="zh-CN" altLang="en-US" sz="2000" dirty="0"/>
              <a:t>代码中不包含任何恶意代码，如病毒、木马、间谍软件等，不会对任何计算机系统造成损害。 </a:t>
            </a:r>
            <a:endParaRPr lang="zh-CN" altLang="en-US" sz="2000" dirty="0"/>
          </a:p>
          <a:p>
            <a:pPr>
              <a:lnSpc>
                <a:spcPct val="210000"/>
              </a:lnSpc>
            </a:pPr>
            <a:r>
              <a:rPr lang="zh-CN" altLang="en-US" sz="2000" dirty="0"/>
              <a:t>代码的编写遵循了良好的编程实践和行业标准，确保了代码的质量和安全性。 </a:t>
            </a:r>
            <a:endParaRPr lang="zh-CN" altLang="en-US" sz="2000" dirty="0"/>
          </a:p>
          <a:p>
            <a:pPr>
              <a:lnSpc>
                <a:spcPct val="210000"/>
              </a:lnSpc>
            </a:pPr>
            <a:r>
              <a:rPr lang="zh-CN" altLang="en-US" sz="2000" dirty="0"/>
              <a:t>本团队对代码拥有完整的知识产权，包括但不限于著作权、使用权、修改权和分发权。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605"/>
            <a:ext cx="7624445" cy="491490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作品原创性情况说明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技术理论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529853" y="1329046"/>
            <a:ext cx="11133563" cy="462202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高效分类：确保 </a:t>
            </a:r>
            <a:r>
              <a:rPr lang="en-US" altLang="zh-CN" sz="2000" dirty="0" err="1">
                <a:sym typeface="+mn-ea"/>
              </a:rPr>
              <a:t>RoBERTa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模型能准确分类内核崩溃报告，检测报告是否属于同一类型，达到</a:t>
            </a:r>
            <a:r>
              <a:rPr lang="en-US" altLang="zh-CN" sz="2000" dirty="0">
                <a:sym typeface="+mn-ea"/>
              </a:rPr>
              <a:t>bug</a:t>
            </a:r>
            <a:r>
              <a:rPr lang="zh-CN" altLang="en-US" sz="2000" dirty="0">
                <a:sym typeface="+mn-ea"/>
              </a:rPr>
              <a:t>去重的目的。</a:t>
            </a:r>
            <a:endParaRPr lang="zh-CN" altLang="en-US" sz="2000" dirty="0"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模型迁移性：微调后的模型不仅适用于 </a:t>
            </a:r>
            <a:r>
              <a:rPr lang="en-US" altLang="zh-CN" sz="2000" dirty="0">
                <a:sym typeface="+mn-ea"/>
              </a:rPr>
              <a:t>Linux</a:t>
            </a:r>
            <a:r>
              <a:rPr lang="zh-CN" altLang="en-US" sz="2000" dirty="0">
                <a:sym typeface="+mn-ea"/>
              </a:rPr>
              <a:t>，也能迁移到其他类似系统（如 </a:t>
            </a:r>
            <a:r>
              <a:rPr lang="en-US" altLang="zh-CN" sz="2000" dirty="0">
                <a:sym typeface="+mn-ea"/>
              </a:rPr>
              <a:t>RUXOS</a:t>
            </a:r>
            <a:r>
              <a:rPr lang="zh-CN" altLang="en-US" sz="2000" dirty="0">
                <a:sym typeface="+mn-ea"/>
              </a:rPr>
              <a:t>）。</a:t>
            </a:r>
            <a:endParaRPr lang="zh-CN" altLang="en-US" sz="2000" dirty="0"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优化预测效果：通过合理的模型结构和数据预处理和清洗方法，提升模型在测试集上的性能表现。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955" y="522605"/>
            <a:ext cx="7624445" cy="49149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设计思想</a:t>
            </a:r>
            <a:r>
              <a:rPr lang="en-US" altLang="zh-CN" dirty="0"/>
              <a:t>——</a:t>
            </a:r>
            <a:r>
              <a:rPr lang="zh-CN" altLang="en-US" dirty="0"/>
              <a:t>核心目标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COMMONDATA" val="eyJoZGlkIjoiZDFiODFjNDAxZjdmOTFjOTUzZjUyM2E1YWE2YTFiMzc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WPS 演示</Application>
  <PresentationFormat>宽屏</PresentationFormat>
  <Paragraphs>186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等线</vt:lpstr>
      <vt:lpstr>Times New Roman</vt:lpstr>
      <vt:lpstr>Calibri</vt:lpstr>
      <vt:lpstr>Office 主题​​</vt:lpstr>
      <vt:lpstr>基于roberta的自动化内核崩溃报告去重系统设计</vt:lpstr>
      <vt:lpstr>项目介绍</vt:lpstr>
      <vt:lpstr>PowerPoint 演示文稿</vt:lpstr>
      <vt:lpstr>1.1 项目背景</vt:lpstr>
      <vt:lpstr>1.2 项目目标</vt:lpstr>
      <vt:lpstr>1.3 效果展示</vt:lpstr>
      <vt:lpstr>1.4 作品原创性情况说明</vt:lpstr>
      <vt:lpstr>PowerPoint 演示文稿</vt:lpstr>
      <vt:lpstr>2.1 设计思想——核心目标</vt:lpstr>
      <vt:lpstr>2.2 技术路线</vt:lpstr>
      <vt:lpstr>2.2.1 信息提取</vt:lpstr>
      <vt:lpstr>2.2.2 特征编码</vt:lpstr>
      <vt:lpstr>2.2.3 模型微调</vt:lpstr>
      <vt:lpstr>2.2.4 预测分类</vt:lpstr>
      <vt:lpstr>PowerPoint 演示文稿</vt:lpstr>
      <vt:lpstr>3.1 数据来源集合</vt:lpstr>
      <vt:lpstr>3.2 数据预处理</vt:lpstr>
      <vt:lpstr>PowerPoint 演示文稿</vt:lpstr>
      <vt:lpstr>4.1 实验设置和评价指标</vt:lpstr>
      <vt:lpstr>4.2 实验结果</vt:lpstr>
      <vt:lpstr>PowerPoint 演示文稿</vt:lpstr>
      <vt:lpstr>5.1 实现难点说明</vt:lpstr>
      <vt:lpstr>感谢各位老师的聆听！ 请各位老师批评指正！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沐玖</cp:lastModifiedBy>
  <cp:revision>146</cp:revision>
  <dcterms:created xsi:type="dcterms:W3CDTF">2024-08-05T03:21:00Z</dcterms:created>
  <dcterms:modified xsi:type="dcterms:W3CDTF">2024-10-20T09:11:17Z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9DEFA6C4AFF44F4FB6F21EAACB46AAF5_12</vt:lpwstr>
  </property>
  <property fmtid="{D5CDD505-2E9C-101B-9397-08002B2CF9AE}" pid="3" name="KSOProductBuildVer">
    <vt:lpwstr>2052-12.1.0.18608</vt:lpwstr>
  </property>
</Properties>
</file>