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29.05.2022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135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29.05.2022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77264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29.05.2022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84657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ACB80D6-2545-4A0D-9E77-713CA5C48F3D}" type="datetimeFigureOut">
              <a:rPr lang="tr-TR" smtClean="0"/>
              <a:t>29.05.2022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0482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9ACB80D6-2545-4A0D-9E77-713CA5C48F3D}" type="datetimeFigureOut">
              <a:rPr lang="tr-TR" smtClean="0"/>
              <a:t>29.05.2022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51494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ACB80D6-2545-4A0D-9E77-713CA5C48F3D}" type="datetimeFigureOut">
              <a:rPr lang="tr-TR" smtClean="0"/>
              <a:t>29.05.2022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14763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ACB80D6-2545-4A0D-9E77-713CA5C48F3D}" type="datetimeFigureOut">
              <a:rPr lang="tr-TR" smtClean="0"/>
              <a:t>29.05.2022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303988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ACB80D6-2545-4A0D-9E77-713CA5C48F3D}" type="datetimeFigureOut">
              <a:rPr lang="tr-TR" smtClean="0"/>
              <a:t>29.05.2022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175480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ACB80D6-2545-4A0D-9E77-713CA5C48F3D}" type="datetimeFigureOut">
              <a:rPr lang="tr-TR" smtClean="0"/>
              <a:t>29.05.2022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23431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29.05.2022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402221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ACB80D6-2545-4A0D-9E77-713CA5C48F3D}" type="datetimeFigureOut">
              <a:rPr lang="tr-TR" smtClean="0"/>
              <a:t>29.05.2022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38C0180-BC08-426F-9FB6-376D8F03D693}" type="slidenum">
              <a:rPr lang="tr-TR" smtClean="0"/>
              <a:t>‹#›</a:t>
            </a:fld>
            <a:endParaRPr lang="tr-TR"/>
          </a:p>
        </p:txBody>
      </p:sp>
    </p:spTree>
    <p:extLst>
      <p:ext uri="{BB962C8B-B14F-4D97-AF65-F5344CB8AC3E}">
        <p14:creationId xmlns:p14="http://schemas.microsoft.com/office/powerpoint/2010/main" val="292520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B80D6-2545-4A0D-9E77-713CA5C48F3D}" type="datetimeFigureOut">
              <a:rPr lang="tr-TR" smtClean="0"/>
              <a:t>29.05.2022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C0180-BC08-426F-9FB6-376D8F03D693}" type="slidenum">
              <a:rPr lang="tr-TR" smtClean="0"/>
              <a:t>‹#›</a:t>
            </a:fld>
            <a:endParaRPr lang="tr-TR"/>
          </a:p>
        </p:txBody>
      </p:sp>
    </p:spTree>
    <p:extLst>
      <p:ext uri="{BB962C8B-B14F-4D97-AF65-F5344CB8AC3E}">
        <p14:creationId xmlns:p14="http://schemas.microsoft.com/office/powerpoint/2010/main" val="335018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81695" y="316029"/>
            <a:ext cx="7886007" cy="673186"/>
          </a:xfrm>
        </p:spPr>
        <p:txBody>
          <a:bodyPr anchor="t">
            <a:normAutofit fontScale="90000"/>
          </a:bodyPr>
          <a:lstStyle/>
          <a:p>
            <a:pPr>
              <a:lnSpc>
                <a:spcPct val="100000"/>
              </a:lnSpc>
            </a:pPr>
            <a:r>
              <a:rPr lang="tr-TR" sz="2400" b="1" dirty="0" smtClean="0">
                <a:latin typeface="Arial" panose="020B0604020202020204" pitchFamily="34" charset="0"/>
                <a:cs typeface="Arial" panose="020B0604020202020204" pitchFamily="34" charset="0"/>
              </a:rPr>
              <a:t>SE373 MOBILE PROGRAMMING SYSTEM ARCHITECTURE</a:t>
            </a:r>
            <a:br>
              <a:rPr lang="tr-TR" sz="2400" b="1" dirty="0" smtClean="0">
                <a:latin typeface="Arial" panose="020B0604020202020204" pitchFamily="34" charset="0"/>
                <a:cs typeface="Arial" panose="020B0604020202020204" pitchFamily="34" charset="0"/>
              </a:rPr>
            </a:br>
            <a:r>
              <a:rPr lang="tr-TR" sz="2400" dirty="0" smtClean="0">
                <a:latin typeface="Arial" panose="020B0604020202020204" pitchFamily="34" charset="0"/>
                <a:cs typeface="Arial" panose="020B0604020202020204" pitchFamily="34" charset="0"/>
              </a:rPr>
              <a:t>190704037 Haluk AYDIN</a:t>
            </a:r>
            <a:endParaRPr lang="tr-TR" sz="24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5" y="989215"/>
            <a:ext cx="3261360" cy="5802283"/>
          </a:xfrm>
          <a:prstGeom prst="rect">
            <a:avLst/>
          </a:prstGeom>
        </p:spPr>
      </p:pic>
      <p:cxnSp>
        <p:nvCxnSpPr>
          <p:cNvPr id="6" name="Düz Bağlayıcı 5"/>
          <p:cNvCxnSpPr/>
          <p:nvPr/>
        </p:nvCxnSpPr>
        <p:spPr>
          <a:xfrm>
            <a:off x="2563092" y="1662401"/>
            <a:ext cx="3333403" cy="66502"/>
          </a:xfrm>
          <a:prstGeom prst="line">
            <a:avLst/>
          </a:prstGeom>
          <a:ln/>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5896495" y="1482826"/>
            <a:ext cx="5724698" cy="1200329"/>
          </a:xfrm>
          <a:prstGeom prst="rect">
            <a:avLst/>
          </a:prstGeom>
          <a:noFill/>
        </p:spPr>
        <p:txBody>
          <a:bodyPr wrap="square" rtlCol="0">
            <a:spAutoFit/>
          </a:bodyPr>
          <a:lstStyle/>
          <a:p>
            <a:r>
              <a:rPr lang="en-US" sz="2400" dirty="0"/>
              <a:t>Each heading is the title of the post it contains</a:t>
            </a:r>
            <a:r>
              <a:rPr lang="en-US" sz="2400" dirty="0" smtClean="0"/>
              <a:t>.</a:t>
            </a:r>
            <a:r>
              <a:rPr lang="tr-TR" sz="2400" dirty="0" smtClean="0"/>
              <a:t> </a:t>
            </a:r>
            <a:r>
              <a:rPr lang="en-US" sz="2400" dirty="0" smtClean="0"/>
              <a:t>When you click on the title, it will direct you to the mail it is defined for.</a:t>
            </a:r>
            <a:endParaRPr lang="tr-TR" sz="2400" dirty="0"/>
          </a:p>
        </p:txBody>
      </p:sp>
      <p:sp>
        <p:nvSpPr>
          <p:cNvPr id="10" name="Metin kutusu 9"/>
          <p:cNvSpPr txBox="1"/>
          <p:nvPr/>
        </p:nvSpPr>
        <p:spPr>
          <a:xfrm>
            <a:off x="19397" y="397750"/>
            <a:ext cx="3524596" cy="369332"/>
          </a:xfrm>
          <a:prstGeom prst="rect">
            <a:avLst/>
          </a:prstGeom>
          <a:noFill/>
        </p:spPr>
        <p:txBody>
          <a:bodyPr wrap="square" rtlCol="0">
            <a:spAutoFit/>
          </a:bodyPr>
          <a:lstStyle/>
          <a:p>
            <a:pPr algn="ctr"/>
            <a:r>
              <a:rPr lang="tr-TR" dirty="0" smtClean="0"/>
              <a:t>HOME PAGE</a:t>
            </a:r>
            <a:endParaRPr lang="tr-TR" dirty="0"/>
          </a:p>
        </p:txBody>
      </p:sp>
      <p:cxnSp>
        <p:nvCxnSpPr>
          <p:cNvPr id="12" name="Düz Bağlayıcı 11"/>
          <p:cNvCxnSpPr>
            <a:endCxn id="13" idx="1"/>
          </p:cNvCxnSpPr>
          <p:nvPr/>
        </p:nvCxnSpPr>
        <p:spPr>
          <a:xfrm flipV="1">
            <a:off x="1781695" y="3244026"/>
            <a:ext cx="1769224" cy="3042706"/>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3550919" y="2920860"/>
            <a:ext cx="4347557" cy="646331"/>
          </a:xfrm>
          <a:prstGeom prst="rect">
            <a:avLst/>
          </a:prstGeom>
          <a:noFill/>
        </p:spPr>
        <p:txBody>
          <a:bodyPr wrap="square" rtlCol="0">
            <a:spAutoFit/>
          </a:bodyPr>
          <a:lstStyle/>
          <a:p>
            <a:r>
              <a:rPr lang="tr-TR" dirty="0" err="1" smtClean="0"/>
              <a:t>This</a:t>
            </a:r>
            <a:r>
              <a:rPr lang="tr-TR" dirty="0" smtClean="0"/>
              <a:t> is </a:t>
            </a:r>
            <a:r>
              <a:rPr lang="tr-TR" dirty="0" err="1" smtClean="0"/>
              <a:t>BottomNavigationBar</a:t>
            </a:r>
            <a:r>
              <a:rPr lang="tr-TR" dirty="0" smtClean="0"/>
              <a:t>.</a:t>
            </a:r>
            <a:r>
              <a:rPr lang="en-US" dirty="0" smtClean="0"/>
              <a:t> This bar is designed to switch between pages.</a:t>
            </a:r>
            <a:endParaRPr lang="tr-TR" dirty="0"/>
          </a:p>
        </p:txBody>
      </p:sp>
      <p:cxnSp>
        <p:nvCxnSpPr>
          <p:cNvPr id="16" name="Düz Bağlayıcı 15"/>
          <p:cNvCxnSpPr>
            <a:endCxn id="19" idx="1"/>
          </p:cNvCxnSpPr>
          <p:nvPr/>
        </p:nvCxnSpPr>
        <p:spPr>
          <a:xfrm flipV="1">
            <a:off x="631767" y="4489389"/>
            <a:ext cx="2919152" cy="2019476"/>
          </a:xfrm>
          <a:prstGeom prst="line">
            <a:avLst/>
          </a:prstGeom>
        </p:spPr>
        <p:style>
          <a:lnRef idx="3">
            <a:schemeClr val="accent4"/>
          </a:lnRef>
          <a:fillRef idx="0">
            <a:schemeClr val="accent4"/>
          </a:fillRef>
          <a:effectRef idx="2">
            <a:schemeClr val="accent4"/>
          </a:effectRef>
          <a:fontRef idx="minor">
            <a:schemeClr val="tx1"/>
          </a:fontRef>
        </p:style>
      </p:cxnSp>
      <p:sp>
        <p:nvSpPr>
          <p:cNvPr id="19" name="Metin kutusu 18"/>
          <p:cNvSpPr txBox="1"/>
          <p:nvPr/>
        </p:nvSpPr>
        <p:spPr>
          <a:xfrm>
            <a:off x="3550919" y="4166223"/>
            <a:ext cx="2410691" cy="646331"/>
          </a:xfrm>
          <a:prstGeom prst="rect">
            <a:avLst/>
          </a:prstGeom>
          <a:noFill/>
        </p:spPr>
        <p:txBody>
          <a:bodyPr wrap="square" rtlCol="0">
            <a:spAutoFit/>
          </a:bodyPr>
          <a:lstStyle/>
          <a:p>
            <a:r>
              <a:rPr lang="en-US" dirty="0" smtClean="0"/>
              <a:t>This button will take you to the home page.</a:t>
            </a:r>
            <a:endParaRPr lang="tr-TR" dirty="0"/>
          </a:p>
        </p:txBody>
      </p:sp>
      <p:cxnSp>
        <p:nvCxnSpPr>
          <p:cNvPr id="21" name="Düz Bağlayıcı 20"/>
          <p:cNvCxnSpPr>
            <a:endCxn id="24" idx="1"/>
          </p:cNvCxnSpPr>
          <p:nvPr/>
        </p:nvCxnSpPr>
        <p:spPr>
          <a:xfrm flipV="1">
            <a:off x="1371600" y="5500025"/>
            <a:ext cx="2388522" cy="1141846"/>
          </a:xfrm>
          <a:prstGeom prst="line">
            <a:avLst/>
          </a:prstGeom>
        </p:spPr>
        <p:style>
          <a:lnRef idx="3">
            <a:schemeClr val="accent2"/>
          </a:lnRef>
          <a:fillRef idx="0">
            <a:schemeClr val="accent2"/>
          </a:fillRef>
          <a:effectRef idx="2">
            <a:schemeClr val="accent2"/>
          </a:effectRef>
          <a:fontRef idx="minor">
            <a:schemeClr val="tx1"/>
          </a:fontRef>
        </p:style>
      </p:cxnSp>
      <p:sp>
        <p:nvSpPr>
          <p:cNvPr id="24" name="Metin kutusu 23"/>
          <p:cNvSpPr txBox="1"/>
          <p:nvPr/>
        </p:nvSpPr>
        <p:spPr>
          <a:xfrm>
            <a:off x="3760122" y="5176859"/>
            <a:ext cx="2842953" cy="646331"/>
          </a:xfrm>
          <a:prstGeom prst="rect">
            <a:avLst/>
          </a:prstGeom>
          <a:noFill/>
        </p:spPr>
        <p:txBody>
          <a:bodyPr wrap="square" rtlCol="0">
            <a:spAutoFit/>
          </a:bodyPr>
          <a:lstStyle/>
          <a:p>
            <a:r>
              <a:rPr lang="en-US" dirty="0" smtClean="0"/>
              <a:t>This button will take you to the search page.</a:t>
            </a:r>
            <a:endParaRPr lang="tr-TR" dirty="0"/>
          </a:p>
        </p:txBody>
      </p:sp>
      <p:cxnSp>
        <p:nvCxnSpPr>
          <p:cNvPr id="28" name="Düz Bağlayıcı 27"/>
          <p:cNvCxnSpPr>
            <a:endCxn id="31" idx="1"/>
          </p:cNvCxnSpPr>
          <p:nvPr/>
        </p:nvCxnSpPr>
        <p:spPr>
          <a:xfrm flipV="1">
            <a:off x="2175855" y="5411586"/>
            <a:ext cx="5656120" cy="1130789"/>
          </a:xfrm>
          <a:prstGeom prst="line">
            <a:avLst/>
          </a:prstGeom>
          <a:ln>
            <a:solidFill>
              <a:schemeClr val="accent5">
                <a:lumMod val="75000"/>
              </a:schemeClr>
            </a:solidFill>
          </a:ln>
        </p:spPr>
        <p:style>
          <a:lnRef idx="3">
            <a:schemeClr val="accent5"/>
          </a:lnRef>
          <a:fillRef idx="0">
            <a:schemeClr val="accent5"/>
          </a:fillRef>
          <a:effectRef idx="2">
            <a:schemeClr val="accent5"/>
          </a:effectRef>
          <a:fontRef idx="minor">
            <a:schemeClr val="tx1"/>
          </a:fontRef>
        </p:style>
      </p:cxnSp>
      <p:sp>
        <p:nvSpPr>
          <p:cNvPr id="31" name="Metin kutusu 30"/>
          <p:cNvSpPr txBox="1"/>
          <p:nvPr/>
        </p:nvSpPr>
        <p:spPr>
          <a:xfrm>
            <a:off x="7831975" y="4949921"/>
            <a:ext cx="2317866" cy="923330"/>
          </a:xfrm>
          <a:prstGeom prst="rect">
            <a:avLst/>
          </a:prstGeom>
          <a:noFill/>
        </p:spPr>
        <p:txBody>
          <a:bodyPr wrap="square" rtlCol="0">
            <a:spAutoFit/>
          </a:bodyPr>
          <a:lstStyle/>
          <a:p>
            <a:r>
              <a:rPr lang="en-US" dirty="0" smtClean="0"/>
              <a:t>This button will redirect you to the </a:t>
            </a:r>
            <a:r>
              <a:rPr lang="en-US" dirty="0" err="1" smtClean="0"/>
              <a:t>createpost</a:t>
            </a:r>
            <a:r>
              <a:rPr lang="en-US" dirty="0" smtClean="0"/>
              <a:t> page.</a:t>
            </a:r>
            <a:endParaRPr lang="tr-TR" dirty="0"/>
          </a:p>
        </p:txBody>
      </p:sp>
      <p:sp>
        <p:nvSpPr>
          <p:cNvPr id="33" name="Metin kutusu 32"/>
          <p:cNvSpPr txBox="1"/>
          <p:nvPr/>
        </p:nvSpPr>
        <p:spPr>
          <a:xfrm>
            <a:off x="5170516" y="6118167"/>
            <a:ext cx="3291840" cy="646331"/>
          </a:xfrm>
          <a:prstGeom prst="rect">
            <a:avLst/>
          </a:prstGeom>
          <a:noFill/>
        </p:spPr>
        <p:txBody>
          <a:bodyPr wrap="square" rtlCol="0">
            <a:spAutoFit/>
          </a:bodyPr>
          <a:lstStyle/>
          <a:p>
            <a:r>
              <a:rPr lang="en-US" dirty="0" smtClean="0"/>
              <a:t>This button will redirect you to the login page.</a:t>
            </a:r>
            <a:endParaRPr lang="tr-TR" dirty="0"/>
          </a:p>
        </p:txBody>
      </p:sp>
      <p:cxnSp>
        <p:nvCxnSpPr>
          <p:cNvPr id="39" name="Düz Bağlayıcı 38"/>
          <p:cNvCxnSpPr>
            <a:endCxn id="33" idx="1"/>
          </p:cNvCxnSpPr>
          <p:nvPr/>
        </p:nvCxnSpPr>
        <p:spPr>
          <a:xfrm flipV="1">
            <a:off x="3110345" y="6441333"/>
            <a:ext cx="2060171" cy="101042"/>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8637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flipH="1">
            <a:off x="0" y="4023360"/>
            <a:ext cx="5769033" cy="1953491"/>
          </a:xfrm>
        </p:spPr>
        <p:txBody>
          <a:bodyPr anchor="t">
            <a:normAutofit/>
          </a:bodyPr>
          <a:lstStyle/>
          <a:p>
            <a:pPr algn="ctr"/>
            <a:r>
              <a:rPr lang="en-US" sz="1800" dirty="0"/>
              <a:t>This is firebase authentication. Where created memberships are stored. At the same time, the password reset process is done from the side section.</a:t>
            </a:r>
            <a:endParaRPr lang="tr-TR" sz="1800" dirty="0"/>
          </a:p>
        </p:txBody>
      </p:sp>
      <p:pic>
        <p:nvPicPr>
          <p:cNvPr id="4" name="Resim 3"/>
          <p:cNvPicPr>
            <a:picLocks noChangeAspect="1"/>
          </p:cNvPicPr>
          <p:nvPr/>
        </p:nvPicPr>
        <p:blipFill>
          <a:blip r:embed="rId2"/>
          <a:stretch>
            <a:fillRect/>
          </a:stretch>
        </p:blipFill>
        <p:spPr>
          <a:xfrm>
            <a:off x="175026" y="92054"/>
            <a:ext cx="5519191" cy="2867277"/>
          </a:xfrm>
          <a:prstGeom prst="rect">
            <a:avLst/>
          </a:prstGeom>
        </p:spPr>
      </p:pic>
      <p:pic>
        <p:nvPicPr>
          <p:cNvPr id="6" name="Resim 5"/>
          <p:cNvPicPr>
            <a:picLocks noChangeAspect="1"/>
          </p:cNvPicPr>
          <p:nvPr/>
        </p:nvPicPr>
        <p:blipFill>
          <a:blip r:embed="rId3"/>
          <a:stretch>
            <a:fillRect/>
          </a:stretch>
        </p:blipFill>
        <p:spPr>
          <a:xfrm>
            <a:off x="5769033" y="92054"/>
            <a:ext cx="6359236" cy="3931306"/>
          </a:xfrm>
          <a:prstGeom prst="rect">
            <a:avLst/>
          </a:prstGeom>
        </p:spPr>
      </p:pic>
    </p:spTree>
    <p:extLst>
      <p:ext uri="{BB962C8B-B14F-4D97-AF65-F5344CB8AC3E}">
        <p14:creationId xmlns:p14="http://schemas.microsoft.com/office/powerpoint/2010/main" val="211333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57258" y="82810"/>
            <a:ext cx="4911437" cy="1746307"/>
          </a:xfrm>
        </p:spPr>
        <p:txBody>
          <a:bodyPr anchor="t">
            <a:normAutofit/>
          </a:bodyPr>
          <a:lstStyle/>
          <a:p>
            <a:r>
              <a:rPr lang="en-US" sz="2000" dirty="0" smtClean="0">
                <a:latin typeface="Arial" panose="020B0604020202020204" pitchFamily="34" charset="0"/>
                <a:cs typeface="Arial" panose="020B0604020202020204" pitchFamily="34" charset="0"/>
              </a:rPr>
              <a:t>You can see the title and content of the post created on this page, read the comments about it and make your own comment, as well as see how many likes it has received.</a:t>
            </a:r>
            <a:endParaRPr lang="tr-TR" sz="20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 y="482138"/>
            <a:ext cx="3261360" cy="6233160"/>
          </a:xfrm>
          <a:prstGeom prst="rect">
            <a:avLst/>
          </a:prstGeom>
        </p:spPr>
      </p:pic>
      <p:sp>
        <p:nvSpPr>
          <p:cNvPr id="9" name="Dikdörtgen 8"/>
          <p:cNvSpPr/>
          <p:nvPr/>
        </p:nvSpPr>
        <p:spPr>
          <a:xfrm>
            <a:off x="88669" y="916533"/>
            <a:ext cx="3261360" cy="3158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2" name="Düz Bağlayıcı 11"/>
          <p:cNvCxnSpPr>
            <a:stCxn id="9" idx="3"/>
          </p:cNvCxnSpPr>
          <p:nvPr/>
        </p:nvCxnSpPr>
        <p:spPr>
          <a:xfrm>
            <a:off x="3350029" y="2495952"/>
            <a:ext cx="1134688" cy="365760"/>
          </a:xfrm>
          <a:prstGeom prst="line">
            <a:avLst/>
          </a:prstGeom>
          <a:ln/>
        </p:spPr>
        <p:style>
          <a:lnRef idx="3">
            <a:schemeClr val="accent2"/>
          </a:lnRef>
          <a:fillRef idx="0">
            <a:schemeClr val="accent2"/>
          </a:fillRef>
          <a:effectRef idx="2">
            <a:schemeClr val="accent2"/>
          </a:effectRef>
          <a:fontRef idx="minor">
            <a:schemeClr val="tx1"/>
          </a:fontRef>
        </p:style>
      </p:cxnSp>
      <p:sp>
        <p:nvSpPr>
          <p:cNvPr id="20" name="Dikdörtgen 19"/>
          <p:cNvSpPr/>
          <p:nvPr/>
        </p:nvSpPr>
        <p:spPr>
          <a:xfrm>
            <a:off x="592282" y="539480"/>
            <a:ext cx="2103120" cy="33250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6" name="Düz Bağlayıcı 25"/>
          <p:cNvCxnSpPr>
            <a:stCxn id="20" idx="3"/>
            <a:endCxn id="30" idx="1"/>
          </p:cNvCxnSpPr>
          <p:nvPr/>
        </p:nvCxnSpPr>
        <p:spPr>
          <a:xfrm>
            <a:off x="2695402" y="705735"/>
            <a:ext cx="1357974" cy="955708"/>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30" name="Metin kutusu 29"/>
          <p:cNvSpPr txBox="1"/>
          <p:nvPr/>
        </p:nvSpPr>
        <p:spPr>
          <a:xfrm>
            <a:off x="4053376" y="1338277"/>
            <a:ext cx="2348345" cy="646331"/>
          </a:xfrm>
          <a:prstGeom prst="rect">
            <a:avLst/>
          </a:prstGeom>
          <a:noFill/>
        </p:spPr>
        <p:txBody>
          <a:bodyPr wrap="square" rtlCol="0">
            <a:spAutoFit/>
          </a:bodyPr>
          <a:lstStyle/>
          <a:p>
            <a:r>
              <a:rPr lang="en-US" dirty="0" smtClean="0"/>
              <a:t>This is the title of the post.</a:t>
            </a:r>
            <a:endParaRPr lang="tr-TR" dirty="0"/>
          </a:p>
        </p:txBody>
      </p:sp>
      <p:sp>
        <p:nvSpPr>
          <p:cNvPr id="32" name="Metin kutusu 31"/>
          <p:cNvSpPr txBox="1"/>
          <p:nvPr/>
        </p:nvSpPr>
        <p:spPr>
          <a:xfrm>
            <a:off x="4488873" y="2327564"/>
            <a:ext cx="2344189" cy="646331"/>
          </a:xfrm>
          <a:prstGeom prst="rect">
            <a:avLst/>
          </a:prstGeom>
          <a:noFill/>
        </p:spPr>
        <p:txBody>
          <a:bodyPr wrap="square" rtlCol="0">
            <a:spAutoFit/>
          </a:bodyPr>
          <a:lstStyle/>
          <a:p>
            <a:r>
              <a:rPr lang="en-US" dirty="0" smtClean="0"/>
              <a:t>This part is the content of the post.</a:t>
            </a:r>
            <a:endParaRPr lang="tr-TR" dirty="0"/>
          </a:p>
        </p:txBody>
      </p:sp>
      <p:sp>
        <p:nvSpPr>
          <p:cNvPr id="33" name="Metin kutusu 32"/>
          <p:cNvSpPr txBox="1"/>
          <p:nvPr/>
        </p:nvSpPr>
        <p:spPr>
          <a:xfrm>
            <a:off x="3782291" y="3998422"/>
            <a:ext cx="2934393" cy="947651"/>
          </a:xfrm>
          <a:prstGeom prst="rect">
            <a:avLst/>
          </a:prstGeom>
          <a:noFill/>
        </p:spPr>
        <p:txBody>
          <a:bodyPr wrap="square" rtlCol="0">
            <a:spAutoFit/>
          </a:bodyPr>
          <a:lstStyle/>
          <a:p>
            <a:r>
              <a:rPr lang="en-US" smtClean="0"/>
              <a:t>In this section, you can see the comments about the post.</a:t>
            </a:r>
            <a:endParaRPr lang="tr-TR" dirty="0"/>
          </a:p>
        </p:txBody>
      </p:sp>
      <p:sp>
        <p:nvSpPr>
          <p:cNvPr id="34" name="Dikdörtgen 33"/>
          <p:cNvSpPr/>
          <p:nvPr/>
        </p:nvSpPr>
        <p:spPr>
          <a:xfrm>
            <a:off x="113029" y="4111897"/>
            <a:ext cx="3261360" cy="14962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6" name="Düz Bağlayıcı 35"/>
          <p:cNvCxnSpPr>
            <a:stCxn id="33" idx="1"/>
            <a:endCxn id="34" idx="3"/>
          </p:cNvCxnSpPr>
          <p:nvPr/>
        </p:nvCxnSpPr>
        <p:spPr>
          <a:xfrm flipH="1">
            <a:off x="3374389" y="4472248"/>
            <a:ext cx="407902" cy="387795"/>
          </a:xfrm>
          <a:prstGeom prst="line">
            <a:avLst/>
          </a:prstGeom>
          <a:ln/>
        </p:spPr>
        <p:style>
          <a:lnRef idx="3">
            <a:schemeClr val="accent1"/>
          </a:lnRef>
          <a:fillRef idx="0">
            <a:schemeClr val="accent1"/>
          </a:fillRef>
          <a:effectRef idx="2">
            <a:schemeClr val="accent1"/>
          </a:effectRef>
          <a:fontRef idx="minor">
            <a:schemeClr val="tx1"/>
          </a:fontRef>
        </p:style>
      </p:cxnSp>
      <p:sp>
        <p:nvSpPr>
          <p:cNvPr id="41" name="Dikdörtgen 40"/>
          <p:cNvSpPr/>
          <p:nvPr/>
        </p:nvSpPr>
        <p:spPr>
          <a:xfrm>
            <a:off x="2913611" y="486671"/>
            <a:ext cx="436418" cy="332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43" name="Düz Bağlayıcı 42"/>
          <p:cNvCxnSpPr>
            <a:stCxn id="41" idx="3"/>
            <a:endCxn id="47" idx="1"/>
          </p:cNvCxnSpPr>
          <p:nvPr/>
        </p:nvCxnSpPr>
        <p:spPr>
          <a:xfrm>
            <a:off x="3350029" y="652926"/>
            <a:ext cx="703347" cy="0"/>
          </a:xfrm>
          <a:prstGeom prst="line">
            <a:avLst/>
          </a:prstGeom>
        </p:spPr>
        <p:style>
          <a:lnRef idx="3">
            <a:schemeClr val="accent5"/>
          </a:lnRef>
          <a:fillRef idx="0">
            <a:schemeClr val="accent5"/>
          </a:fillRef>
          <a:effectRef idx="2">
            <a:schemeClr val="accent5"/>
          </a:effectRef>
          <a:fontRef idx="minor">
            <a:schemeClr val="tx1"/>
          </a:fontRef>
        </p:style>
      </p:cxnSp>
      <p:sp>
        <p:nvSpPr>
          <p:cNvPr id="47" name="Metin kutusu 46"/>
          <p:cNvSpPr txBox="1"/>
          <p:nvPr/>
        </p:nvSpPr>
        <p:spPr>
          <a:xfrm>
            <a:off x="4053376" y="191261"/>
            <a:ext cx="2779685" cy="923330"/>
          </a:xfrm>
          <a:prstGeom prst="rect">
            <a:avLst/>
          </a:prstGeom>
          <a:noFill/>
        </p:spPr>
        <p:txBody>
          <a:bodyPr wrap="square" rtlCol="0">
            <a:spAutoFit/>
          </a:bodyPr>
          <a:lstStyle/>
          <a:p>
            <a:r>
              <a:rPr lang="en-US" dirty="0" smtClean="0"/>
              <a:t>In this section, you can see the number of likes the post has received.</a:t>
            </a:r>
            <a:endParaRPr lang="tr-TR" dirty="0"/>
          </a:p>
        </p:txBody>
      </p:sp>
      <p:sp>
        <p:nvSpPr>
          <p:cNvPr id="53" name="Dikdörtgen 52"/>
          <p:cNvSpPr/>
          <p:nvPr/>
        </p:nvSpPr>
        <p:spPr>
          <a:xfrm>
            <a:off x="88669" y="5644716"/>
            <a:ext cx="3261360" cy="7148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5" name="Düz Bağlayıcı 54"/>
          <p:cNvCxnSpPr>
            <a:stCxn id="53" idx="3"/>
            <a:endCxn id="56" idx="1"/>
          </p:cNvCxnSpPr>
          <p:nvPr/>
        </p:nvCxnSpPr>
        <p:spPr>
          <a:xfrm flipV="1">
            <a:off x="3350029" y="5745126"/>
            <a:ext cx="931026" cy="257037"/>
          </a:xfrm>
          <a:prstGeom prst="line">
            <a:avLst/>
          </a:prstGeom>
        </p:spPr>
        <p:style>
          <a:lnRef idx="3">
            <a:schemeClr val="accent2"/>
          </a:lnRef>
          <a:fillRef idx="0">
            <a:schemeClr val="accent2"/>
          </a:fillRef>
          <a:effectRef idx="2">
            <a:schemeClr val="accent2"/>
          </a:effectRef>
          <a:fontRef idx="minor">
            <a:schemeClr val="tx1"/>
          </a:fontRef>
        </p:style>
      </p:cxnSp>
      <p:sp>
        <p:nvSpPr>
          <p:cNvPr id="56" name="Metin kutusu 55"/>
          <p:cNvSpPr txBox="1"/>
          <p:nvPr/>
        </p:nvSpPr>
        <p:spPr>
          <a:xfrm>
            <a:off x="4281055" y="5421960"/>
            <a:ext cx="2585258" cy="646331"/>
          </a:xfrm>
          <a:prstGeom prst="rect">
            <a:avLst/>
          </a:prstGeom>
          <a:noFill/>
        </p:spPr>
        <p:txBody>
          <a:bodyPr wrap="square" rtlCol="0">
            <a:spAutoFit/>
          </a:bodyPr>
          <a:lstStyle/>
          <a:p>
            <a:r>
              <a:rPr lang="en-US" dirty="0" smtClean="0"/>
              <a:t>You can comment on the post in this section.</a:t>
            </a:r>
            <a:endParaRPr lang="tr-TR" dirty="0"/>
          </a:p>
        </p:txBody>
      </p:sp>
      <p:sp>
        <p:nvSpPr>
          <p:cNvPr id="8" name="Metin kutusu 7"/>
          <p:cNvSpPr txBox="1"/>
          <p:nvPr/>
        </p:nvSpPr>
        <p:spPr>
          <a:xfrm>
            <a:off x="238991" y="76278"/>
            <a:ext cx="2809702" cy="369332"/>
          </a:xfrm>
          <a:prstGeom prst="rect">
            <a:avLst/>
          </a:prstGeom>
          <a:noFill/>
        </p:spPr>
        <p:txBody>
          <a:bodyPr wrap="square" rtlCol="0">
            <a:spAutoFit/>
          </a:bodyPr>
          <a:lstStyle/>
          <a:p>
            <a:pPr algn="ctr"/>
            <a:r>
              <a:rPr lang="tr-TR" dirty="0" smtClean="0"/>
              <a:t>POST PAGE</a:t>
            </a:r>
            <a:endParaRPr lang="tr-TR" dirty="0"/>
          </a:p>
        </p:txBody>
      </p:sp>
    </p:spTree>
    <p:extLst>
      <p:ext uri="{BB962C8B-B14F-4D97-AF65-F5344CB8AC3E}">
        <p14:creationId xmlns:p14="http://schemas.microsoft.com/office/powerpoint/2010/main" val="23963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97832" y="148994"/>
            <a:ext cx="4445923" cy="1505239"/>
          </a:xfrm>
        </p:spPr>
        <p:txBody>
          <a:bodyPr>
            <a:normAutofit/>
          </a:bodyPr>
          <a:lstStyle/>
          <a:p>
            <a:r>
              <a:rPr lang="en-US" sz="1800" dirty="0" smtClean="0">
                <a:latin typeface="Arial" panose="020B0604020202020204" pitchFamily="34" charset="0"/>
                <a:cs typeface="Arial" panose="020B0604020202020204" pitchFamily="34" charset="0"/>
              </a:rPr>
              <a:t>This page is designed for post creation. You must specify the label title and content for the post you will create on this page. No field can be left blank</a:t>
            </a:r>
            <a:r>
              <a:rPr lang="tr-TR"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You must also be logged in to create a post.</a:t>
            </a:r>
            <a:endParaRPr lang="tr-TR" sz="1800" dirty="0">
              <a:latin typeface="Arial" panose="020B0604020202020204" pitchFamily="34" charset="0"/>
              <a:cs typeface="Arial" panose="020B0604020202020204" pitchFamily="34" charset="0"/>
            </a:endParaRPr>
          </a:p>
        </p:txBody>
      </p:sp>
      <p:sp>
        <p:nvSpPr>
          <p:cNvPr id="8" name="Metin kutusu 7"/>
          <p:cNvSpPr txBox="1"/>
          <p:nvPr/>
        </p:nvSpPr>
        <p:spPr>
          <a:xfrm>
            <a:off x="6916188" y="3624349"/>
            <a:ext cx="4189616" cy="923330"/>
          </a:xfrm>
          <a:prstGeom prst="rect">
            <a:avLst/>
          </a:prstGeom>
          <a:noFill/>
        </p:spPr>
        <p:txBody>
          <a:bodyPr wrap="square" rtlCol="0">
            <a:spAutoFit/>
          </a:bodyPr>
          <a:lstStyle/>
          <a:p>
            <a:r>
              <a:rPr lang="en-US" dirty="0" smtClean="0"/>
              <a:t>You can choose the picture you want from the gallery or your camera, but no pictures are added to the posts yet.</a:t>
            </a:r>
            <a:endParaRPr lang="tr-TR" dirty="0"/>
          </a:p>
        </p:txBody>
      </p:sp>
      <p:sp>
        <p:nvSpPr>
          <p:cNvPr id="16" name="Metin kutusu 15"/>
          <p:cNvSpPr txBox="1"/>
          <p:nvPr/>
        </p:nvSpPr>
        <p:spPr>
          <a:xfrm>
            <a:off x="6508865" y="5228705"/>
            <a:ext cx="5220393" cy="646331"/>
          </a:xfrm>
          <a:prstGeom prst="rect">
            <a:avLst/>
          </a:prstGeom>
          <a:noFill/>
        </p:spPr>
        <p:txBody>
          <a:bodyPr wrap="square" rtlCol="0">
            <a:spAutoFit/>
          </a:bodyPr>
          <a:lstStyle/>
          <a:p>
            <a:r>
              <a:rPr lang="en-US" dirty="0" smtClean="0"/>
              <a:t>When you click this button, it will redirect you to the </a:t>
            </a:r>
            <a:r>
              <a:rPr lang="tr-TR" dirty="0" smtClean="0"/>
              <a:t>post</a:t>
            </a:r>
            <a:r>
              <a:rPr lang="en-US" dirty="0" smtClean="0"/>
              <a:t> you created.</a:t>
            </a:r>
            <a:endParaRPr lang="tr-TR" dirty="0"/>
          </a:p>
        </p:txBody>
      </p:sp>
      <p:sp>
        <p:nvSpPr>
          <p:cNvPr id="22" name="Metin kutusu 21"/>
          <p:cNvSpPr txBox="1"/>
          <p:nvPr/>
        </p:nvSpPr>
        <p:spPr>
          <a:xfrm>
            <a:off x="4375265" y="1082574"/>
            <a:ext cx="3039688" cy="646331"/>
          </a:xfrm>
          <a:prstGeom prst="rect">
            <a:avLst/>
          </a:prstGeom>
          <a:noFill/>
        </p:spPr>
        <p:txBody>
          <a:bodyPr wrap="square" rtlCol="0">
            <a:spAutoFit/>
          </a:bodyPr>
          <a:lstStyle/>
          <a:p>
            <a:r>
              <a:rPr lang="en-US" dirty="0" smtClean="0"/>
              <a:t>In this section, you must specify the </a:t>
            </a:r>
            <a:r>
              <a:rPr lang="tr-TR" dirty="0" err="1" smtClean="0"/>
              <a:t>label</a:t>
            </a:r>
            <a:r>
              <a:rPr lang="en-US" dirty="0" smtClean="0"/>
              <a:t> of your post.</a:t>
            </a:r>
            <a:endParaRPr lang="tr-TR" dirty="0"/>
          </a:p>
        </p:txBody>
      </p:sp>
      <p:pic>
        <p:nvPicPr>
          <p:cNvPr id="23" name="Resi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2" y="477289"/>
            <a:ext cx="3169920" cy="6294120"/>
          </a:xfrm>
          <a:prstGeom prst="rect">
            <a:avLst/>
          </a:prstGeom>
        </p:spPr>
      </p:pic>
      <p:cxnSp>
        <p:nvCxnSpPr>
          <p:cNvPr id="30" name="Düz Bağlayıcı 29"/>
          <p:cNvCxnSpPr>
            <a:stCxn id="22" idx="1"/>
          </p:cNvCxnSpPr>
          <p:nvPr/>
        </p:nvCxnSpPr>
        <p:spPr>
          <a:xfrm flipH="1">
            <a:off x="3034145" y="1405740"/>
            <a:ext cx="1341120" cy="40675"/>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Düz Bağlayıcı 32"/>
          <p:cNvCxnSpPr>
            <a:endCxn id="8" idx="1"/>
          </p:cNvCxnSpPr>
          <p:nvPr/>
        </p:nvCxnSpPr>
        <p:spPr>
          <a:xfrm>
            <a:off x="1637607" y="3732415"/>
            <a:ext cx="5278581" cy="353599"/>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Düz Bağlayıcı 37"/>
          <p:cNvCxnSpPr>
            <a:endCxn id="8" idx="1"/>
          </p:cNvCxnSpPr>
          <p:nvPr/>
        </p:nvCxnSpPr>
        <p:spPr>
          <a:xfrm>
            <a:off x="3283527" y="3624349"/>
            <a:ext cx="3632661" cy="461665"/>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Düz Bağlayıcı 41"/>
          <p:cNvCxnSpPr>
            <a:endCxn id="44" idx="1"/>
          </p:cNvCxnSpPr>
          <p:nvPr/>
        </p:nvCxnSpPr>
        <p:spPr>
          <a:xfrm>
            <a:off x="3208713" y="1961805"/>
            <a:ext cx="1371598" cy="150015"/>
          </a:xfrm>
          <a:prstGeom prst="line">
            <a:avLst/>
          </a:prstGeom>
        </p:spPr>
        <p:style>
          <a:lnRef idx="3">
            <a:schemeClr val="accent6"/>
          </a:lnRef>
          <a:fillRef idx="0">
            <a:schemeClr val="accent6"/>
          </a:fillRef>
          <a:effectRef idx="2">
            <a:schemeClr val="accent6"/>
          </a:effectRef>
          <a:fontRef idx="minor">
            <a:schemeClr val="tx1"/>
          </a:fontRef>
        </p:style>
      </p:cxnSp>
      <p:sp>
        <p:nvSpPr>
          <p:cNvPr id="44" name="Metin kutusu 43"/>
          <p:cNvSpPr txBox="1"/>
          <p:nvPr/>
        </p:nvSpPr>
        <p:spPr>
          <a:xfrm>
            <a:off x="4580311" y="1788654"/>
            <a:ext cx="3133900" cy="646331"/>
          </a:xfrm>
          <a:prstGeom prst="rect">
            <a:avLst/>
          </a:prstGeom>
          <a:noFill/>
        </p:spPr>
        <p:txBody>
          <a:bodyPr wrap="square" rtlCol="0">
            <a:spAutoFit/>
          </a:bodyPr>
          <a:lstStyle/>
          <a:p>
            <a:r>
              <a:rPr lang="en-US" dirty="0" smtClean="0"/>
              <a:t>In this section, you must specify the </a:t>
            </a:r>
            <a:r>
              <a:rPr lang="tr-TR" dirty="0" err="1" smtClean="0"/>
              <a:t>title</a:t>
            </a:r>
            <a:r>
              <a:rPr lang="en-US" dirty="0" smtClean="0"/>
              <a:t> of your post.</a:t>
            </a:r>
            <a:endParaRPr lang="tr-TR" dirty="0"/>
          </a:p>
        </p:txBody>
      </p:sp>
      <p:cxnSp>
        <p:nvCxnSpPr>
          <p:cNvPr id="47" name="Düz Bağlayıcı 46"/>
          <p:cNvCxnSpPr>
            <a:endCxn id="48" idx="1"/>
          </p:cNvCxnSpPr>
          <p:nvPr/>
        </p:nvCxnSpPr>
        <p:spPr>
          <a:xfrm>
            <a:off x="3107575" y="2784764"/>
            <a:ext cx="1472737" cy="266625"/>
          </a:xfrm>
          <a:prstGeom prst="line">
            <a:avLst/>
          </a:prstGeom>
        </p:spPr>
        <p:style>
          <a:lnRef idx="3">
            <a:schemeClr val="accent2"/>
          </a:lnRef>
          <a:fillRef idx="0">
            <a:schemeClr val="accent2"/>
          </a:fillRef>
          <a:effectRef idx="2">
            <a:schemeClr val="accent2"/>
          </a:effectRef>
          <a:fontRef idx="minor">
            <a:schemeClr val="tx1"/>
          </a:fontRef>
        </p:style>
      </p:cxnSp>
      <p:sp>
        <p:nvSpPr>
          <p:cNvPr id="48" name="Metin kutusu 47"/>
          <p:cNvSpPr txBox="1"/>
          <p:nvPr/>
        </p:nvSpPr>
        <p:spPr>
          <a:xfrm>
            <a:off x="4580312" y="2589724"/>
            <a:ext cx="2901143" cy="923330"/>
          </a:xfrm>
          <a:prstGeom prst="rect">
            <a:avLst/>
          </a:prstGeom>
          <a:noFill/>
        </p:spPr>
        <p:txBody>
          <a:bodyPr wrap="square" rtlCol="0">
            <a:spAutoFit/>
          </a:bodyPr>
          <a:lstStyle/>
          <a:p>
            <a:r>
              <a:rPr lang="en-US" dirty="0" smtClean="0"/>
              <a:t>In this section, you must specify the </a:t>
            </a:r>
            <a:r>
              <a:rPr lang="tr-TR" dirty="0" err="1" smtClean="0"/>
              <a:t>content</a:t>
            </a:r>
            <a:r>
              <a:rPr lang="en-US" dirty="0" smtClean="0"/>
              <a:t> of your post.</a:t>
            </a:r>
            <a:endParaRPr lang="tr-TR" dirty="0"/>
          </a:p>
        </p:txBody>
      </p:sp>
      <p:cxnSp>
        <p:nvCxnSpPr>
          <p:cNvPr id="51" name="Düz Bağlayıcı 50"/>
          <p:cNvCxnSpPr>
            <a:endCxn id="16" idx="1"/>
          </p:cNvCxnSpPr>
          <p:nvPr/>
        </p:nvCxnSpPr>
        <p:spPr>
          <a:xfrm>
            <a:off x="3208713" y="4364182"/>
            <a:ext cx="3300152" cy="1187689"/>
          </a:xfrm>
          <a:prstGeom prst="line">
            <a:avLst/>
          </a:prstGeom>
        </p:spPr>
        <p:style>
          <a:lnRef idx="3">
            <a:schemeClr val="accent2"/>
          </a:lnRef>
          <a:fillRef idx="0">
            <a:schemeClr val="accent2"/>
          </a:fillRef>
          <a:effectRef idx="2">
            <a:schemeClr val="accent2"/>
          </a:effectRef>
          <a:fontRef idx="minor">
            <a:schemeClr val="tx1"/>
          </a:fontRef>
        </p:style>
      </p:cxnSp>
      <p:sp>
        <p:nvSpPr>
          <p:cNvPr id="3" name="Metin kutusu 2"/>
          <p:cNvSpPr txBox="1"/>
          <p:nvPr/>
        </p:nvSpPr>
        <p:spPr>
          <a:xfrm>
            <a:off x="584661" y="99369"/>
            <a:ext cx="2992582" cy="369332"/>
          </a:xfrm>
          <a:prstGeom prst="rect">
            <a:avLst/>
          </a:prstGeom>
          <a:noFill/>
        </p:spPr>
        <p:txBody>
          <a:bodyPr wrap="square" rtlCol="0">
            <a:spAutoFit/>
          </a:bodyPr>
          <a:lstStyle/>
          <a:p>
            <a:pPr algn="ctr"/>
            <a:r>
              <a:rPr lang="tr-TR" dirty="0" err="1" smtClean="0">
                <a:latin typeface="Arial" panose="020B0604020202020204" pitchFamily="34" charset="0"/>
                <a:cs typeface="Arial" panose="020B0604020202020204" pitchFamily="34" charset="0"/>
              </a:rPr>
              <a:t>CreatePost</a:t>
            </a:r>
            <a:r>
              <a:rPr lang="tr-TR" dirty="0" smtClean="0">
                <a:latin typeface="Arial" panose="020B0604020202020204" pitchFamily="34" charset="0"/>
                <a:cs typeface="Arial" panose="020B0604020202020204" pitchFamily="34" charset="0"/>
              </a:rPr>
              <a:t> PAGE</a:t>
            </a:r>
            <a:r>
              <a:rPr lang="en-US"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1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038406" y="365125"/>
            <a:ext cx="3315393" cy="1325563"/>
          </a:xfrm>
        </p:spPr>
        <p:txBody>
          <a:bodyPr anchor="t">
            <a:normAutofit fontScale="90000"/>
          </a:bodyPr>
          <a:lstStyle/>
          <a:p>
            <a:pPr algn="ctr"/>
            <a:r>
              <a:rPr lang="en-US" sz="1800" dirty="0" smtClean="0">
                <a:latin typeface="Arial" panose="020B0604020202020204" pitchFamily="34" charset="0"/>
                <a:cs typeface="Arial" panose="020B0604020202020204" pitchFamily="34" charset="0"/>
              </a:rPr>
              <a:t>You </a:t>
            </a:r>
            <a:r>
              <a:rPr lang="en-US" sz="1800" dirty="0">
                <a:latin typeface="Arial" panose="020B0604020202020204" pitchFamily="34" charset="0"/>
                <a:cs typeface="Arial" panose="020B0604020202020204" pitchFamily="34" charset="0"/>
              </a:rPr>
              <a:t>must have an account to log in. If you do not have an account, you can create an account from the Sign In button.</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426863"/>
            <a:ext cx="3169920" cy="6294120"/>
          </a:xfrm>
          <a:prstGeom prst="rect">
            <a:avLst/>
          </a:prstGeom>
        </p:spPr>
      </p:pic>
      <p:cxnSp>
        <p:nvCxnSpPr>
          <p:cNvPr id="5" name="Düz Bağlayıcı 4"/>
          <p:cNvCxnSpPr>
            <a:endCxn id="6" idx="1"/>
          </p:cNvCxnSpPr>
          <p:nvPr/>
        </p:nvCxnSpPr>
        <p:spPr>
          <a:xfrm flipV="1">
            <a:off x="3054927" y="1453697"/>
            <a:ext cx="1159626" cy="511748"/>
          </a:xfrm>
          <a:prstGeom prst="line">
            <a:avLst/>
          </a:prstGeom>
        </p:spPr>
        <p:style>
          <a:lnRef idx="3">
            <a:schemeClr val="accent5"/>
          </a:lnRef>
          <a:fillRef idx="0">
            <a:schemeClr val="accent5"/>
          </a:fillRef>
          <a:effectRef idx="2">
            <a:schemeClr val="accent5"/>
          </a:effectRef>
          <a:fontRef idx="minor">
            <a:schemeClr val="tx1"/>
          </a:fontRef>
        </p:style>
      </p:cxnSp>
      <p:sp>
        <p:nvSpPr>
          <p:cNvPr id="6" name="Metin kutusu 5"/>
          <p:cNvSpPr txBox="1"/>
          <p:nvPr/>
        </p:nvSpPr>
        <p:spPr>
          <a:xfrm>
            <a:off x="4214553" y="1130531"/>
            <a:ext cx="3075709" cy="646331"/>
          </a:xfrm>
          <a:prstGeom prst="rect">
            <a:avLst/>
          </a:prstGeom>
          <a:noFill/>
        </p:spPr>
        <p:txBody>
          <a:bodyPr wrap="square" rtlCol="0">
            <a:spAutoFit/>
          </a:bodyPr>
          <a:lstStyle/>
          <a:p>
            <a:r>
              <a:rPr lang="en-US" dirty="0"/>
              <a:t>You need to enter your e-mail in this section.</a:t>
            </a:r>
            <a:endParaRPr lang="tr-TR" dirty="0"/>
          </a:p>
        </p:txBody>
      </p:sp>
      <p:cxnSp>
        <p:nvCxnSpPr>
          <p:cNvPr id="9" name="Düz Bağlayıcı 8"/>
          <p:cNvCxnSpPr>
            <a:endCxn id="13" idx="1"/>
          </p:cNvCxnSpPr>
          <p:nvPr/>
        </p:nvCxnSpPr>
        <p:spPr>
          <a:xfrm flipV="1">
            <a:off x="2917767" y="2431781"/>
            <a:ext cx="1371600" cy="170404"/>
          </a:xfrm>
          <a:prstGeom prst="line">
            <a:avLst/>
          </a:prstGeom>
        </p:spPr>
        <p:style>
          <a:lnRef idx="3">
            <a:schemeClr val="accent5"/>
          </a:lnRef>
          <a:fillRef idx="0">
            <a:schemeClr val="accent5"/>
          </a:fillRef>
          <a:effectRef idx="2">
            <a:schemeClr val="accent5"/>
          </a:effectRef>
          <a:fontRef idx="minor">
            <a:schemeClr val="tx1"/>
          </a:fontRef>
        </p:style>
      </p:cxnSp>
      <p:sp>
        <p:nvSpPr>
          <p:cNvPr id="13" name="Metin kutusu 12"/>
          <p:cNvSpPr txBox="1"/>
          <p:nvPr/>
        </p:nvSpPr>
        <p:spPr>
          <a:xfrm>
            <a:off x="4289367" y="1970116"/>
            <a:ext cx="2111433" cy="923330"/>
          </a:xfrm>
          <a:prstGeom prst="rect">
            <a:avLst/>
          </a:prstGeom>
          <a:noFill/>
        </p:spPr>
        <p:txBody>
          <a:bodyPr wrap="square" rtlCol="0">
            <a:spAutoFit/>
          </a:bodyPr>
          <a:lstStyle/>
          <a:p>
            <a:r>
              <a:rPr lang="en-US" dirty="0"/>
              <a:t>You </a:t>
            </a:r>
            <a:r>
              <a:rPr lang="tr-TR" dirty="0" err="1" smtClean="0"/>
              <a:t>must</a:t>
            </a:r>
            <a:r>
              <a:rPr lang="en-US" dirty="0" smtClean="0"/>
              <a:t> </a:t>
            </a:r>
            <a:r>
              <a:rPr lang="en-US" dirty="0"/>
              <a:t>enter your password in this section.</a:t>
            </a:r>
            <a:endParaRPr lang="tr-TR" dirty="0"/>
          </a:p>
        </p:txBody>
      </p:sp>
      <p:cxnSp>
        <p:nvCxnSpPr>
          <p:cNvPr id="16" name="Düz Bağlayıcı 15"/>
          <p:cNvCxnSpPr>
            <a:endCxn id="19" idx="1"/>
          </p:cNvCxnSpPr>
          <p:nvPr/>
        </p:nvCxnSpPr>
        <p:spPr>
          <a:xfrm>
            <a:off x="2460567" y="3063850"/>
            <a:ext cx="1587731" cy="186908"/>
          </a:xfrm>
          <a:prstGeom prst="line">
            <a:avLst/>
          </a:prstGeom>
        </p:spPr>
        <p:style>
          <a:lnRef idx="3">
            <a:schemeClr val="accent5"/>
          </a:lnRef>
          <a:fillRef idx="0">
            <a:schemeClr val="accent5"/>
          </a:fillRef>
          <a:effectRef idx="2">
            <a:schemeClr val="accent5"/>
          </a:effectRef>
          <a:fontRef idx="minor">
            <a:schemeClr val="tx1"/>
          </a:fontRef>
        </p:style>
      </p:cxnSp>
      <p:sp>
        <p:nvSpPr>
          <p:cNvPr id="19" name="Metin kutusu 18"/>
          <p:cNvSpPr txBox="1"/>
          <p:nvPr/>
        </p:nvSpPr>
        <p:spPr>
          <a:xfrm>
            <a:off x="4048298" y="2927592"/>
            <a:ext cx="2967644" cy="646331"/>
          </a:xfrm>
          <a:prstGeom prst="rect">
            <a:avLst/>
          </a:prstGeom>
          <a:noFill/>
        </p:spPr>
        <p:txBody>
          <a:bodyPr wrap="square" rtlCol="0">
            <a:spAutoFit/>
          </a:bodyPr>
          <a:lstStyle/>
          <a:p>
            <a:r>
              <a:rPr lang="en-US" dirty="0"/>
              <a:t>This button will direct you to the </a:t>
            </a:r>
            <a:r>
              <a:rPr lang="en-US" dirty="0" err="1"/>
              <a:t>loggedpage</a:t>
            </a:r>
            <a:r>
              <a:rPr lang="en-US" dirty="0"/>
              <a:t>.</a:t>
            </a:r>
            <a:endParaRPr lang="tr-TR" dirty="0"/>
          </a:p>
        </p:txBody>
      </p:sp>
      <p:cxnSp>
        <p:nvCxnSpPr>
          <p:cNvPr id="23" name="Düz Bağlayıcı 22"/>
          <p:cNvCxnSpPr>
            <a:endCxn id="24" idx="1"/>
          </p:cNvCxnSpPr>
          <p:nvPr/>
        </p:nvCxnSpPr>
        <p:spPr>
          <a:xfrm>
            <a:off x="1995055" y="3700590"/>
            <a:ext cx="2053243" cy="610627"/>
          </a:xfrm>
          <a:prstGeom prst="line">
            <a:avLst/>
          </a:prstGeom>
        </p:spPr>
        <p:style>
          <a:lnRef idx="3">
            <a:schemeClr val="accent5"/>
          </a:lnRef>
          <a:fillRef idx="0">
            <a:schemeClr val="accent5"/>
          </a:fillRef>
          <a:effectRef idx="2">
            <a:schemeClr val="accent5"/>
          </a:effectRef>
          <a:fontRef idx="minor">
            <a:schemeClr val="tx1"/>
          </a:fontRef>
        </p:style>
      </p:cxnSp>
      <p:sp>
        <p:nvSpPr>
          <p:cNvPr id="24" name="Metin kutusu 23"/>
          <p:cNvSpPr txBox="1"/>
          <p:nvPr/>
        </p:nvSpPr>
        <p:spPr>
          <a:xfrm>
            <a:off x="4048298" y="3849552"/>
            <a:ext cx="4929447" cy="923330"/>
          </a:xfrm>
          <a:prstGeom prst="rect">
            <a:avLst/>
          </a:prstGeom>
          <a:noFill/>
        </p:spPr>
        <p:txBody>
          <a:bodyPr wrap="square" rtlCol="0">
            <a:spAutoFit/>
          </a:bodyPr>
          <a:lstStyle/>
          <a:p>
            <a:r>
              <a:rPr lang="en-US" dirty="0"/>
              <a:t>If you do not remember your password, click this button. The button will redirect you to the </a:t>
            </a:r>
            <a:r>
              <a:rPr lang="en-US" dirty="0" err="1"/>
              <a:t>resetPassword</a:t>
            </a:r>
            <a:r>
              <a:rPr lang="en-US" dirty="0"/>
              <a:t> page.</a:t>
            </a:r>
            <a:endParaRPr lang="tr-TR" dirty="0"/>
          </a:p>
        </p:txBody>
      </p:sp>
      <p:cxnSp>
        <p:nvCxnSpPr>
          <p:cNvPr id="27" name="Düz Bağlayıcı 26"/>
          <p:cNvCxnSpPr>
            <a:endCxn id="28" idx="1"/>
          </p:cNvCxnSpPr>
          <p:nvPr/>
        </p:nvCxnSpPr>
        <p:spPr>
          <a:xfrm>
            <a:off x="1778924" y="4602432"/>
            <a:ext cx="2158537" cy="1130356"/>
          </a:xfrm>
          <a:prstGeom prst="line">
            <a:avLst/>
          </a:prstGeom>
        </p:spPr>
        <p:style>
          <a:lnRef idx="3">
            <a:schemeClr val="accent5"/>
          </a:lnRef>
          <a:fillRef idx="0">
            <a:schemeClr val="accent5"/>
          </a:fillRef>
          <a:effectRef idx="2">
            <a:schemeClr val="accent5"/>
          </a:effectRef>
          <a:fontRef idx="minor">
            <a:schemeClr val="tx1"/>
          </a:fontRef>
        </p:style>
      </p:cxnSp>
      <p:sp>
        <p:nvSpPr>
          <p:cNvPr id="28" name="Metin kutusu 27"/>
          <p:cNvSpPr txBox="1"/>
          <p:nvPr/>
        </p:nvSpPr>
        <p:spPr>
          <a:xfrm>
            <a:off x="3937461" y="5409622"/>
            <a:ext cx="4948844" cy="646331"/>
          </a:xfrm>
          <a:prstGeom prst="rect">
            <a:avLst/>
          </a:prstGeom>
          <a:noFill/>
        </p:spPr>
        <p:txBody>
          <a:bodyPr wrap="square" rtlCol="0">
            <a:spAutoFit/>
          </a:bodyPr>
          <a:lstStyle/>
          <a:p>
            <a:r>
              <a:rPr lang="en-US" dirty="0"/>
              <a:t>If you do not have an account, click this button. This button will redirect you to the </a:t>
            </a:r>
            <a:r>
              <a:rPr lang="en-US" dirty="0" err="1"/>
              <a:t>signIn</a:t>
            </a:r>
            <a:r>
              <a:rPr lang="en-US" dirty="0"/>
              <a:t> page.</a:t>
            </a:r>
            <a:endParaRPr lang="tr-TR" dirty="0"/>
          </a:p>
        </p:txBody>
      </p:sp>
      <p:sp>
        <p:nvSpPr>
          <p:cNvPr id="43" name="Metin kutusu 42"/>
          <p:cNvSpPr txBox="1"/>
          <p:nvPr/>
        </p:nvSpPr>
        <p:spPr>
          <a:xfrm>
            <a:off x="324196" y="96170"/>
            <a:ext cx="2909455" cy="369332"/>
          </a:xfrm>
          <a:prstGeom prst="rect">
            <a:avLst/>
          </a:prstGeom>
          <a:noFill/>
        </p:spPr>
        <p:txBody>
          <a:bodyPr wrap="square" rtlCol="0">
            <a:spAutoFit/>
          </a:bodyPr>
          <a:lstStyle/>
          <a:p>
            <a:pPr algn="ctr"/>
            <a:r>
              <a:rPr lang="tr-TR" dirty="0" smtClean="0">
                <a:latin typeface="Arial" panose="020B0604020202020204" pitchFamily="34" charset="0"/>
                <a:cs typeface="Arial" panose="020B0604020202020204" pitchFamily="34" charset="0"/>
              </a:rPr>
              <a:t>LOGIN PAGE</a:t>
            </a:r>
            <a:endParaRPr lang="tr-TR" dirty="0"/>
          </a:p>
        </p:txBody>
      </p:sp>
    </p:spTree>
    <p:extLst>
      <p:ext uri="{BB962C8B-B14F-4D97-AF65-F5344CB8AC3E}">
        <p14:creationId xmlns:p14="http://schemas.microsoft.com/office/powerpoint/2010/main" val="21214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68976" y="0"/>
            <a:ext cx="2392680" cy="424583"/>
          </a:xfrm>
        </p:spPr>
        <p:txBody>
          <a:bodyPr anchor="t">
            <a:normAutofit/>
          </a:bodyPr>
          <a:lstStyle/>
          <a:p>
            <a:pPr algn="ctr"/>
            <a:r>
              <a:rPr lang="tr-TR" sz="1600" dirty="0" err="1" smtClean="0">
                <a:latin typeface="Arial" panose="020B0604020202020204" pitchFamily="34" charset="0"/>
                <a:cs typeface="Arial" panose="020B0604020202020204" pitchFamily="34" charset="0"/>
              </a:rPr>
              <a:t>ResetPassword</a:t>
            </a:r>
            <a:r>
              <a:rPr lang="tr-TR" sz="1600" dirty="0" smtClean="0">
                <a:latin typeface="Arial" panose="020B0604020202020204" pitchFamily="34" charset="0"/>
                <a:cs typeface="Arial" panose="020B0604020202020204" pitchFamily="34" charset="0"/>
              </a:rPr>
              <a:t> PAGE</a:t>
            </a:r>
            <a:endParaRPr lang="tr-TR" sz="16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96" y="365125"/>
            <a:ext cx="3063240" cy="6294120"/>
          </a:xfrm>
          <a:prstGeom prst="rect">
            <a:avLst/>
          </a:prstGeom>
        </p:spPr>
      </p:pic>
      <p:cxnSp>
        <p:nvCxnSpPr>
          <p:cNvPr id="6" name="Düz Bağlayıcı 5"/>
          <p:cNvCxnSpPr>
            <a:endCxn id="7" idx="1"/>
          </p:cNvCxnSpPr>
          <p:nvPr/>
        </p:nvCxnSpPr>
        <p:spPr>
          <a:xfrm flipV="1">
            <a:off x="2861656" y="1744959"/>
            <a:ext cx="1943100" cy="624168"/>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804756" y="1421793"/>
            <a:ext cx="3158837" cy="646331"/>
          </a:xfrm>
          <a:prstGeom prst="rect">
            <a:avLst/>
          </a:prstGeom>
          <a:noFill/>
        </p:spPr>
        <p:txBody>
          <a:bodyPr wrap="square" rtlCol="0">
            <a:spAutoFit/>
          </a:bodyPr>
          <a:lstStyle/>
          <a:p>
            <a:r>
              <a:rPr lang="en-US" dirty="0"/>
              <a:t>Enter the e-mail to which your account is linked here.</a:t>
            </a:r>
            <a:endParaRPr lang="tr-TR" dirty="0"/>
          </a:p>
        </p:txBody>
      </p:sp>
      <p:cxnSp>
        <p:nvCxnSpPr>
          <p:cNvPr id="10" name="Düz Bağlayıcı 9"/>
          <p:cNvCxnSpPr>
            <a:endCxn id="11" idx="1"/>
          </p:cNvCxnSpPr>
          <p:nvPr/>
        </p:nvCxnSpPr>
        <p:spPr>
          <a:xfrm>
            <a:off x="2468880" y="3192087"/>
            <a:ext cx="2668385" cy="253847"/>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5137265" y="2984269"/>
            <a:ext cx="2984270" cy="923330"/>
          </a:xfrm>
          <a:prstGeom prst="rect">
            <a:avLst/>
          </a:prstGeom>
          <a:noFill/>
        </p:spPr>
        <p:txBody>
          <a:bodyPr wrap="square" rtlCol="0">
            <a:spAutoFit/>
          </a:bodyPr>
          <a:lstStyle/>
          <a:p>
            <a:r>
              <a:rPr lang="en-US" dirty="0"/>
              <a:t>This button will send a password reset request to the email you entered.</a:t>
            </a:r>
            <a:endParaRPr lang="tr-TR" dirty="0"/>
          </a:p>
        </p:txBody>
      </p:sp>
      <p:sp>
        <p:nvSpPr>
          <p:cNvPr id="13" name="Metin kutusu 12"/>
          <p:cNvSpPr txBox="1"/>
          <p:nvPr/>
        </p:nvSpPr>
        <p:spPr>
          <a:xfrm>
            <a:off x="8221287" y="424583"/>
            <a:ext cx="3225338"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send a password reset request to your e-mail by entering the e-mail to which your account is linked.</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76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46472" y="365125"/>
            <a:ext cx="3207327" cy="1325563"/>
          </a:xfrm>
        </p:spPr>
        <p:txBody>
          <a:bodyPr anchor="t">
            <a:normAutofit/>
          </a:bodyPr>
          <a:lstStyle/>
          <a:p>
            <a:r>
              <a:rPr lang="en-US" sz="1800" dirty="0">
                <a:latin typeface="Arial" panose="020B0604020202020204" pitchFamily="34" charset="0"/>
                <a:cs typeface="Arial" panose="020B0604020202020204" pitchFamily="34" charset="0"/>
              </a:rPr>
              <a:t>To create an account on this page, enter a valid e-mail and create a password containing at least one letter.</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5480" b="1057"/>
          <a:stretch/>
        </p:blipFill>
        <p:spPr>
          <a:xfrm>
            <a:off x="284016" y="477635"/>
            <a:ext cx="3082637" cy="6226926"/>
          </a:xfrm>
          <a:prstGeom prst="rect">
            <a:avLst/>
          </a:prstGeom>
        </p:spPr>
      </p:pic>
      <p:cxnSp>
        <p:nvCxnSpPr>
          <p:cNvPr id="6" name="Düz Bağlayıcı 5"/>
          <p:cNvCxnSpPr>
            <a:endCxn id="7" idx="1"/>
          </p:cNvCxnSpPr>
          <p:nvPr/>
        </p:nvCxnSpPr>
        <p:spPr>
          <a:xfrm flipV="1">
            <a:off x="2793076" y="1572891"/>
            <a:ext cx="1596044" cy="1103461"/>
          </a:xfrm>
          <a:prstGeom prst="line">
            <a:avLst/>
          </a:prstGeom>
        </p:spPr>
        <p:style>
          <a:lnRef idx="3">
            <a:schemeClr val="accent5"/>
          </a:lnRef>
          <a:fillRef idx="0">
            <a:schemeClr val="accent5"/>
          </a:fillRef>
          <a:effectRef idx="2">
            <a:schemeClr val="accent5"/>
          </a:effectRef>
          <a:fontRef idx="minor">
            <a:schemeClr val="tx1"/>
          </a:fontRef>
        </p:style>
      </p:cxnSp>
      <p:sp>
        <p:nvSpPr>
          <p:cNvPr id="7" name="Metin kutusu 6"/>
          <p:cNvSpPr txBox="1"/>
          <p:nvPr/>
        </p:nvSpPr>
        <p:spPr>
          <a:xfrm>
            <a:off x="4389120" y="1388225"/>
            <a:ext cx="3000895" cy="369332"/>
          </a:xfrm>
          <a:prstGeom prst="rect">
            <a:avLst/>
          </a:prstGeom>
          <a:noFill/>
        </p:spPr>
        <p:txBody>
          <a:bodyPr wrap="square" rtlCol="0">
            <a:spAutoFit/>
          </a:bodyPr>
          <a:lstStyle/>
          <a:p>
            <a:r>
              <a:rPr lang="en-US" dirty="0"/>
              <a:t>Enter your e-mail in this field.</a:t>
            </a:r>
            <a:endParaRPr lang="tr-TR" dirty="0"/>
          </a:p>
        </p:txBody>
      </p:sp>
      <p:cxnSp>
        <p:nvCxnSpPr>
          <p:cNvPr id="10" name="Düz Bağlayıcı 9"/>
          <p:cNvCxnSpPr>
            <a:endCxn id="11" idx="1"/>
          </p:cNvCxnSpPr>
          <p:nvPr/>
        </p:nvCxnSpPr>
        <p:spPr>
          <a:xfrm flipV="1">
            <a:off x="2718262" y="3018276"/>
            <a:ext cx="1446414" cy="251034"/>
          </a:xfrm>
          <a:prstGeom prst="line">
            <a:avLst/>
          </a:prstGeom>
        </p:spPr>
        <p:style>
          <a:lnRef idx="3">
            <a:schemeClr val="accent5"/>
          </a:lnRef>
          <a:fillRef idx="0">
            <a:schemeClr val="accent5"/>
          </a:fillRef>
          <a:effectRef idx="2">
            <a:schemeClr val="accent5"/>
          </a:effectRef>
          <a:fontRef idx="minor">
            <a:schemeClr val="tx1"/>
          </a:fontRef>
        </p:style>
      </p:cxnSp>
      <p:sp>
        <p:nvSpPr>
          <p:cNvPr id="11" name="Metin kutusu 10"/>
          <p:cNvSpPr txBox="1"/>
          <p:nvPr/>
        </p:nvSpPr>
        <p:spPr>
          <a:xfrm>
            <a:off x="4164676" y="2695110"/>
            <a:ext cx="3225339" cy="646331"/>
          </a:xfrm>
          <a:prstGeom prst="rect">
            <a:avLst/>
          </a:prstGeom>
          <a:noFill/>
        </p:spPr>
        <p:txBody>
          <a:bodyPr wrap="square" rtlCol="0">
            <a:spAutoFit/>
          </a:bodyPr>
          <a:lstStyle/>
          <a:p>
            <a:r>
              <a:rPr lang="en-US" dirty="0"/>
              <a:t>Enter a password containing at least one letter in this section.</a:t>
            </a:r>
            <a:endParaRPr lang="tr-TR" dirty="0"/>
          </a:p>
        </p:txBody>
      </p:sp>
      <p:cxnSp>
        <p:nvCxnSpPr>
          <p:cNvPr id="14" name="Düz Bağlayıcı 13"/>
          <p:cNvCxnSpPr>
            <a:endCxn id="15" idx="1"/>
          </p:cNvCxnSpPr>
          <p:nvPr/>
        </p:nvCxnSpPr>
        <p:spPr>
          <a:xfrm>
            <a:off x="2502131" y="3862268"/>
            <a:ext cx="1662544" cy="533796"/>
          </a:xfrm>
          <a:prstGeom prst="line">
            <a:avLst/>
          </a:prstGeom>
        </p:spPr>
        <p:style>
          <a:lnRef idx="3">
            <a:schemeClr val="accent5"/>
          </a:lnRef>
          <a:fillRef idx="0">
            <a:schemeClr val="accent5"/>
          </a:fillRef>
          <a:effectRef idx="2">
            <a:schemeClr val="accent5"/>
          </a:effectRef>
          <a:fontRef idx="minor">
            <a:schemeClr val="tx1"/>
          </a:fontRef>
        </p:style>
      </p:cxnSp>
      <p:sp>
        <p:nvSpPr>
          <p:cNvPr id="15" name="Metin kutusu 14"/>
          <p:cNvSpPr txBox="1"/>
          <p:nvPr/>
        </p:nvSpPr>
        <p:spPr>
          <a:xfrm>
            <a:off x="4164675" y="3934399"/>
            <a:ext cx="4422371" cy="923330"/>
          </a:xfrm>
          <a:prstGeom prst="rect">
            <a:avLst/>
          </a:prstGeom>
          <a:noFill/>
        </p:spPr>
        <p:txBody>
          <a:bodyPr wrap="square" rtlCol="0">
            <a:spAutoFit/>
          </a:bodyPr>
          <a:lstStyle/>
          <a:p>
            <a:r>
              <a:rPr lang="en-US" dirty="0"/>
              <a:t>This button will create an account with the information you entered above and direct you to </a:t>
            </a:r>
            <a:r>
              <a:rPr lang="en-US" dirty="0" err="1"/>
              <a:t>loginPage</a:t>
            </a:r>
            <a:r>
              <a:rPr lang="en-US" dirty="0"/>
              <a:t>.</a:t>
            </a:r>
            <a:endParaRPr lang="tr-TR" dirty="0"/>
          </a:p>
        </p:txBody>
      </p:sp>
      <p:sp>
        <p:nvSpPr>
          <p:cNvPr id="22" name="Metin kutusu 21"/>
          <p:cNvSpPr txBox="1"/>
          <p:nvPr/>
        </p:nvSpPr>
        <p:spPr>
          <a:xfrm>
            <a:off x="541018" y="108303"/>
            <a:ext cx="2568632" cy="369332"/>
          </a:xfrm>
          <a:prstGeom prst="rect">
            <a:avLst/>
          </a:prstGeom>
          <a:noFill/>
        </p:spPr>
        <p:txBody>
          <a:bodyPr wrap="square" rtlCol="0" anchor="ctr">
            <a:spAutoFit/>
          </a:bodyPr>
          <a:lstStyle/>
          <a:p>
            <a:pPr algn="ctr"/>
            <a:r>
              <a:rPr lang="tr-TR" dirty="0" err="1" smtClean="0"/>
              <a:t>SignIn</a:t>
            </a:r>
            <a:r>
              <a:rPr lang="tr-TR" dirty="0" smtClean="0"/>
              <a:t> PAGE</a:t>
            </a:r>
            <a:endParaRPr lang="tr-TR" dirty="0"/>
          </a:p>
        </p:txBody>
      </p:sp>
    </p:spTree>
    <p:extLst>
      <p:ext uri="{BB962C8B-B14F-4D97-AF65-F5344CB8AC3E}">
        <p14:creationId xmlns:p14="http://schemas.microsoft.com/office/powerpoint/2010/main" val="317375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2836" y="0"/>
            <a:ext cx="1835727" cy="705832"/>
          </a:xfrm>
        </p:spPr>
        <p:txBody>
          <a:bodyPr>
            <a:normAutofit/>
          </a:bodyPr>
          <a:lstStyle/>
          <a:p>
            <a:pPr algn="ctr"/>
            <a:r>
              <a:rPr lang="tr-TR" sz="1600" dirty="0" smtClean="0">
                <a:latin typeface="Arial" panose="020B0604020202020204" pitchFamily="34" charset="0"/>
                <a:cs typeface="Arial" panose="020B0604020202020204" pitchFamily="34" charset="0"/>
              </a:rPr>
              <a:t>LOGGED PAGE</a:t>
            </a:r>
            <a:endParaRPr lang="tr-TR" sz="16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r="1657" b="1717"/>
          <a:stretch/>
        </p:blipFill>
        <p:spPr>
          <a:xfrm>
            <a:off x="259080" y="505691"/>
            <a:ext cx="3207327" cy="6219305"/>
          </a:xfrm>
          <a:prstGeom prst="rect">
            <a:avLst/>
          </a:prstGeom>
        </p:spPr>
      </p:pic>
      <p:sp>
        <p:nvSpPr>
          <p:cNvPr id="5" name="Metin kutusu 4"/>
          <p:cNvSpPr txBox="1"/>
          <p:nvPr/>
        </p:nvSpPr>
        <p:spPr>
          <a:xfrm>
            <a:off x="8046719" y="265390"/>
            <a:ext cx="4281055"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this page, you can log out of your account, </a:t>
            </a:r>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your account or switch to another page.</a:t>
            </a:r>
            <a:endParaRPr lang="tr-TR" dirty="0">
              <a:latin typeface="Arial" panose="020B0604020202020204" pitchFamily="34" charset="0"/>
              <a:cs typeface="Arial" panose="020B0604020202020204" pitchFamily="34" charset="0"/>
            </a:endParaRPr>
          </a:p>
        </p:txBody>
      </p:sp>
      <p:cxnSp>
        <p:nvCxnSpPr>
          <p:cNvPr id="7" name="Düz Bağlayıcı 6"/>
          <p:cNvCxnSpPr>
            <a:endCxn id="8" idx="1"/>
          </p:cNvCxnSpPr>
          <p:nvPr/>
        </p:nvCxnSpPr>
        <p:spPr>
          <a:xfrm flipV="1">
            <a:off x="955964" y="1220941"/>
            <a:ext cx="3225338" cy="1904646"/>
          </a:xfrm>
          <a:prstGeom prst="line">
            <a:avLst/>
          </a:prstGeom>
        </p:spPr>
        <p:style>
          <a:lnRef idx="3">
            <a:schemeClr val="accent5"/>
          </a:lnRef>
          <a:fillRef idx="0">
            <a:schemeClr val="accent5"/>
          </a:fillRef>
          <a:effectRef idx="2">
            <a:schemeClr val="accent5"/>
          </a:effectRef>
          <a:fontRef idx="minor">
            <a:schemeClr val="tx1"/>
          </a:fontRef>
        </p:style>
      </p:cxnSp>
      <p:sp>
        <p:nvSpPr>
          <p:cNvPr id="8" name="Metin kutusu 7"/>
          <p:cNvSpPr txBox="1"/>
          <p:nvPr/>
        </p:nvSpPr>
        <p:spPr>
          <a:xfrm>
            <a:off x="4181302" y="897775"/>
            <a:ext cx="2693323" cy="646331"/>
          </a:xfrm>
          <a:prstGeom prst="rect">
            <a:avLst/>
          </a:prstGeom>
          <a:noFill/>
        </p:spPr>
        <p:txBody>
          <a:bodyPr wrap="square" rtlCol="0">
            <a:spAutoFit/>
          </a:bodyPr>
          <a:lstStyle/>
          <a:p>
            <a:r>
              <a:rPr lang="en-US" dirty="0"/>
              <a:t>You can logout with this button.</a:t>
            </a:r>
            <a:endParaRPr lang="tr-TR" dirty="0"/>
          </a:p>
        </p:txBody>
      </p:sp>
      <p:cxnSp>
        <p:nvCxnSpPr>
          <p:cNvPr id="11" name="Düz Bağlayıcı 10"/>
          <p:cNvCxnSpPr>
            <a:endCxn id="12" idx="1"/>
          </p:cNvCxnSpPr>
          <p:nvPr/>
        </p:nvCxnSpPr>
        <p:spPr>
          <a:xfrm flipV="1">
            <a:off x="2103120" y="2517726"/>
            <a:ext cx="2236124" cy="607862"/>
          </a:xfrm>
          <a:prstGeom prst="line">
            <a:avLst/>
          </a:prstGeom>
        </p:spPr>
        <p:style>
          <a:lnRef idx="3">
            <a:schemeClr val="accent5"/>
          </a:lnRef>
          <a:fillRef idx="0">
            <a:schemeClr val="accent5"/>
          </a:fillRef>
          <a:effectRef idx="2">
            <a:schemeClr val="accent5"/>
          </a:effectRef>
          <a:fontRef idx="minor">
            <a:schemeClr val="tx1"/>
          </a:fontRef>
        </p:style>
      </p:cxnSp>
      <p:sp>
        <p:nvSpPr>
          <p:cNvPr id="12" name="Metin kutusu 11"/>
          <p:cNvSpPr txBox="1"/>
          <p:nvPr/>
        </p:nvSpPr>
        <p:spPr>
          <a:xfrm>
            <a:off x="4339244" y="2194560"/>
            <a:ext cx="3075709" cy="646331"/>
          </a:xfrm>
          <a:prstGeom prst="rect">
            <a:avLst/>
          </a:prstGeom>
          <a:noFill/>
        </p:spPr>
        <p:txBody>
          <a:bodyPr wrap="square" rtlCol="0">
            <a:spAutoFit/>
          </a:bodyPr>
          <a:lstStyle/>
          <a:p>
            <a:r>
              <a:rPr lang="en-US" dirty="0"/>
              <a:t>You can delete your account with this button.</a:t>
            </a:r>
            <a:endParaRPr lang="tr-TR" dirty="0"/>
          </a:p>
        </p:txBody>
      </p:sp>
      <p:cxnSp>
        <p:nvCxnSpPr>
          <p:cNvPr id="15" name="Düz Bağlayıcı 14"/>
          <p:cNvCxnSpPr>
            <a:endCxn id="16" idx="1"/>
          </p:cNvCxnSpPr>
          <p:nvPr/>
        </p:nvCxnSpPr>
        <p:spPr>
          <a:xfrm>
            <a:off x="3162994" y="3252049"/>
            <a:ext cx="1450569" cy="651672"/>
          </a:xfrm>
          <a:prstGeom prst="line">
            <a:avLst/>
          </a:prstGeom>
        </p:spPr>
        <p:style>
          <a:lnRef idx="3">
            <a:schemeClr val="accent5"/>
          </a:lnRef>
          <a:fillRef idx="0">
            <a:schemeClr val="accent5"/>
          </a:fillRef>
          <a:effectRef idx="2">
            <a:schemeClr val="accent5"/>
          </a:effectRef>
          <a:fontRef idx="minor">
            <a:schemeClr val="tx1"/>
          </a:fontRef>
        </p:style>
      </p:cxnSp>
      <p:sp>
        <p:nvSpPr>
          <p:cNvPr id="16" name="Metin kutusu 15"/>
          <p:cNvSpPr txBox="1"/>
          <p:nvPr/>
        </p:nvSpPr>
        <p:spPr>
          <a:xfrm>
            <a:off x="4613563" y="3442056"/>
            <a:ext cx="2327563" cy="923330"/>
          </a:xfrm>
          <a:prstGeom prst="rect">
            <a:avLst/>
          </a:prstGeom>
          <a:noFill/>
        </p:spPr>
        <p:txBody>
          <a:bodyPr wrap="square" rtlCol="0">
            <a:spAutoFit/>
          </a:bodyPr>
          <a:lstStyle/>
          <a:p>
            <a:r>
              <a:rPr lang="en-US" dirty="0"/>
              <a:t>You can go to the homepage with this button.</a:t>
            </a:r>
            <a:endParaRPr lang="tr-TR" dirty="0"/>
          </a:p>
        </p:txBody>
      </p:sp>
    </p:spTree>
    <p:extLst>
      <p:ext uri="{BB962C8B-B14F-4D97-AF65-F5344CB8AC3E}">
        <p14:creationId xmlns:p14="http://schemas.microsoft.com/office/powerpoint/2010/main" val="201179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9710" y="0"/>
            <a:ext cx="1862052" cy="524337"/>
          </a:xfrm>
        </p:spPr>
        <p:txBody>
          <a:bodyPr>
            <a:normAutofit/>
          </a:bodyPr>
          <a:lstStyle/>
          <a:p>
            <a:pPr algn="ctr"/>
            <a:r>
              <a:rPr lang="tr-TR" sz="1800" dirty="0" err="1" smtClean="0">
                <a:latin typeface="Arial" panose="020B0604020202020204" pitchFamily="34" charset="0"/>
                <a:cs typeface="Arial" panose="020B0604020202020204" pitchFamily="34" charset="0"/>
              </a:rPr>
              <a:t>Search</a:t>
            </a:r>
            <a:r>
              <a:rPr lang="tr-TR" sz="1800" dirty="0" smtClean="0">
                <a:latin typeface="Arial" panose="020B0604020202020204" pitchFamily="34" charset="0"/>
                <a:cs typeface="Arial" panose="020B0604020202020204" pitchFamily="34" charset="0"/>
              </a:rPr>
              <a:t> </a:t>
            </a:r>
            <a:r>
              <a:rPr lang="tr-TR" sz="1800" dirty="0" err="1" smtClean="0">
                <a:latin typeface="Arial" panose="020B0604020202020204" pitchFamily="34" charset="0"/>
                <a:cs typeface="Arial" panose="020B0604020202020204" pitchFamily="34" charset="0"/>
              </a:rPr>
              <a:t>Page</a:t>
            </a:r>
            <a:endParaRPr lang="tr-TR" sz="1800" dirty="0">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98" y="464820"/>
            <a:ext cx="3169920" cy="6294120"/>
          </a:xfrm>
          <a:prstGeom prst="rect">
            <a:avLst/>
          </a:prstGeom>
        </p:spPr>
      </p:pic>
      <p:sp>
        <p:nvSpPr>
          <p:cNvPr id="5" name="Metin kutusu 4"/>
          <p:cNvSpPr txBox="1"/>
          <p:nvPr/>
        </p:nvSpPr>
        <p:spPr>
          <a:xfrm>
            <a:off x="8237913" y="524337"/>
            <a:ext cx="3682538" cy="923330"/>
          </a:xfrm>
          <a:prstGeom prst="rect">
            <a:avLst/>
          </a:prstGeom>
          <a:noFill/>
        </p:spPr>
        <p:txBody>
          <a:bodyPr wrap="square" rtlCol="0">
            <a:spAutoFit/>
          </a:bodyPr>
          <a:lstStyle/>
          <a:p>
            <a:r>
              <a:rPr lang="en-US" dirty="0"/>
              <a:t>You can search between posts on this page, but this search doesn't work with the database yet.</a:t>
            </a:r>
            <a:endParaRPr lang="tr-TR" dirty="0"/>
          </a:p>
        </p:txBody>
      </p:sp>
      <p:cxnSp>
        <p:nvCxnSpPr>
          <p:cNvPr id="7" name="Düz Bağlayıcı 6"/>
          <p:cNvCxnSpPr>
            <a:endCxn id="8" idx="1"/>
          </p:cNvCxnSpPr>
          <p:nvPr/>
        </p:nvCxnSpPr>
        <p:spPr>
          <a:xfrm>
            <a:off x="2211185" y="764771"/>
            <a:ext cx="2485506" cy="1602926"/>
          </a:xfrm>
          <a:prstGeom prst="line">
            <a:avLst/>
          </a:prstGeom>
        </p:spPr>
        <p:style>
          <a:lnRef idx="3">
            <a:schemeClr val="accent5"/>
          </a:lnRef>
          <a:fillRef idx="0">
            <a:schemeClr val="accent5"/>
          </a:fillRef>
          <a:effectRef idx="2">
            <a:schemeClr val="accent5"/>
          </a:effectRef>
          <a:fontRef idx="minor">
            <a:schemeClr val="tx1"/>
          </a:fontRef>
        </p:style>
      </p:cxnSp>
      <p:sp>
        <p:nvSpPr>
          <p:cNvPr id="8" name="Metin kutusu 7"/>
          <p:cNvSpPr txBox="1"/>
          <p:nvPr/>
        </p:nvSpPr>
        <p:spPr>
          <a:xfrm>
            <a:off x="4696691" y="2044531"/>
            <a:ext cx="3857106" cy="646331"/>
          </a:xfrm>
          <a:prstGeom prst="rect">
            <a:avLst/>
          </a:prstGeom>
          <a:noFill/>
        </p:spPr>
        <p:txBody>
          <a:bodyPr wrap="square" rtlCol="0">
            <a:spAutoFit/>
          </a:bodyPr>
          <a:lstStyle/>
          <a:p>
            <a:r>
              <a:rPr lang="en-US" dirty="0"/>
              <a:t>You can enter the post title you are looking for in this section.</a:t>
            </a:r>
            <a:endParaRPr lang="tr-TR" dirty="0"/>
          </a:p>
        </p:txBody>
      </p:sp>
    </p:spTree>
    <p:extLst>
      <p:ext uri="{BB962C8B-B14F-4D97-AF65-F5344CB8AC3E}">
        <p14:creationId xmlns:p14="http://schemas.microsoft.com/office/powerpoint/2010/main" val="20800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2632" y="4047663"/>
            <a:ext cx="7797339" cy="1455362"/>
          </a:xfrm>
        </p:spPr>
        <p:txBody>
          <a:bodyPr anchor="t">
            <a:normAutofit/>
          </a:bodyPr>
          <a:lstStyle/>
          <a:p>
            <a:pPr algn="ctr"/>
            <a:r>
              <a:rPr lang="en-US" sz="2000" dirty="0"/>
              <a:t>This </a:t>
            </a:r>
            <a:r>
              <a:rPr lang="en-US" sz="2000" dirty="0" err="1"/>
              <a:t>Firestore</a:t>
            </a:r>
            <a:r>
              <a:rPr lang="en-US" sz="2000" dirty="0"/>
              <a:t> Database is where posts are stored</a:t>
            </a:r>
            <a:r>
              <a:rPr lang="en-US" sz="2000" dirty="0" smtClean="0"/>
              <a:t>.</a:t>
            </a:r>
            <a:r>
              <a:rPr lang="tr-TR" sz="2000" dirty="0" smtClean="0"/>
              <a:t/>
            </a:r>
            <a:br>
              <a:rPr lang="tr-TR" sz="2000" dirty="0" smtClean="0"/>
            </a:br>
            <a:r>
              <a:rPr lang="en-US" sz="2000" dirty="0"/>
              <a:t>For storage, a collection is first created and data is stored in that collection under the name of documentation.</a:t>
            </a:r>
            <a:endParaRPr lang="tr-TR" sz="2000" dirty="0"/>
          </a:p>
        </p:txBody>
      </p:sp>
      <p:pic>
        <p:nvPicPr>
          <p:cNvPr id="4" name="Resim 3"/>
          <p:cNvPicPr>
            <a:picLocks noChangeAspect="1"/>
          </p:cNvPicPr>
          <p:nvPr/>
        </p:nvPicPr>
        <p:blipFill>
          <a:blip r:embed="rId2"/>
          <a:stretch>
            <a:fillRect/>
          </a:stretch>
        </p:blipFill>
        <p:spPr>
          <a:xfrm>
            <a:off x="151939" y="0"/>
            <a:ext cx="8393546" cy="3876142"/>
          </a:xfrm>
          <a:prstGeom prst="rect">
            <a:avLst/>
          </a:prstGeom>
        </p:spPr>
      </p:pic>
    </p:spTree>
    <p:extLst>
      <p:ext uri="{BB962C8B-B14F-4D97-AF65-F5344CB8AC3E}">
        <p14:creationId xmlns:p14="http://schemas.microsoft.com/office/powerpoint/2010/main" val="25672754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646</Words>
  <Application>Microsoft Office PowerPoint</Application>
  <PresentationFormat>Geniş ekran</PresentationFormat>
  <Paragraphs>48</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SE373 MOBILE PROGRAMMING SYSTEM ARCHITECTURE 190704037 Haluk AYDIN</vt:lpstr>
      <vt:lpstr>You can see the title and content of the post created on this page, read the comments about it and make your own comment, as well as see how many likes it has received.</vt:lpstr>
      <vt:lpstr>This page is designed for post creation. You must specify the label title and content for the post you will create on this page. No field can be left blank. You must also be logged in to create a post.</vt:lpstr>
      <vt:lpstr>You must have an account to log in. If you do not have an account, you can create an account from the Sign In button.</vt:lpstr>
      <vt:lpstr>ResetPassword PAGE</vt:lpstr>
      <vt:lpstr>To create an account on this page, enter a valid e-mail and create a password containing at least one letter.</vt:lpstr>
      <vt:lpstr>LOGGED PAGE</vt:lpstr>
      <vt:lpstr>Search Page</vt:lpstr>
      <vt:lpstr>This Firestore Database is where posts are stored. For storage, a collection is first created and data is stored in that collection under the name of documentation.</vt:lpstr>
      <vt:lpstr>This is firebase authentication. Where created memberships are stored. At the same time, the password reset process is done from the side section.</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SE373 MOBILE PROGRAMMING PROJECT 190704037 Haluk AYDIN</dc:title>
  <dc:creator>Haluk AYDIN</dc:creator>
  <cp:lastModifiedBy>Haluk AYDIN</cp:lastModifiedBy>
  <cp:revision>17</cp:revision>
  <dcterms:created xsi:type="dcterms:W3CDTF">2022-05-29T12:10:16Z</dcterms:created>
  <dcterms:modified xsi:type="dcterms:W3CDTF">2022-05-29T17:05:09Z</dcterms:modified>
</cp:coreProperties>
</file>