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7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4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5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9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2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Flowchart: Document 13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ight Triangle 1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E999E653-8798-0FD1-0F61-FFCDD2E2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725465"/>
            <a:ext cx="4556185" cy="2063925"/>
          </a:xfrm>
        </p:spPr>
        <p:txBody>
          <a:bodyPr anchor="b">
            <a:normAutofit/>
          </a:bodyPr>
          <a:lstStyle/>
          <a:p>
            <a:pPr algn="l"/>
            <a:endParaRPr lang="tr-TR">
              <a:solidFill>
                <a:schemeClr val="tx2"/>
              </a:solidFill>
            </a:endParaRPr>
          </a:p>
          <a:p>
            <a:pPr algn="l"/>
            <a:endParaRPr lang="tr-TR">
              <a:solidFill>
                <a:schemeClr val="tx2"/>
              </a:solidFill>
            </a:endParaRPr>
          </a:p>
          <a:p>
            <a:pPr algn="l"/>
            <a:endParaRPr lang="tr-TR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D03BEB-4469-51E2-D8E9-0A3C718C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35" y="176563"/>
            <a:ext cx="3691584" cy="6076684"/>
          </a:xfrm>
          <a:prstGeom prst="rect">
            <a:avLst/>
          </a:prstGeom>
        </p:spPr>
      </p:pic>
      <p:graphicFrame>
        <p:nvGraphicFramePr>
          <p:cNvPr id="11" name="Tablo 52">
            <a:extLst>
              <a:ext uri="{FF2B5EF4-FFF2-40B4-BE49-F238E27FC236}">
                <a16:creationId xmlns:a16="http://schemas.microsoft.com/office/drawing/2014/main" id="{85D177E1-B69A-BBB9-F7D0-F0428692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0669"/>
              </p:ext>
            </p:extLst>
          </p:nvPr>
        </p:nvGraphicFramePr>
        <p:xfrm>
          <a:off x="6193401" y="211301"/>
          <a:ext cx="1074334" cy="48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34">
                  <a:extLst>
                    <a:ext uri="{9D8B030D-6E8A-4147-A177-3AD203B41FA5}">
                      <a16:colId xmlns:a16="http://schemas.microsoft.com/office/drawing/2014/main" val="1022175890"/>
                    </a:ext>
                  </a:extLst>
                </a:gridCol>
              </a:tblGrid>
              <a:tr h="483196">
                <a:tc>
                  <a:txBody>
                    <a:bodyPr/>
                    <a:lstStyle/>
                    <a:p>
                      <a:r>
                        <a:rPr lang="tr-TR" sz="1500" dirty="0" err="1"/>
                        <a:t>The</a:t>
                      </a:r>
                      <a:r>
                        <a:rPr lang="tr-TR" sz="1500" dirty="0"/>
                        <a:t> </a:t>
                      </a:r>
                      <a:r>
                        <a:rPr lang="tr-TR" sz="1500" dirty="0" err="1"/>
                        <a:t>Icon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32450"/>
                  </a:ext>
                </a:extLst>
              </a:tr>
            </a:tbl>
          </a:graphicData>
        </a:graphic>
      </p:graphicFrame>
      <p:graphicFrame>
        <p:nvGraphicFramePr>
          <p:cNvPr id="53" name="Tablo 53">
            <a:extLst>
              <a:ext uri="{FF2B5EF4-FFF2-40B4-BE49-F238E27FC236}">
                <a16:creationId xmlns:a16="http://schemas.microsoft.com/office/drawing/2014/main" id="{FA158753-40D6-76D9-5E42-DDAC78EE2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14857"/>
              </p:ext>
            </p:extLst>
          </p:nvPr>
        </p:nvGraphicFramePr>
        <p:xfrm>
          <a:off x="6193401" y="736412"/>
          <a:ext cx="50053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301">
                  <a:extLst>
                    <a:ext uri="{9D8B030D-6E8A-4147-A177-3AD203B41FA5}">
                      <a16:colId xmlns:a16="http://schemas.microsoft.com/office/drawing/2014/main" val="227405434"/>
                    </a:ext>
                  </a:extLst>
                </a:gridCol>
              </a:tblGrid>
              <a:tr h="566415">
                <a:tc>
                  <a:txBody>
                    <a:bodyPr/>
                    <a:lstStyle/>
                    <a:p>
                      <a:r>
                        <a:rPr lang="tr-TR" dirty="0" err="1"/>
                        <a:t>This</a:t>
                      </a:r>
                      <a:r>
                        <a:rPr lang="tr-TR" dirty="0"/>
                        <a:t> is </a:t>
                      </a: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where</a:t>
                      </a:r>
                      <a:r>
                        <a:rPr lang="tr-TR" dirty="0"/>
                        <a:t>  </a:t>
                      </a: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app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take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information</a:t>
                      </a:r>
                      <a:r>
                        <a:rPr lang="tr-T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6542"/>
                  </a:ext>
                </a:extLst>
              </a:tr>
            </a:tbl>
          </a:graphicData>
        </a:graphic>
      </p:graphicFrame>
      <p:graphicFrame>
        <p:nvGraphicFramePr>
          <p:cNvPr id="54" name="Tablo 54">
            <a:extLst>
              <a:ext uri="{FF2B5EF4-FFF2-40B4-BE49-F238E27FC236}">
                <a16:creationId xmlns:a16="http://schemas.microsoft.com/office/drawing/2014/main" id="{8EE4FEF4-AC2F-B513-CB83-AF324CA2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44326"/>
              </p:ext>
            </p:extLst>
          </p:nvPr>
        </p:nvGraphicFramePr>
        <p:xfrm>
          <a:off x="6193400" y="1469049"/>
          <a:ext cx="50904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483">
                  <a:extLst>
                    <a:ext uri="{9D8B030D-6E8A-4147-A177-3AD203B41FA5}">
                      <a16:colId xmlns:a16="http://schemas.microsoft.com/office/drawing/2014/main" val="3517796271"/>
                    </a:ext>
                  </a:extLst>
                </a:gridCol>
              </a:tblGrid>
              <a:tr h="598303">
                <a:tc>
                  <a:txBody>
                    <a:bodyPr/>
                    <a:lstStyle/>
                    <a:p>
                      <a:r>
                        <a:rPr lang="tr-TR" dirty="0" err="1"/>
                        <a:t>The</a:t>
                      </a:r>
                      <a:r>
                        <a:rPr lang="tr-TR" dirty="0"/>
                        <a:t> name of </a:t>
                      </a:r>
                      <a:r>
                        <a:rPr lang="tr-TR" dirty="0" err="1"/>
                        <a:t>your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choice</a:t>
                      </a:r>
                      <a:r>
                        <a:rPr lang="tr-TR" dirty="0"/>
                        <a:t>.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will</a:t>
                      </a:r>
                      <a:r>
                        <a:rPr lang="tr-TR" dirty="0"/>
                        <a:t> be </a:t>
                      </a:r>
                      <a:r>
                        <a:rPr lang="tr-TR" dirty="0" err="1"/>
                        <a:t>able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write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your</a:t>
                      </a:r>
                      <a:r>
                        <a:rPr lang="tr-TR" dirty="0"/>
                        <a:t> name </a:t>
                      </a:r>
                      <a:r>
                        <a:rPr lang="tr-TR" dirty="0" err="1"/>
                        <a:t>or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nickname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96210"/>
                  </a:ext>
                </a:extLst>
              </a:tr>
            </a:tbl>
          </a:graphicData>
        </a:graphic>
      </p:graphicFrame>
      <p:graphicFrame>
        <p:nvGraphicFramePr>
          <p:cNvPr id="55" name="Tablo 55">
            <a:extLst>
              <a:ext uri="{FF2B5EF4-FFF2-40B4-BE49-F238E27FC236}">
                <a16:creationId xmlns:a16="http://schemas.microsoft.com/office/drawing/2014/main" id="{D8E9E707-9654-029C-BF65-8154EA281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07272"/>
              </p:ext>
            </p:extLst>
          </p:nvPr>
        </p:nvGraphicFramePr>
        <p:xfrm>
          <a:off x="6188726" y="2169136"/>
          <a:ext cx="3427805" cy="506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805">
                  <a:extLst>
                    <a:ext uri="{9D8B030D-6E8A-4147-A177-3AD203B41FA5}">
                      <a16:colId xmlns:a16="http://schemas.microsoft.com/office/drawing/2014/main" val="2145726291"/>
                    </a:ext>
                  </a:extLst>
                </a:gridCol>
              </a:tblGrid>
              <a:tr h="506023">
                <a:tc>
                  <a:txBody>
                    <a:bodyPr/>
                    <a:lstStyle/>
                    <a:p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password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your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choice</a:t>
                      </a:r>
                      <a:r>
                        <a:rPr lang="tr-T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07180"/>
                  </a:ext>
                </a:extLst>
              </a:tr>
            </a:tbl>
          </a:graphicData>
        </a:graphic>
      </p:graphicFrame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595B466A-B5A5-8979-6091-B00654510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20537"/>
              </p:ext>
            </p:extLst>
          </p:nvPr>
        </p:nvGraphicFramePr>
        <p:xfrm>
          <a:off x="6188726" y="2776942"/>
          <a:ext cx="5179808" cy="52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808">
                  <a:extLst>
                    <a:ext uri="{9D8B030D-6E8A-4147-A177-3AD203B41FA5}">
                      <a16:colId xmlns:a16="http://schemas.microsoft.com/office/drawing/2014/main" val="907807866"/>
                    </a:ext>
                  </a:extLst>
                </a:gridCol>
              </a:tblGrid>
              <a:tr h="526581">
                <a:tc>
                  <a:txBody>
                    <a:bodyPr/>
                    <a:lstStyle/>
                    <a:p>
                      <a:pPr algn="just"/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button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take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information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save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5751"/>
                  </a:ext>
                </a:extLst>
              </a:tr>
            </a:tbl>
          </a:graphicData>
        </a:graphic>
      </p:graphicFrame>
      <p:graphicFrame>
        <p:nvGraphicFramePr>
          <p:cNvPr id="4" name="Tablo 5">
            <a:extLst>
              <a:ext uri="{FF2B5EF4-FFF2-40B4-BE49-F238E27FC236}">
                <a16:creationId xmlns:a16="http://schemas.microsoft.com/office/drawing/2014/main" id="{3C83575C-6CF7-9B51-5CF1-6C6C068C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92139"/>
              </p:ext>
            </p:extLst>
          </p:nvPr>
        </p:nvGraphicFramePr>
        <p:xfrm>
          <a:off x="6187483" y="3460304"/>
          <a:ext cx="4190266" cy="57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266">
                  <a:extLst>
                    <a:ext uri="{9D8B030D-6E8A-4147-A177-3AD203B41FA5}">
                      <a16:colId xmlns:a16="http://schemas.microsoft.com/office/drawing/2014/main" val="1228687542"/>
                    </a:ext>
                  </a:extLst>
                </a:gridCol>
              </a:tblGrid>
              <a:tr h="572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button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take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home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page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3130"/>
                  </a:ext>
                </a:extLst>
              </a:tr>
            </a:tbl>
          </a:graphicData>
        </a:graphic>
      </p:graphicFrame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0541D008-D584-9EF4-8D5B-DEE0D35C12C6}"/>
              </a:ext>
            </a:extLst>
          </p:cNvPr>
          <p:cNvCxnSpPr>
            <a:endCxn id="11" idx="1"/>
          </p:cNvCxnSpPr>
          <p:nvPr/>
        </p:nvCxnSpPr>
        <p:spPr>
          <a:xfrm flipV="1">
            <a:off x="3594090" y="452899"/>
            <a:ext cx="2599311" cy="69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F041EB55-CA31-6173-471B-7A66FE3651E7}"/>
              </a:ext>
            </a:extLst>
          </p:cNvPr>
          <p:cNvCxnSpPr>
            <a:endCxn id="53" idx="1"/>
          </p:cNvCxnSpPr>
          <p:nvPr/>
        </p:nvCxnSpPr>
        <p:spPr>
          <a:xfrm flipV="1">
            <a:off x="3815567" y="1056452"/>
            <a:ext cx="2377834" cy="84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8F46B2AB-8A01-9247-0460-68FDABDFA56C}"/>
              </a:ext>
            </a:extLst>
          </p:cNvPr>
          <p:cNvCxnSpPr/>
          <p:nvPr/>
        </p:nvCxnSpPr>
        <p:spPr>
          <a:xfrm flipV="1">
            <a:off x="4246116" y="1933681"/>
            <a:ext cx="1939876" cy="60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1B2E846F-B21D-EE97-DEA1-5C39E276FB0A}"/>
              </a:ext>
            </a:extLst>
          </p:cNvPr>
          <p:cNvCxnSpPr>
            <a:endCxn id="55" idx="1"/>
          </p:cNvCxnSpPr>
          <p:nvPr/>
        </p:nvCxnSpPr>
        <p:spPr>
          <a:xfrm flipV="1">
            <a:off x="4226455" y="2422147"/>
            <a:ext cx="1962271" cy="57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B4EDE3BD-2CE6-44AC-1867-CBBA787C7F0C}"/>
              </a:ext>
            </a:extLst>
          </p:cNvPr>
          <p:cNvCxnSpPr/>
          <p:nvPr/>
        </p:nvCxnSpPr>
        <p:spPr>
          <a:xfrm flipV="1">
            <a:off x="3383369" y="3303523"/>
            <a:ext cx="2786126" cy="5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FDED264A-8C8C-3F6A-8AD8-36BE8F972A20}"/>
              </a:ext>
            </a:extLst>
          </p:cNvPr>
          <p:cNvCxnSpPr/>
          <p:nvPr/>
        </p:nvCxnSpPr>
        <p:spPr>
          <a:xfrm flipV="1">
            <a:off x="3442487" y="3900327"/>
            <a:ext cx="2647460" cy="21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6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E999E653-8798-0FD1-0F61-FFCDD2E2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725465"/>
            <a:ext cx="4556185" cy="2063925"/>
          </a:xfrm>
        </p:spPr>
        <p:txBody>
          <a:bodyPr anchor="b">
            <a:normAutofit/>
          </a:bodyPr>
          <a:lstStyle/>
          <a:p>
            <a:pPr algn="l"/>
            <a:endParaRPr lang="tr-TR">
              <a:solidFill>
                <a:schemeClr val="tx2"/>
              </a:solidFill>
            </a:endParaRPr>
          </a:p>
          <a:p>
            <a:pPr algn="l"/>
            <a:endParaRPr lang="tr-TR">
              <a:solidFill>
                <a:schemeClr val="tx2"/>
              </a:solidFill>
            </a:endParaRPr>
          </a:p>
          <a:p>
            <a:pPr algn="l"/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11" name="Tablo 52">
            <a:extLst>
              <a:ext uri="{FF2B5EF4-FFF2-40B4-BE49-F238E27FC236}">
                <a16:creationId xmlns:a16="http://schemas.microsoft.com/office/drawing/2014/main" id="{85D177E1-B69A-BBB9-F7D0-F04286921E40}"/>
              </a:ext>
            </a:extLst>
          </p:cNvPr>
          <p:cNvGraphicFramePr>
            <a:graphicFrameLocks noGrp="1"/>
          </p:cNvGraphicFramePr>
          <p:nvPr/>
        </p:nvGraphicFramePr>
        <p:xfrm>
          <a:off x="6193401" y="211301"/>
          <a:ext cx="1074334" cy="48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34">
                  <a:extLst>
                    <a:ext uri="{9D8B030D-6E8A-4147-A177-3AD203B41FA5}">
                      <a16:colId xmlns:a16="http://schemas.microsoft.com/office/drawing/2014/main" val="1022175890"/>
                    </a:ext>
                  </a:extLst>
                </a:gridCol>
              </a:tblGrid>
              <a:tr h="483196">
                <a:tc>
                  <a:txBody>
                    <a:bodyPr/>
                    <a:lstStyle/>
                    <a:p>
                      <a:r>
                        <a:rPr lang="tr-TR" sz="1500" dirty="0" err="1"/>
                        <a:t>The</a:t>
                      </a:r>
                      <a:r>
                        <a:rPr lang="tr-TR" sz="1500" dirty="0"/>
                        <a:t> </a:t>
                      </a:r>
                      <a:r>
                        <a:rPr lang="tr-TR" sz="1500" dirty="0" err="1"/>
                        <a:t>Icon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32450"/>
                  </a:ext>
                </a:extLst>
              </a:tr>
            </a:tbl>
          </a:graphicData>
        </a:graphic>
      </p:graphicFrame>
      <p:graphicFrame>
        <p:nvGraphicFramePr>
          <p:cNvPr id="53" name="Tablo 53">
            <a:extLst>
              <a:ext uri="{FF2B5EF4-FFF2-40B4-BE49-F238E27FC236}">
                <a16:creationId xmlns:a16="http://schemas.microsoft.com/office/drawing/2014/main" id="{FA158753-40D6-76D9-5E42-DDAC78EE2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33641"/>
              </p:ext>
            </p:extLst>
          </p:nvPr>
        </p:nvGraphicFramePr>
        <p:xfrm>
          <a:off x="5973782" y="3043901"/>
          <a:ext cx="6136938" cy="58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938">
                  <a:extLst>
                    <a:ext uri="{9D8B030D-6E8A-4147-A177-3AD203B41FA5}">
                      <a16:colId xmlns:a16="http://schemas.microsoft.com/office/drawing/2014/main" val="227405434"/>
                    </a:ext>
                  </a:extLst>
                </a:gridCol>
              </a:tblGrid>
              <a:tr h="581460">
                <a:tc>
                  <a:txBody>
                    <a:bodyPr/>
                    <a:lstStyle/>
                    <a:p>
                      <a:r>
                        <a:rPr lang="tr-TR" dirty="0" err="1"/>
                        <a:t>This</a:t>
                      </a:r>
                      <a:r>
                        <a:rPr lang="tr-TR" dirty="0"/>
                        <a:t> is </a:t>
                      </a: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can </a:t>
                      </a:r>
                      <a:r>
                        <a:rPr lang="tr-TR" dirty="0" err="1"/>
                        <a:t>log</a:t>
                      </a:r>
                      <a:r>
                        <a:rPr lang="tr-TR" dirty="0"/>
                        <a:t> in </a:t>
                      </a:r>
                      <a:r>
                        <a:rPr lang="tr-TR" dirty="0" err="1"/>
                        <a:t>or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register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6542"/>
                  </a:ext>
                </a:extLst>
              </a:tr>
            </a:tbl>
          </a:graphicData>
        </a:graphic>
      </p:graphicFrame>
      <p:graphicFrame>
        <p:nvGraphicFramePr>
          <p:cNvPr id="54" name="Tablo 54">
            <a:extLst>
              <a:ext uri="{FF2B5EF4-FFF2-40B4-BE49-F238E27FC236}">
                <a16:creationId xmlns:a16="http://schemas.microsoft.com/office/drawing/2014/main" id="{8EE4FEF4-AC2F-B513-CB83-AF324CA2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51045"/>
              </p:ext>
            </p:extLst>
          </p:nvPr>
        </p:nvGraphicFramePr>
        <p:xfrm>
          <a:off x="6193400" y="835381"/>
          <a:ext cx="5090483" cy="564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483">
                  <a:extLst>
                    <a:ext uri="{9D8B030D-6E8A-4147-A177-3AD203B41FA5}">
                      <a16:colId xmlns:a16="http://schemas.microsoft.com/office/drawing/2014/main" val="3517796271"/>
                    </a:ext>
                  </a:extLst>
                </a:gridCol>
              </a:tblGrid>
              <a:tr h="564758">
                <a:tc>
                  <a:txBody>
                    <a:bodyPr/>
                    <a:lstStyle/>
                    <a:p>
                      <a:r>
                        <a:rPr lang="tr-TR" dirty="0" err="1"/>
                        <a:t>Sayin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hi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every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human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being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96210"/>
                  </a:ext>
                </a:extLst>
              </a:tr>
            </a:tbl>
          </a:graphicData>
        </a:graphic>
      </p:graphicFrame>
      <p:graphicFrame>
        <p:nvGraphicFramePr>
          <p:cNvPr id="55" name="Tablo 55">
            <a:extLst>
              <a:ext uri="{FF2B5EF4-FFF2-40B4-BE49-F238E27FC236}">
                <a16:creationId xmlns:a16="http://schemas.microsoft.com/office/drawing/2014/main" id="{D8E9E707-9654-029C-BF65-8154EA281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26211"/>
              </p:ext>
            </p:extLst>
          </p:nvPr>
        </p:nvGraphicFramePr>
        <p:xfrm>
          <a:off x="6187482" y="1400139"/>
          <a:ext cx="4968197" cy="52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197">
                  <a:extLst>
                    <a:ext uri="{9D8B030D-6E8A-4147-A177-3AD203B41FA5}">
                      <a16:colId xmlns:a16="http://schemas.microsoft.com/office/drawing/2014/main" val="2145726291"/>
                    </a:ext>
                  </a:extLst>
                </a:gridCol>
              </a:tblGrid>
              <a:tr h="525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need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write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user</a:t>
                      </a:r>
                      <a:r>
                        <a:rPr lang="tr-TR" dirty="0"/>
                        <a:t> name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log</a:t>
                      </a:r>
                      <a:r>
                        <a:rPr lang="tr-TR" dirty="0"/>
                        <a:t>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07180"/>
                  </a:ext>
                </a:extLst>
              </a:tr>
            </a:tbl>
          </a:graphicData>
        </a:graphic>
      </p:graphicFrame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595B466A-B5A5-8979-6091-B00654510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71101"/>
              </p:ext>
            </p:extLst>
          </p:nvPr>
        </p:nvGraphicFramePr>
        <p:xfrm>
          <a:off x="6187483" y="3826783"/>
          <a:ext cx="5096400" cy="60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400">
                  <a:extLst>
                    <a:ext uri="{9D8B030D-6E8A-4147-A177-3AD203B41FA5}">
                      <a16:colId xmlns:a16="http://schemas.microsoft.com/office/drawing/2014/main" val="907807866"/>
                    </a:ext>
                  </a:extLst>
                </a:gridCol>
              </a:tblGrid>
              <a:tr h="609550">
                <a:tc>
                  <a:txBody>
                    <a:bodyPr/>
                    <a:lstStyle/>
                    <a:p>
                      <a:pPr algn="just"/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button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take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information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log</a:t>
                      </a:r>
                      <a:r>
                        <a:rPr lang="tr-TR" dirty="0"/>
                        <a:t>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5751"/>
                  </a:ext>
                </a:extLst>
              </a:tr>
            </a:tbl>
          </a:graphicData>
        </a:graphic>
      </p:graphicFrame>
      <p:graphicFrame>
        <p:nvGraphicFramePr>
          <p:cNvPr id="4" name="Tablo 5">
            <a:extLst>
              <a:ext uri="{FF2B5EF4-FFF2-40B4-BE49-F238E27FC236}">
                <a16:creationId xmlns:a16="http://schemas.microsoft.com/office/drawing/2014/main" id="{3C83575C-6CF7-9B51-5CF1-6C6C068C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95624"/>
              </p:ext>
            </p:extLst>
          </p:nvPr>
        </p:nvGraphicFramePr>
        <p:xfrm>
          <a:off x="6187481" y="2248561"/>
          <a:ext cx="4897078" cy="52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078">
                  <a:extLst>
                    <a:ext uri="{9D8B030D-6E8A-4147-A177-3AD203B41FA5}">
                      <a16:colId xmlns:a16="http://schemas.microsoft.com/office/drawing/2014/main" val="1228687542"/>
                    </a:ext>
                  </a:extLst>
                </a:gridCol>
              </a:tblGrid>
              <a:tr h="525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need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write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password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log</a:t>
                      </a:r>
                      <a:r>
                        <a:rPr lang="tr-TR" dirty="0"/>
                        <a:t>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3130"/>
                  </a:ext>
                </a:extLst>
              </a:tr>
            </a:tbl>
          </a:graphicData>
        </a:graphic>
      </p:graphicFrame>
      <p:pic>
        <p:nvPicPr>
          <p:cNvPr id="13" name="Resim 12">
            <a:extLst>
              <a:ext uri="{FF2B5EF4-FFF2-40B4-BE49-F238E27FC236}">
                <a16:creationId xmlns:a16="http://schemas.microsoft.com/office/drawing/2014/main" id="{D4701B6F-1E50-3063-E6F3-EF8BD2CA4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8" y="38669"/>
            <a:ext cx="3534195" cy="6249010"/>
          </a:xfrm>
          <a:prstGeom prst="rect">
            <a:avLst/>
          </a:prstGeom>
        </p:spPr>
      </p:pic>
      <p:graphicFrame>
        <p:nvGraphicFramePr>
          <p:cNvPr id="15" name="Tablo 16">
            <a:extLst>
              <a:ext uri="{FF2B5EF4-FFF2-40B4-BE49-F238E27FC236}">
                <a16:creationId xmlns:a16="http://schemas.microsoft.com/office/drawing/2014/main" id="{978F9213-5636-D248-1214-6BA9655D8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56553"/>
              </p:ext>
            </p:extLst>
          </p:nvPr>
        </p:nvGraphicFramePr>
        <p:xfrm>
          <a:off x="6187482" y="4567995"/>
          <a:ext cx="5554132" cy="82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132">
                  <a:extLst>
                    <a:ext uri="{9D8B030D-6E8A-4147-A177-3AD203B41FA5}">
                      <a16:colId xmlns:a16="http://schemas.microsoft.com/office/drawing/2014/main" val="2919191133"/>
                    </a:ext>
                  </a:extLst>
                </a:gridCol>
              </a:tblGrid>
              <a:tr h="820956">
                <a:tc>
                  <a:txBody>
                    <a:bodyPr/>
                    <a:lstStyle/>
                    <a:p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button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take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Register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will</a:t>
                      </a:r>
                      <a:r>
                        <a:rPr lang="tr-TR" dirty="0"/>
                        <a:t> be </a:t>
                      </a:r>
                      <a:r>
                        <a:rPr lang="tr-TR" dirty="0" err="1"/>
                        <a:t>able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register</a:t>
                      </a:r>
                      <a:r>
                        <a:rPr lang="tr-T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30918"/>
                  </a:ext>
                </a:extLst>
              </a:tr>
            </a:tbl>
          </a:graphicData>
        </a:graphic>
      </p:graphicFrame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A2EEEF9E-A2DB-C4C7-D61D-1354BE08730D}"/>
              </a:ext>
            </a:extLst>
          </p:cNvPr>
          <p:cNvCxnSpPr>
            <a:endCxn id="11" idx="1"/>
          </p:cNvCxnSpPr>
          <p:nvPr/>
        </p:nvCxnSpPr>
        <p:spPr>
          <a:xfrm flipV="1">
            <a:off x="2844800" y="452899"/>
            <a:ext cx="3348601" cy="54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C587BBF3-1448-1FDC-8D83-F2DE04260470}"/>
              </a:ext>
            </a:extLst>
          </p:cNvPr>
          <p:cNvCxnSpPr/>
          <p:nvPr/>
        </p:nvCxnSpPr>
        <p:spPr>
          <a:xfrm flipV="1">
            <a:off x="2875280" y="1117760"/>
            <a:ext cx="2956560" cy="6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0DBA83FA-F4B7-72A0-DFE2-82654C920AD6}"/>
              </a:ext>
            </a:extLst>
          </p:cNvPr>
          <p:cNvCxnSpPr/>
          <p:nvPr/>
        </p:nvCxnSpPr>
        <p:spPr>
          <a:xfrm flipV="1">
            <a:off x="3611900" y="2413329"/>
            <a:ext cx="2529840" cy="48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BD2CAB90-7F86-1360-4FB6-D7CD4341127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3566159" y="1663001"/>
            <a:ext cx="2621323" cy="86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33DE4A7F-B5CA-06D2-1CD0-A5732B567D6C}"/>
              </a:ext>
            </a:extLst>
          </p:cNvPr>
          <p:cNvCxnSpPr/>
          <p:nvPr/>
        </p:nvCxnSpPr>
        <p:spPr>
          <a:xfrm flipV="1">
            <a:off x="3068320" y="4302049"/>
            <a:ext cx="3027680" cy="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E414C6D8-F234-30BB-B18D-3B67CF3859E5}"/>
              </a:ext>
            </a:extLst>
          </p:cNvPr>
          <p:cNvCxnSpPr/>
          <p:nvPr/>
        </p:nvCxnSpPr>
        <p:spPr>
          <a:xfrm flipV="1">
            <a:off x="3149600" y="4978473"/>
            <a:ext cx="2946400" cy="14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6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E999E653-8798-0FD1-0F61-FFCDD2E2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725465"/>
            <a:ext cx="4556185" cy="2063925"/>
          </a:xfrm>
        </p:spPr>
        <p:txBody>
          <a:bodyPr anchor="b">
            <a:normAutofit/>
          </a:bodyPr>
          <a:lstStyle/>
          <a:p>
            <a:pPr algn="l"/>
            <a:endParaRPr lang="tr-TR">
              <a:solidFill>
                <a:schemeClr val="tx2"/>
              </a:solidFill>
            </a:endParaRPr>
          </a:p>
          <a:p>
            <a:pPr algn="l"/>
            <a:endParaRPr lang="tr-TR">
              <a:solidFill>
                <a:schemeClr val="tx2"/>
              </a:solidFill>
            </a:endParaRPr>
          </a:p>
          <a:p>
            <a:pPr algn="l"/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11" name="Tablo 52">
            <a:extLst>
              <a:ext uri="{FF2B5EF4-FFF2-40B4-BE49-F238E27FC236}">
                <a16:creationId xmlns:a16="http://schemas.microsoft.com/office/drawing/2014/main" id="{85D177E1-B69A-BBB9-F7D0-F04286921E40}"/>
              </a:ext>
            </a:extLst>
          </p:cNvPr>
          <p:cNvGraphicFramePr>
            <a:graphicFrameLocks noGrp="1"/>
          </p:cNvGraphicFramePr>
          <p:nvPr/>
        </p:nvGraphicFramePr>
        <p:xfrm>
          <a:off x="6193401" y="211301"/>
          <a:ext cx="1074334" cy="48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34">
                  <a:extLst>
                    <a:ext uri="{9D8B030D-6E8A-4147-A177-3AD203B41FA5}">
                      <a16:colId xmlns:a16="http://schemas.microsoft.com/office/drawing/2014/main" val="1022175890"/>
                    </a:ext>
                  </a:extLst>
                </a:gridCol>
              </a:tblGrid>
              <a:tr h="483196">
                <a:tc>
                  <a:txBody>
                    <a:bodyPr/>
                    <a:lstStyle/>
                    <a:p>
                      <a:r>
                        <a:rPr lang="tr-TR" sz="1500" dirty="0" err="1"/>
                        <a:t>The</a:t>
                      </a:r>
                      <a:r>
                        <a:rPr lang="tr-TR" sz="1500" dirty="0"/>
                        <a:t> </a:t>
                      </a:r>
                      <a:r>
                        <a:rPr lang="tr-TR" sz="1500" dirty="0" err="1"/>
                        <a:t>Icon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32450"/>
                  </a:ext>
                </a:extLst>
              </a:tr>
            </a:tbl>
          </a:graphicData>
        </a:graphic>
      </p:graphicFrame>
      <p:graphicFrame>
        <p:nvGraphicFramePr>
          <p:cNvPr id="53" name="Tablo 53">
            <a:extLst>
              <a:ext uri="{FF2B5EF4-FFF2-40B4-BE49-F238E27FC236}">
                <a16:creationId xmlns:a16="http://schemas.microsoft.com/office/drawing/2014/main" id="{FA158753-40D6-76D9-5E42-DDAC78EE2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21961"/>
              </p:ext>
            </p:extLst>
          </p:nvPr>
        </p:nvGraphicFramePr>
        <p:xfrm>
          <a:off x="6193401" y="736412"/>
          <a:ext cx="50053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301">
                  <a:extLst>
                    <a:ext uri="{9D8B030D-6E8A-4147-A177-3AD203B41FA5}">
                      <a16:colId xmlns:a16="http://schemas.microsoft.com/office/drawing/2014/main" val="227405434"/>
                    </a:ext>
                  </a:extLst>
                </a:gridCol>
              </a:tblGrid>
              <a:tr h="566415">
                <a:tc>
                  <a:txBody>
                    <a:bodyPr/>
                    <a:lstStyle/>
                    <a:p>
                      <a:r>
                        <a:rPr lang="tr-TR" dirty="0" err="1"/>
                        <a:t>This</a:t>
                      </a:r>
                      <a:r>
                        <a:rPr lang="tr-TR" dirty="0"/>
                        <a:t> is </a:t>
                      </a: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can </a:t>
                      </a:r>
                      <a:r>
                        <a:rPr lang="tr-TR" dirty="0" err="1"/>
                        <a:t>only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see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when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succesfully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log</a:t>
                      </a:r>
                      <a:r>
                        <a:rPr lang="tr-TR" dirty="0"/>
                        <a:t>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06542"/>
                  </a:ext>
                </a:extLst>
              </a:tr>
            </a:tbl>
          </a:graphicData>
        </a:graphic>
      </p:graphicFrame>
      <p:graphicFrame>
        <p:nvGraphicFramePr>
          <p:cNvPr id="54" name="Tablo 54">
            <a:extLst>
              <a:ext uri="{FF2B5EF4-FFF2-40B4-BE49-F238E27FC236}">
                <a16:creationId xmlns:a16="http://schemas.microsoft.com/office/drawing/2014/main" id="{8EE4FEF4-AC2F-B513-CB83-AF324CA2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14531"/>
              </p:ext>
            </p:extLst>
          </p:nvPr>
        </p:nvGraphicFramePr>
        <p:xfrm>
          <a:off x="6193400" y="1469049"/>
          <a:ext cx="5090483" cy="5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483">
                  <a:extLst>
                    <a:ext uri="{9D8B030D-6E8A-4147-A177-3AD203B41FA5}">
                      <a16:colId xmlns:a16="http://schemas.microsoft.com/office/drawing/2014/main" val="3517796271"/>
                    </a:ext>
                  </a:extLst>
                </a:gridCol>
              </a:tblGrid>
              <a:tr h="598303">
                <a:tc>
                  <a:txBody>
                    <a:bodyPr/>
                    <a:lstStyle/>
                    <a:p>
                      <a:r>
                        <a:rPr lang="tr-TR" dirty="0"/>
                        <a:t>A </a:t>
                      </a:r>
                      <a:r>
                        <a:rPr lang="tr-TR" dirty="0" err="1"/>
                        <a:t>friendly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welcome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96210"/>
                  </a:ext>
                </a:extLst>
              </a:tr>
            </a:tbl>
          </a:graphicData>
        </a:graphic>
      </p:graphicFrame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595B466A-B5A5-8979-6091-B00654510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64821"/>
              </p:ext>
            </p:extLst>
          </p:nvPr>
        </p:nvGraphicFramePr>
        <p:xfrm>
          <a:off x="6193400" y="3948889"/>
          <a:ext cx="4873668" cy="80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668">
                  <a:extLst>
                    <a:ext uri="{9D8B030D-6E8A-4147-A177-3AD203B41FA5}">
                      <a16:colId xmlns:a16="http://schemas.microsoft.com/office/drawing/2014/main" val="907807866"/>
                    </a:ext>
                  </a:extLst>
                </a:gridCol>
              </a:tblGrid>
              <a:tr h="802220">
                <a:tc>
                  <a:txBody>
                    <a:bodyPr/>
                    <a:lstStyle/>
                    <a:p>
                      <a:pPr algn="just"/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button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takes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petter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customer</a:t>
                      </a:r>
                      <a:r>
                        <a:rPr lang="tr-TR" dirty="0"/>
                        <a:t>) </a:t>
                      </a:r>
                      <a:r>
                        <a:rPr lang="tr-TR" dirty="0" err="1"/>
                        <a:t>page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5751"/>
                  </a:ext>
                </a:extLst>
              </a:tr>
            </a:tbl>
          </a:graphicData>
        </a:graphic>
      </p:graphicFrame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3DC674A1-D88F-BE7E-61AD-B59A6A32C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2560"/>
              </p:ext>
            </p:extLst>
          </p:nvPr>
        </p:nvGraphicFramePr>
        <p:xfrm>
          <a:off x="6193400" y="3155244"/>
          <a:ext cx="473357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578">
                  <a:extLst>
                    <a:ext uri="{9D8B030D-6E8A-4147-A177-3AD203B41FA5}">
                      <a16:colId xmlns:a16="http://schemas.microsoft.com/office/drawing/2014/main" val="116995235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button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takes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 </a:t>
                      </a:r>
                      <a:r>
                        <a:rPr lang="tr-TR" dirty="0" err="1"/>
                        <a:t>page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where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can </a:t>
                      </a:r>
                      <a:r>
                        <a:rPr lang="tr-TR" dirty="0" err="1"/>
                        <a:t>share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advert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47774"/>
                  </a:ext>
                </a:extLst>
              </a:tr>
            </a:tbl>
          </a:graphicData>
        </a:graphic>
      </p:graphicFrame>
      <p:graphicFrame>
        <p:nvGraphicFramePr>
          <p:cNvPr id="7" name="Tablo 8">
            <a:extLst>
              <a:ext uri="{FF2B5EF4-FFF2-40B4-BE49-F238E27FC236}">
                <a16:creationId xmlns:a16="http://schemas.microsoft.com/office/drawing/2014/main" id="{7E459BEF-BEBB-2123-0DF4-0FC4FD822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75936"/>
              </p:ext>
            </p:extLst>
          </p:nvPr>
        </p:nvGraphicFramePr>
        <p:xfrm>
          <a:off x="6193400" y="2272765"/>
          <a:ext cx="44162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268">
                  <a:extLst>
                    <a:ext uri="{9D8B030D-6E8A-4147-A177-3AD203B41FA5}">
                      <a16:colId xmlns:a16="http://schemas.microsoft.com/office/drawing/2014/main" val="92085849"/>
                    </a:ext>
                  </a:extLst>
                </a:gridCol>
              </a:tblGrid>
              <a:tr h="664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button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takes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Homer(</a:t>
                      </a:r>
                      <a:r>
                        <a:rPr lang="tr-TR" dirty="0" err="1"/>
                        <a:t>homeowner</a:t>
                      </a:r>
                      <a:r>
                        <a:rPr lang="tr-TR" dirty="0"/>
                        <a:t>) </a:t>
                      </a:r>
                      <a:r>
                        <a:rPr lang="tr-TR" dirty="0" err="1"/>
                        <a:t>page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48389"/>
                  </a:ext>
                </a:extLst>
              </a:tr>
            </a:tbl>
          </a:graphicData>
        </a:graphic>
      </p:graphicFrame>
      <p:pic>
        <p:nvPicPr>
          <p:cNvPr id="10" name="Resim 9">
            <a:extLst>
              <a:ext uri="{FF2B5EF4-FFF2-40B4-BE49-F238E27FC236}">
                <a16:creationId xmlns:a16="http://schemas.microsoft.com/office/drawing/2014/main" id="{93ABCF39-A8BB-A24D-E157-33E7EF9F0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" y="588478"/>
            <a:ext cx="3261360" cy="5773611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AE1AB5AE-3342-6CD4-D9BB-655094B7EA6D}"/>
              </a:ext>
            </a:extLst>
          </p:cNvPr>
          <p:cNvCxnSpPr>
            <a:endCxn id="11" idx="1"/>
          </p:cNvCxnSpPr>
          <p:nvPr/>
        </p:nvCxnSpPr>
        <p:spPr>
          <a:xfrm flipV="1">
            <a:off x="2469823" y="452899"/>
            <a:ext cx="3723578" cy="92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D808EC2A-179B-593E-E2A6-48D691BFA3D3}"/>
              </a:ext>
            </a:extLst>
          </p:cNvPr>
          <p:cNvCxnSpPr/>
          <p:nvPr/>
        </p:nvCxnSpPr>
        <p:spPr>
          <a:xfrm flipV="1">
            <a:off x="2592371" y="1853996"/>
            <a:ext cx="3406229" cy="66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EE685294-CD13-B207-C331-A775C4D416E9}"/>
              </a:ext>
            </a:extLst>
          </p:cNvPr>
          <p:cNvCxnSpPr/>
          <p:nvPr/>
        </p:nvCxnSpPr>
        <p:spPr>
          <a:xfrm flipV="1">
            <a:off x="2469823" y="3054285"/>
            <a:ext cx="3528778" cy="104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9AC02F6C-A9C8-2963-1223-213683D530B2}"/>
              </a:ext>
            </a:extLst>
          </p:cNvPr>
          <p:cNvCxnSpPr/>
          <p:nvPr/>
        </p:nvCxnSpPr>
        <p:spPr>
          <a:xfrm flipV="1">
            <a:off x="2737241" y="3582186"/>
            <a:ext cx="3358759" cy="104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79B65771-DF6A-719C-ABBB-B2001C790A89}"/>
              </a:ext>
            </a:extLst>
          </p:cNvPr>
          <p:cNvCxnSpPr/>
          <p:nvPr/>
        </p:nvCxnSpPr>
        <p:spPr>
          <a:xfrm flipV="1">
            <a:off x="2592371" y="4505779"/>
            <a:ext cx="3406229" cy="65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1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E999E653-8798-0FD1-0F61-FFCDD2E2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725465"/>
            <a:ext cx="4556185" cy="2063925"/>
          </a:xfrm>
        </p:spPr>
        <p:txBody>
          <a:bodyPr anchor="b">
            <a:normAutofit/>
          </a:bodyPr>
          <a:lstStyle/>
          <a:p>
            <a:pPr algn="l"/>
            <a:endParaRPr lang="tr-TR">
              <a:solidFill>
                <a:schemeClr val="tx2"/>
              </a:solidFill>
            </a:endParaRPr>
          </a:p>
          <a:p>
            <a:pPr algn="l"/>
            <a:endParaRPr lang="tr-TR">
              <a:solidFill>
                <a:schemeClr val="tx2"/>
              </a:solidFill>
            </a:endParaRPr>
          </a:p>
          <a:p>
            <a:pPr algn="l"/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54" name="Tablo 54">
            <a:extLst>
              <a:ext uri="{FF2B5EF4-FFF2-40B4-BE49-F238E27FC236}">
                <a16:creationId xmlns:a16="http://schemas.microsoft.com/office/drawing/2014/main" id="{8EE4FEF4-AC2F-B513-CB83-AF324CA2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81901"/>
              </p:ext>
            </p:extLst>
          </p:nvPr>
        </p:nvGraphicFramePr>
        <p:xfrm>
          <a:off x="6193400" y="835381"/>
          <a:ext cx="5090483" cy="564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483">
                  <a:extLst>
                    <a:ext uri="{9D8B030D-6E8A-4147-A177-3AD203B41FA5}">
                      <a16:colId xmlns:a16="http://schemas.microsoft.com/office/drawing/2014/main" val="3517796271"/>
                    </a:ext>
                  </a:extLst>
                </a:gridCol>
              </a:tblGrid>
              <a:tr h="564758">
                <a:tc>
                  <a:txBody>
                    <a:bodyPr/>
                    <a:lstStyle/>
                    <a:p>
                      <a:r>
                        <a:rPr lang="tr-TR" dirty="0" err="1"/>
                        <a:t>You</a:t>
                      </a:r>
                      <a:r>
                        <a:rPr lang="tr-TR" dirty="0"/>
                        <a:t> can </a:t>
                      </a:r>
                      <a:r>
                        <a:rPr lang="tr-TR" dirty="0" err="1"/>
                        <a:t>write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advertisment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96210"/>
                  </a:ext>
                </a:extLst>
              </a:tr>
            </a:tbl>
          </a:graphicData>
        </a:graphic>
      </p:graphicFrame>
      <p:graphicFrame>
        <p:nvGraphicFramePr>
          <p:cNvPr id="55" name="Tablo 55">
            <a:extLst>
              <a:ext uri="{FF2B5EF4-FFF2-40B4-BE49-F238E27FC236}">
                <a16:creationId xmlns:a16="http://schemas.microsoft.com/office/drawing/2014/main" id="{D8E9E707-9654-029C-BF65-8154EA281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83405"/>
              </p:ext>
            </p:extLst>
          </p:nvPr>
        </p:nvGraphicFramePr>
        <p:xfrm>
          <a:off x="6187482" y="1400139"/>
          <a:ext cx="4968197" cy="52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197">
                  <a:extLst>
                    <a:ext uri="{9D8B030D-6E8A-4147-A177-3AD203B41FA5}">
                      <a16:colId xmlns:a16="http://schemas.microsoft.com/office/drawing/2014/main" val="2145726291"/>
                    </a:ext>
                  </a:extLst>
                </a:gridCol>
              </a:tblGrid>
              <a:tr h="525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button</a:t>
                      </a:r>
                      <a:r>
                        <a:rPr lang="tr-TR"/>
                        <a:t> take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back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07180"/>
                  </a:ext>
                </a:extLst>
              </a:tr>
            </a:tbl>
          </a:graphicData>
        </a:graphic>
      </p:graphicFrame>
      <p:graphicFrame>
        <p:nvGraphicFramePr>
          <p:cNvPr id="4" name="Tablo 5">
            <a:extLst>
              <a:ext uri="{FF2B5EF4-FFF2-40B4-BE49-F238E27FC236}">
                <a16:creationId xmlns:a16="http://schemas.microsoft.com/office/drawing/2014/main" id="{3C83575C-6CF7-9B51-5CF1-6C6C068C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15593"/>
              </p:ext>
            </p:extLst>
          </p:nvPr>
        </p:nvGraphicFramePr>
        <p:xfrm>
          <a:off x="6187481" y="2248561"/>
          <a:ext cx="4897078" cy="52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078">
                  <a:extLst>
                    <a:ext uri="{9D8B030D-6E8A-4147-A177-3AD203B41FA5}">
                      <a16:colId xmlns:a16="http://schemas.microsoft.com/office/drawing/2014/main" val="1228687542"/>
                    </a:ext>
                  </a:extLst>
                </a:gridCol>
              </a:tblGrid>
              <a:tr h="525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button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will</a:t>
                      </a:r>
                      <a:r>
                        <a:rPr lang="tr-TR" dirty="0"/>
                        <a:t> be </a:t>
                      </a:r>
                      <a:r>
                        <a:rPr lang="tr-TR" dirty="0" err="1"/>
                        <a:t>share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your</a:t>
                      </a:r>
                      <a:r>
                        <a:rPr lang="tr-TR" dirty="0"/>
                        <a:t> 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3130"/>
                  </a:ext>
                </a:extLst>
              </a:tr>
            </a:tbl>
          </a:graphicData>
        </a:graphic>
      </p:graphicFrame>
      <p:pic>
        <p:nvPicPr>
          <p:cNvPr id="6" name="Resim 5" descr="metin, ekran, vitrin içeren bir resim&#10;&#10;Açıklama otomatik olarak oluşturuldu">
            <a:extLst>
              <a:ext uri="{FF2B5EF4-FFF2-40B4-BE49-F238E27FC236}">
                <a16:creationId xmlns:a16="http://schemas.microsoft.com/office/drawing/2014/main" id="{6C6676EB-E9FE-B63B-8FA9-160A158A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4" y="397220"/>
            <a:ext cx="3167717" cy="5495579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88215232-85C7-9FAB-3418-9EF20A8C4B42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3312160" y="1117760"/>
            <a:ext cx="2881240" cy="150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E14CCC24-3F9B-C87D-6031-6F3FE836E726}"/>
              </a:ext>
            </a:extLst>
          </p:cNvPr>
          <p:cNvCxnSpPr>
            <a:endCxn id="55" idx="1"/>
          </p:cNvCxnSpPr>
          <p:nvPr/>
        </p:nvCxnSpPr>
        <p:spPr>
          <a:xfrm flipV="1">
            <a:off x="1544320" y="1663001"/>
            <a:ext cx="4643162" cy="263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C24C90C-CAD0-FEC4-6D68-17DF8331965C}"/>
              </a:ext>
            </a:extLst>
          </p:cNvPr>
          <p:cNvCxnSpPr>
            <a:endCxn id="4" idx="1"/>
          </p:cNvCxnSpPr>
          <p:nvPr/>
        </p:nvCxnSpPr>
        <p:spPr>
          <a:xfrm flipV="1">
            <a:off x="3444240" y="2511423"/>
            <a:ext cx="2743241" cy="18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18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E891A70-5223-341A-73F0-F16A5277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7" y="772998"/>
            <a:ext cx="9137717" cy="6881566"/>
          </a:xfrm>
        </p:spPr>
        <p:txBody>
          <a:bodyPr>
            <a:normAutofit fontScale="90000"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Catty</a:t>
            </a: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Definition: Long journeys can be harmful for your pet and your trip can be hell.  For their health and for your mental health it is okay to be give them for a few days but sometimes your family or friends can’t handle with this. There is a way to help you. Catty will help you with finding good homeowner so you can travel without worrying. </a:t>
            </a: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Requirments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Petter</a:t>
            </a: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-Can create  post advert</a:t>
            </a: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Can reply the comments</a:t>
            </a: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*Homer</a:t>
            </a: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-Can comment to the advert </a:t>
            </a: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-Can see posts</a:t>
            </a:r>
            <a:br>
              <a:rPr lang="tr-T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tr-TR" sz="180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Activities: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 in and Register. You can Log in or you can go to register page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Register: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your account so you can log in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what are you and what do you need. Become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Petter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Homer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Petter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pet owner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Homer: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 for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owner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Write and share an Advert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946163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366</Words>
  <Application>Microsoft Office PowerPoint</Application>
  <PresentationFormat>Geniş ekran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Posterama</vt:lpstr>
      <vt:lpstr>SineVTI</vt:lpstr>
      <vt:lpstr>PowerPoint Sunusu</vt:lpstr>
      <vt:lpstr>PowerPoint Sunusu</vt:lpstr>
      <vt:lpstr>PowerPoint Sunusu</vt:lpstr>
      <vt:lpstr>PowerPoint Sunusu</vt:lpstr>
      <vt:lpstr>Catty Problem Definition: Long journeys can be harmful for your pet and your trip can be hell.  For their health and for your mental health it is okay to be give them for a few days but sometimes your family or friends can’t handle with this. There is a way to help you. Catty will help you with finding good homeowner so you can travel without worrying.  Requirments: *Petter  -Can create  post advert  - Can reply the comments   *Homer -Can comment to the advert  -Can see posts     Activities: Main:  Log in and Register. You can Log in or you can go to register page Register: Create your account so you can log in Welcome: Choose what are you and what do you need. Become Petter or Homer Petter:  Page for pet owner Homer:  Page for home owner Page:  Write and share an Advert  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Yaren TEKDEMİR</dc:creator>
  <cp:lastModifiedBy>Yaren TEKDEMİR</cp:lastModifiedBy>
  <cp:revision>3</cp:revision>
  <dcterms:created xsi:type="dcterms:W3CDTF">2022-06-01T00:49:21Z</dcterms:created>
  <dcterms:modified xsi:type="dcterms:W3CDTF">2022-06-08T21:11:17Z</dcterms:modified>
</cp:coreProperties>
</file>