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74" r:id="rId3"/>
    <p:sldId id="475" r:id="rId4"/>
    <p:sldId id="476" r:id="rId5"/>
    <p:sldId id="473" r:id="rId6"/>
    <p:sldId id="388" r:id="rId7"/>
    <p:sldId id="448" r:id="rId8"/>
    <p:sldId id="449" r:id="rId9"/>
    <p:sldId id="477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60" r:id="rId19"/>
    <p:sldId id="461" r:id="rId20"/>
    <p:sldId id="462" r:id="rId21"/>
    <p:sldId id="390" r:id="rId22"/>
    <p:sldId id="391" r:id="rId23"/>
    <p:sldId id="464" r:id="rId24"/>
    <p:sldId id="465" r:id="rId25"/>
    <p:sldId id="466" r:id="rId26"/>
    <p:sldId id="467" r:id="rId27"/>
    <p:sldId id="468" r:id="rId28"/>
    <p:sldId id="478" r:id="rId29"/>
    <p:sldId id="469" r:id="rId30"/>
    <p:sldId id="471" r:id="rId31"/>
    <p:sldId id="472" r:id="rId32"/>
    <p:sldId id="433" r:id="rId33"/>
  </p:sldIdLst>
  <p:sldSz cx="9144000" cy="6859588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2021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918"/>
            <a:ext cx="7851648" cy="1829223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9283"/>
            <a:ext cx="7854696" cy="1753006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fld id="{BB962C8B-B14F-4D97-AF65-F5344CB8AC3E}" type="datetimeFigureOut">
              <a:rPr lang="en-US" dirty="0">
                <a:solidFill>
                  <a:srgbClr val="D1EAEE"/>
                </a:solidFill>
              </a:rPr>
              <a:t>2024-10-19</a:t>
            </a:fld>
            <a:endParaRPr lang="en-US" dirty="0">
              <a:solidFill>
                <a:srgbClr val="D1EAEE"/>
              </a:solidFill>
            </a:endParaRPr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endParaRPr dirty="0">
              <a:solidFill>
                <a:srgbClr val="D1EAEE"/>
              </a:solidFill>
            </a:endParaRPr>
          </a:p>
        </p:txBody>
      </p:sp>
      <p:sp>
        <p:nvSpPr>
          <p:cNvPr id="16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7924800" y="63579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 eaLnBrk="1" hangingPunct="1">
              <a:buNone/>
            </a:pPr>
            <a:fld id="{9A0DB2DC-4C9A-4742-B13C-FB6460FD3503}" type="slidenum">
              <a:rPr lang="en-US" dirty="0">
                <a:solidFill>
                  <a:srgbClr val="D1EAEE"/>
                </a:solidFill>
              </a:rPr>
              <a:t>‹#›</a:t>
            </a:fld>
            <a:endParaRPr 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613"/>
            <a:ext cx="2057400" cy="5212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613"/>
            <a:ext cx="6019800" cy="5212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7041"/>
            <a:ext cx="7772400" cy="1362771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5290"/>
            <a:ext cx="7772400" cy="151006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fld id="{BB962C8B-B14F-4D97-AF65-F5344CB8AC3E}" type="datetimeFigureOut">
              <a:rPr lang="en-US" dirty="0">
                <a:solidFill>
                  <a:srgbClr val="D1EAEE"/>
                </a:solidFill>
              </a:rPr>
              <a:t>2024-10-19</a:t>
            </a:fld>
            <a:endParaRPr lang="en-US" dirty="0">
              <a:solidFill>
                <a:srgbClr val="D1EAE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endParaRPr dirty="0">
              <a:solidFill>
                <a:srgbClr val="D1EAE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79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 eaLnBrk="1" hangingPunct="1">
              <a:buNone/>
            </a:pPr>
            <a:fld id="{9A0DB2DC-4C9A-4742-B13C-FB6460FD3503}" type="slidenum">
              <a:rPr lang="en-US" dirty="0">
                <a:solidFill>
                  <a:srgbClr val="D1EAEE"/>
                </a:solidFill>
              </a:rPr>
              <a:t>‹#›</a:t>
            </a:fld>
            <a:endParaRPr 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51"/>
            <a:ext cx="8229600" cy="1143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530"/>
            <a:ext cx="4038600" cy="443586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530"/>
            <a:ext cx="4038600" cy="443586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51"/>
            <a:ext cx="8229600" cy="11432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677"/>
            <a:ext cx="4040188" cy="65950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60188"/>
            <a:ext cx="4041775" cy="65499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5183"/>
            <a:ext cx="4040188" cy="384661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5183"/>
            <a:ext cx="4041775" cy="384661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51"/>
            <a:ext cx="8305800" cy="1143265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471"/>
            <a:ext cx="2743200" cy="116231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788"/>
            <a:ext cx="2743200" cy="4573059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788"/>
            <a:ext cx="5111750" cy="4573059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and Round Single Corner Rectangle 13"/>
          <p:cNvSpPr/>
          <p:nvPr/>
        </p:nvSpPr>
        <p:spPr>
          <a:xfrm rot="420000" flipV="1">
            <a:off x="3165475" y="1108075"/>
            <a:ext cx="5257800" cy="411638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ight Triangle 14"/>
          <p:cNvSpPr/>
          <p:nvPr/>
        </p:nvSpPr>
        <p:spPr>
          <a:xfrm rot="420000" flipV="1">
            <a:off x="8004175" y="5360988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dirty="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flipV="1">
            <a:off x="-9525" y="5818188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4381500" y="6221413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7269"/>
            <a:ext cx="2212848" cy="1582987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9440"/>
            <a:ext cx="2209800" cy="2179825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795"/>
            <a:ext cx="4617720" cy="393283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fld id="{BB962C8B-B14F-4D97-AF65-F5344CB8AC3E}" type="datetimeFigureOut">
              <a:rPr lang="en-US" dirty="0"/>
              <a:t>2024-10-19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endParaRPr dirty="0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7938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7"/>
            <a:ext cx="9163050" cy="1042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7"/>
            <a:ext cx="4762500" cy="639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91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fld id="{BB962C8B-B14F-4D97-AF65-F5344CB8AC3E}" type="datetime1">
              <a:rPr lang="en-US" dirty="0">
                <a:latin typeface="Calibri" panose="020F0502020204030204" pitchFamily="34" charset="0"/>
              </a:rPr>
              <a:t>2024-10-19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79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1033" name="Group 1"/>
          <p:cNvGrpSpPr/>
          <p:nvPr/>
        </p:nvGrpSpPr>
        <p:grpSpPr>
          <a:xfrm>
            <a:off x="-19050" y="203200"/>
            <a:ext cx="9180513" cy="649288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>
                <a:buNone/>
              </a:pPr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>
                <a:buNone/>
              </a:pPr>
              <a:endParaRPr dirty="0">
                <a:latin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10.png"/><Relationship Id="rId10" Type="http://schemas.openxmlformats.org/officeDocument/2006/relationships/image" Target="../media/image10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1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/>
          <p:nvPr/>
        </p:nvSpPr>
        <p:spPr>
          <a:xfrm>
            <a:off x="2133600" y="534988"/>
            <a:ext cx="4383088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3600" dirty="0">
                <a:latin typeface="Calibri" panose="020F0502020204030204" pitchFamily="34" charset="0"/>
                <a:ea typeface="HY신명조"/>
              </a:rPr>
              <a:t>Machine Vision </a:t>
            </a:r>
            <a:r>
              <a:rPr lang="en-GB" altLang="x-none" sz="3600" b="1" dirty="0">
                <a:latin typeface="Calibri" panose="020F0502020204030204" pitchFamily="34" charset="0"/>
                <a:ea typeface="HY신명조"/>
              </a:rPr>
              <a:t>CHC6781</a:t>
            </a:r>
            <a:endParaRPr sz="3600" dirty="0">
              <a:latin typeface="Calibri" panose="020F0502020204030204" pitchFamily="34" charset="0"/>
              <a:ea typeface="HY신명조"/>
            </a:endParaRPr>
          </a:p>
          <a:p>
            <a:pPr algn="ctr">
              <a:buNone/>
            </a:pPr>
            <a:r>
              <a:rPr lang="en-GB" altLang="x-none" sz="3600" b="1" dirty="0">
                <a:latin typeface="Calibri" panose="020F0502020204030204" pitchFamily="34" charset="0"/>
                <a:ea typeface="HY신명조"/>
              </a:rPr>
              <a:t> </a:t>
            </a:r>
            <a:endParaRPr sz="3600" dirty="0"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614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TextBox 10"/>
          <p:cNvSpPr txBox="1"/>
          <p:nvPr/>
        </p:nvSpPr>
        <p:spPr>
          <a:xfrm>
            <a:off x="2133600" y="1847850"/>
            <a:ext cx="4383088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smtClean="0">
                <a:latin typeface="Calibri" panose="020F0502020204030204" pitchFamily="34" charset="0"/>
                <a:ea typeface="HY신명조"/>
              </a:rPr>
              <a:t>Lecture </a:t>
            </a: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4: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1" name="TextBox 11"/>
          <p:cNvSpPr txBox="1"/>
          <p:nvPr/>
        </p:nvSpPr>
        <p:spPr>
          <a:xfrm>
            <a:off x="381000" y="2754174"/>
            <a:ext cx="8382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Backpropagation and Neural Network</a:t>
            </a:r>
            <a:endParaRPr sz="2500" b="1" dirty="0">
              <a:latin typeface="Times New Roman" panose="02020603050405020304" pitchFamily="18" charset="0"/>
              <a:ea typeface="HY신명조"/>
            </a:endParaRPr>
          </a:p>
        </p:txBody>
      </p:sp>
      <p:sp>
        <p:nvSpPr>
          <p:cNvPr id="6152" name="TextBox 12"/>
          <p:cNvSpPr txBox="1"/>
          <p:nvPr/>
        </p:nvSpPr>
        <p:spPr>
          <a:xfrm>
            <a:off x="2037080" y="3866356"/>
            <a:ext cx="5068888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dirty="0">
                <a:latin typeface="Calibri" panose="020F0502020204030204" pitchFamily="34" charset="0"/>
                <a:ea typeface="HY신명조"/>
              </a:rPr>
              <a:t>Module Leader: Dr Happy N. Monday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3" name="TextBox 14"/>
          <p:cNvSpPr txBox="1"/>
          <p:nvPr/>
        </p:nvSpPr>
        <p:spPr>
          <a:xfrm>
            <a:off x="1828800" y="5160963"/>
            <a:ext cx="5181600" cy="47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dirty="0">
                <a:latin typeface="Calibri" panose="020F0502020204030204" pitchFamily="34" charset="0"/>
                <a:ea typeface="HY신명조"/>
              </a:rPr>
              <a:t>Email: </a:t>
            </a:r>
            <a:r>
              <a:rPr lang="en-US" altLang="ko-KR" sz="2500" dirty="0">
                <a:solidFill>
                  <a:srgbClr val="FF0000"/>
                </a:solidFill>
                <a:latin typeface="Calibri" panose="020F0502020204030204" pitchFamily="34" charset="0"/>
                <a:ea typeface="HY신명조"/>
              </a:rPr>
              <a:t>happy.monday@zy.cdut.edu.cn</a:t>
            </a:r>
            <a:endParaRPr sz="2500" dirty="0">
              <a:solidFill>
                <a:srgbClr val="FF0000"/>
              </a:solidFill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4" name="TextBox 15"/>
          <p:cNvSpPr txBox="1"/>
          <p:nvPr/>
        </p:nvSpPr>
        <p:spPr>
          <a:xfrm>
            <a:off x="2133600" y="5618163"/>
            <a:ext cx="4383088" cy="47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dirty="0">
                <a:latin typeface="Calibri" panose="020F0502020204030204" pitchFamily="34" charset="0"/>
                <a:ea typeface="HY신명조"/>
              </a:rPr>
              <a:t>Office: Room 8102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5" name="TextBox 16"/>
          <p:cNvSpPr txBox="1"/>
          <p:nvPr/>
        </p:nvSpPr>
        <p:spPr>
          <a:xfrm>
            <a:off x="3505200" y="4779963"/>
            <a:ext cx="1676400" cy="403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000" dirty="0">
                <a:latin typeface="Calibri" panose="020F0502020204030204" pitchFamily="34" charset="0"/>
                <a:ea typeface="HY신명조"/>
              </a:rPr>
              <a:t>Contact via:</a:t>
            </a:r>
            <a:endParaRPr sz="2000" dirty="0">
              <a:latin typeface="Calibri" panose="020F0502020204030204" pitchFamily="34" charset="0"/>
              <a:ea typeface="HY신명조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6894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500" b="0" dirty="0" smtClean="0">
                    <a:ea typeface="HY신명조"/>
                  </a:rPr>
                  <a:t>q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ea typeface="HY신명조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  <a:ea typeface="HY신명조"/>
                      </a:rPr>
                      <m:t>𝑥</m:t>
                    </m:r>
                    <m:r>
                      <a:rPr lang="en-US" sz="2500" b="0" i="1" smtClean="0">
                        <a:latin typeface="Cambria Math"/>
                        <a:ea typeface="HY신명조"/>
                      </a:rPr>
                      <m:t>+</m:t>
                    </m:r>
                    <m:r>
                      <a:rPr lang="en-US" sz="2500" b="0" i="1" smtClean="0">
                        <a:latin typeface="Cambria Math"/>
                        <a:ea typeface="HY신명조"/>
                      </a:rPr>
                      <m:t>𝑦</m:t>
                    </m:r>
                    <m:r>
                      <a:rPr lang="en-US" sz="2500" b="0" i="1" smtClean="0">
                        <a:latin typeface="Cambria Math"/>
                        <a:ea typeface="HY신명조"/>
                      </a:rPr>
                      <m:t>,  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/>
                          </a:rPr>
                          <m:t>ⅆ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ⅆ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</a:rPr>
                      <m:t>1</m:t>
                    </m:r>
                    <m:r>
                      <a:rPr lang="en-US" sz="2500" b="0" i="1" smtClean="0">
                        <a:latin typeface="Cambria Math"/>
                      </a:rPr>
                      <m:t>,    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/>
                          </a:rPr>
                          <m:t>ⅆ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ⅆ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</a:rPr>
                      <m:t>1</m:t>
                    </m:r>
                  </m:oMath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689420"/>
              </a:xfrm>
              <a:prstGeom prst="rect">
                <a:avLst/>
              </a:prstGeom>
              <a:blipFill rotWithShape="1">
                <a:blip r:embed="rId7"/>
                <a:stretch>
                  <a:fillRect l="-2031" b="-26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82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582194"/>
                <a:ext cx="511294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582194"/>
                <a:ext cx="511294" cy="667490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52047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V="1">
            <a:off x="8110538" y="2420884"/>
            <a:ext cx="500062" cy="109958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4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294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294" cy="667490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V="1">
            <a:off x="8110538" y="2743994"/>
            <a:ext cx="500062" cy="109958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73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4953000" y="2972594"/>
            <a:ext cx="3157538" cy="87098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05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5257800" y="3048794"/>
            <a:ext cx="2852738" cy="79478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98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294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294" cy="665567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6553200" y="1829594"/>
            <a:ext cx="1557338" cy="201398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56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294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294" cy="665567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6781800" y="2094825"/>
            <a:ext cx="1328738" cy="17487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69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742" cy="6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742" cy="666208"/>
              </a:xfrm>
              <a:prstGeom prst="rect">
                <a:avLst/>
              </a:prstGeom>
              <a:blipFill rotWithShape="1">
                <a:blip r:embed="rId10"/>
                <a:stretch>
                  <a:fillRect r="-1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4907302" y="2210594"/>
            <a:ext cx="3203236" cy="163298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8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742" cy="6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742" cy="666208"/>
              </a:xfrm>
              <a:prstGeom prst="rect">
                <a:avLst/>
              </a:prstGeom>
              <a:blipFill rotWithShape="1">
                <a:blip r:embed="rId10"/>
                <a:stretch>
                  <a:fillRect r="-1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5090205" y="2374662"/>
            <a:ext cx="3020333" cy="1468919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648200" y="2134394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134394"/>
                <a:ext cx="5389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48400" y="5201730"/>
                <a:ext cx="1443985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ar-A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201730"/>
                <a:ext cx="1443985" cy="666464"/>
              </a:xfrm>
              <a:prstGeom prst="rect">
                <a:avLst/>
              </a:prstGeom>
              <a:blipFill rotWithShape="1">
                <a:blip r:embed="rId15"/>
                <a:stretch>
                  <a:fillRect r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172200" y="5182394"/>
            <a:ext cx="1520185" cy="7989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Rectangle 1"/>
          <p:cNvSpPr/>
          <p:nvPr/>
        </p:nvSpPr>
        <p:spPr>
          <a:xfrm>
            <a:off x="6172200" y="4780990"/>
            <a:ext cx="1485900" cy="32520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Chain Rule:</a:t>
            </a:r>
          </a:p>
        </p:txBody>
      </p:sp>
    </p:spTree>
    <p:extLst>
      <p:ext uri="{BB962C8B-B14F-4D97-AF65-F5344CB8AC3E}">
        <p14:creationId xmlns:p14="http://schemas.microsoft.com/office/powerpoint/2010/main" val="338819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4907302" y="1448594"/>
            <a:ext cx="3203236" cy="239498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648200" y="2134394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134394"/>
                <a:ext cx="5389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2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1209675" y="627063"/>
            <a:ext cx="2828925" cy="5929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500" b="1" dirty="0" smtClean="0">
                <a:solidFill>
                  <a:srgbClr val="A2AC00"/>
                </a:solidFill>
                <a:latin typeface="Arial" panose="020B0604020202020204" pitchFamily="34" charset="0"/>
              </a:rPr>
              <a:t>Class Rules</a:t>
            </a:r>
            <a:endParaRPr sz="35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8"/>
          <p:cNvSpPr txBox="1"/>
          <p:nvPr/>
        </p:nvSpPr>
        <p:spPr>
          <a:xfrm>
            <a:off x="152400" y="1143794"/>
            <a:ext cx="7583805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Be on time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Bring your stuff (Pen, papers, folder, brain)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No pressing of phone, or gaming in the class. 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Habit of Effective learners.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Prepare for your coursework and exam on time.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Always revise your PPTs before and after class.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Have Fun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2608" r="5742" b="9514"/>
          <a:stretch>
            <a:fillRect/>
          </a:stretch>
        </p:blipFill>
        <p:spPr>
          <a:xfrm>
            <a:off x="6096000" y="4980334"/>
            <a:ext cx="3038475" cy="187925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0808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76200" y="9151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/>
              <a:t>Backpropagation: 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8594"/>
                <a:ext cx="3276600" cy="477054"/>
              </a:xfrm>
              <a:prstGeom prst="rect">
                <a:avLst/>
              </a:prstGeom>
              <a:blipFill rotWithShape="1">
                <a:blip r:embed="rId4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0581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1394"/>
            <a:ext cx="4724400" cy="22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/>
              <p:cNvSpPr txBox="1"/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𝑞𝑧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𝑧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0081"/>
                <a:ext cx="4648200" cy="888513"/>
              </a:xfrm>
              <a:prstGeom prst="rect">
                <a:avLst/>
              </a:prstGeom>
              <a:blipFill rotWithShape="1">
                <a:blip r:embed="rId6"/>
                <a:stretch>
                  <a:fillRect r="-27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𝑥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,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  <m:r>
                        <a:rPr lang="en-US" sz="2500" b="0" i="1" smtClean="0">
                          <a:latin typeface="Cambria Math"/>
                        </a:rPr>
                        <m:t>,   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79481"/>
                <a:ext cx="5105400" cy="888513"/>
              </a:xfrm>
              <a:prstGeom prst="rect">
                <a:avLst/>
              </a:prstGeom>
              <a:blipFill rotWithShape="1">
                <a:blip r:embed="rId7"/>
                <a:stretch>
                  <a:fillRect r="-2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/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5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2324"/>
                <a:ext cx="2286000" cy="9130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/>
          <p:cNvSpPr txBox="1"/>
          <p:nvPr/>
        </p:nvSpPr>
        <p:spPr>
          <a:xfrm>
            <a:off x="1217612" y="5410994"/>
            <a:ext cx="1373188" cy="4778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Want: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277394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344194"/>
            <a:ext cx="5105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5304"/>
                <a:ext cx="511294" cy="618887"/>
              </a:xfrm>
              <a:prstGeom prst="rect">
                <a:avLst/>
              </a:prstGeom>
              <a:blipFill rotWithShape="1">
                <a:blip r:embed="rId10"/>
                <a:stretch>
                  <a:fillRect r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824788" y="3843581"/>
            <a:ext cx="571500" cy="729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15" idx="0"/>
          </p:cNvCxnSpPr>
          <p:nvPr/>
        </p:nvCxnSpPr>
        <p:spPr>
          <a:xfrm flipH="1" flipV="1">
            <a:off x="5029200" y="1565603"/>
            <a:ext cx="3081338" cy="227797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94" y="2374662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31862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94" y="1688862"/>
                <a:ext cx="5389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648200" y="2134394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134394"/>
                <a:ext cx="5389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48400" y="5201730"/>
                <a:ext cx="1443985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ar-AE" i="1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ar-A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>
                  <a:ea typeface="HY신명조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201730"/>
                <a:ext cx="1443985" cy="666464"/>
              </a:xfrm>
              <a:prstGeom prst="rect">
                <a:avLst/>
              </a:prstGeom>
              <a:blipFill rotWithShape="1">
                <a:blip r:embed="rId15"/>
                <a:stretch>
                  <a:fillRect r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172200" y="5182394"/>
            <a:ext cx="1520185" cy="7989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Rectangle 1"/>
          <p:cNvSpPr/>
          <p:nvPr/>
        </p:nvSpPr>
        <p:spPr>
          <a:xfrm>
            <a:off x="6172200" y="4780990"/>
            <a:ext cx="1485900" cy="32520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Chain Rule: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572000" y="1296194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6194"/>
                <a:ext cx="53893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47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1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590800" y="2820194"/>
            <a:ext cx="4929189" cy="8382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4000" b="1" dirty="0" smtClean="0"/>
              <a:t>Next: Neural Networks</a:t>
            </a:r>
            <a:endParaRPr sz="4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4"/>
              <p:cNvSpPr>
                <a:spLocks noChangeArrowheads="1"/>
              </p:cNvSpPr>
              <p:nvPr/>
            </p:nvSpPr>
            <p:spPr bwMode="auto">
              <a:xfrm>
                <a:off x="1524000" y="2516188"/>
                <a:ext cx="5257800" cy="685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500" b="1" dirty="0" smtClean="0"/>
                  <a:t>(Before) </a:t>
                </a:r>
                <a:r>
                  <a:rPr lang="en-US" sz="2500" dirty="0" smtClean="0"/>
                  <a:t>Linear score function: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𝒇</m:t>
                    </m:r>
                    <m:r>
                      <a:rPr lang="en-US" sz="2500" b="1" i="1" smtClean="0">
                        <a:latin typeface="Cambria Math"/>
                      </a:rPr>
                      <m:t>=</m:t>
                    </m:r>
                    <m:r>
                      <a:rPr lang="en-US" sz="2500" b="1" i="1" smtClean="0">
                        <a:latin typeface="Cambria Math"/>
                      </a:rPr>
                      <m:t>𝑾𝒙</m:t>
                    </m:r>
                  </m:oMath>
                </a14:m>
                <a:endParaRPr lang="en-US" sz="2500" b="1" dirty="0" smtClean="0"/>
              </a:p>
            </p:txBody>
          </p:sp>
        </mc:Choice>
        <mc:Fallback xmlns="">
          <p:sp>
            <p:nvSpPr>
              <p:cNvPr id="4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516188"/>
                <a:ext cx="5257800" cy="685006"/>
              </a:xfrm>
              <a:prstGeom prst="rect">
                <a:avLst/>
              </a:prstGeom>
              <a:blipFill rotWithShape="1">
                <a:blip r:embed="rId2"/>
                <a:stretch>
                  <a:fillRect l="-3592" t="-13393" r="-16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600075" y="855663"/>
            <a:ext cx="71723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without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56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4"/>
              <p:cNvSpPr>
                <a:spLocks noChangeArrowheads="1"/>
              </p:cNvSpPr>
              <p:nvPr/>
            </p:nvSpPr>
            <p:spPr bwMode="auto">
              <a:xfrm>
                <a:off x="1524000" y="1372394"/>
                <a:ext cx="5257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500" b="1" dirty="0" smtClean="0"/>
                  <a:t>(Before) </a:t>
                </a:r>
                <a:r>
                  <a:rPr lang="en-US" sz="2500" dirty="0" smtClean="0"/>
                  <a:t>Linear score function: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𝒇</m:t>
                    </m:r>
                    <m:r>
                      <a:rPr lang="en-US" sz="2500" b="1" i="1" smtClean="0">
                        <a:latin typeface="Cambria Math"/>
                      </a:rPr>
                      <m:t>=</m:t>
                    </m:r>
                    <m:r>
                      <a:rPr lang="en-US" sz="2500" b="1" i="1" smtClean="0">
                        <a:latin typeface="Cambria Math"/>
                      </a:rPr>
                      <m:t>𝑾𝒙</m:t>
                    </m:r>
                  </m:oMath>
                </a14:m>
                <a:endParaRPr lang="en-US" sz="2500" b="1" dirty="0" smtClean="0"/>
              </a:p>
            </p:txBody>
          </p:sp>
        </mc:Choice>
        <mc:Fallback xmlns="">
          <p:sp>
            <p:nvSpPr>
              <p:cNvPr id="4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372394"/>
                <a:ext cx="5257800" cy="533400"/>
              </a:xfrm>
              <a:prstGeom prst="rect">
                <a:avLst/>
              </a:prstGeom>
              <a:blipFill rotWithShape="1">
                <a:blip r:embed="rId2"/>
                <a:stretch>
                  <a:fillRect l="-3592" t="-15909" r="-1622" b="-7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600075" y="855663"/>
            <a:ext cx="71723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without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838200" y="1829594"/>
                <a:ext cx="71628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500" b="1" dirty="0" smtClean="0"/>
                  <a:t>(Now) </a:t>
                </a:r>
                <a:r>
                  <a:rPr lang="en-US" sz="2500" dirty="0" smtClean="0"/>
                  <a:t>2-layer Neural Network: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𝒇</m:t>
                    </m:r>
                    <m:r>
                      <a:rPr lang="en-US" sz="25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5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500" b="1" i="1" smtClean="0">
                        <a:latin typeface="Cambria Math"/>
                      </a:rPr>
                      <m:t>𝒎𝒂𝒙</m:t>
                    </m:r>
                    <m:d>
                      <m:d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5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5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500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sz="2500" b="1" dirty="0" smtClean="0"/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29594"/>
                <a:ext cx="7162800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2723" t="-9333" r="-13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2" y="2362994"/>
            <a:ext cx="590696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4" y="4571867"/>
            <a:ext cx="8722786" cy="106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977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4"/>
              <p:cNvSpPr>
                <a:spLocks noChangeArrowheads="1"/>
              </p:cNvSpPr>
              <p:nvPr/>
            </p:nvSpPr>
            <p:spPr bwMode="auto">
              <a:xfrm>
                <a:off x="1524000" y="1753394"/>
                <a:ext cx="5257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500" b="1" dirty="0" smtClean="0"/>
                  <a:t>(Before) </a:t>
                </a:r>
                <a:r>
                  <a:rPr lang="en-US" sz="2500" dirty="0" smtClean="0"/>
                  <a:t>Linear score function: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𝒇</m:t>
                    </m:r>
                    <m:r>
                      <a:rPr lang="en-US" sz="2500" b="1" i="1" smtClean="0">
                        <a:latin typeface="Cambria Math"/>
                      </a:rPr>
                      <m:t>=</m:t>
                    </m:r>
                    <m:r>
                      <a:rPr lang="en-US" sz="2500" b="1" i="1" smtClean="0">
                        <a:latin typeface="Cambria Math"/>
                      </a:rPr>
                      <m:t>𝑾𝒙</m:t>
                    </m:r>
                  </m:oMath>
                </a14:m>
                <a:endParaRPr lang="en-US" sz="2500" b="1" dirty="0" smtClean="0"/>
              </a:p>
            </p:txBody>
          </p:sp>
        </mc:Choice>
        <mc:Fallback xmlns="">
          <p:sp>
            <p:nvSpPr>
              <p:cNvPr id="4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753394"/>
                <a:ext cx="5257800" cy="533400"/>
              </a:xfrm>
              <a:prstGeom prst="rect">
                <a:avLst/>
              </a:prstGeom>
              <a:blipFill rotWithShape="1">
                <a:blip r:embed="rId2"/>
                <a:stretch>
                  <a:fillRect l="-3592" t="-17241" r="-1622" b="-80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600075" y="855663"/>
            <a:ext cx="71723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without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838200" y="2667794"/>
                <a:ext cx="71628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500" b="1" dirty="0" smtClean="0"/>
                  <a:t>(Now) </a:t>
                </a:r>
                <a:r>
                  <a:rPr lang="en-US" sz="2500" dirty="0" smtClean="0"/>
                  <a:t>2-layer Neural Network: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𝒇</m:t>
                    </m:r>
                    <m:r>
                      <a:rPr lang="en-US" sz="25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5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500" b="1" i="1" smtClean="0">
                        <a:latin typeface="Cambria Math"/>
                      </a:rPr>
                      <m:t>𝒎𝒂𝒙</m:t>
                    </m:r>
                    <m:d>
                      <m:d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5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5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500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sz="2500" b="1" dirty="0" smtClean="0"/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667794"/>
                <a:ext cx="7162800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2723" t="-10000" r="-13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52400" y="3734594"/>
                <a:ext cx="89154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500" b="1" dirty="0" smtClean="0"/>
                  <a:t>(Now) </a:t>
                </a:r>
                <a:r>
                  <a:rPr lang="en-US" sz="2500" dirty="0"/>
                  <a:t>3</a:t>
                </a:r>
                <a:r>
                  <a:rPr lang="en-US" sz="2500" dirty="0" smtClean="0"/>
                  <a:t>-layer Neural Network: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𝒇</m:t>
                    </m:r>
                    <m:r>
                      <a:rPr lang="en-US" sz="25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5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500" b="1" i="1" smtClean="0">
                        <a:latin typeface="Cambria Math"/>
                      </a:rPr>
                      <m:t>𝒎𝒂𝒙</m:t>
                    </m:r>
                    <m:d>
                      <m:d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5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5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500" b="1" i="1">
                            <a:latin typeface="Cambria Math"/>
                          </a:rPr>
                          <m:t>𝒎𝒂𝒙</m:t>
                        </m:r>
                        <m:d>
                          <m:dPr>
                            <m:ctrlPr>
                              <a:rPr lang="en-US" sz="25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500" b="1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500" b="1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5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500" b="1" i="1">
                                    <a:latin typeface="Cambria Math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5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5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sz="2500" b="1" dirty="0" smtClean="0"/>
              </a:p>
            </p:txBody>
          </p:sp>
        </mc:Choice>
        <mc:Fallback xmlns="">
          <p:sp>
            <p:nvSpPr>
              <p:cNvPr id="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734594"/>
                <a:ext cx="8915400" cy="914400"/>
              </a:xfrm>
              <a:prstGeom prst="rect">
                <a:avLst/>
              </a:prstGeom>
              <a:blipFill rotWithShape="1">
                <a:blip r:embed="rId6"/>
                <a:stretch>
                  <a:fillRect l="-2119" t="-6667" r="-8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7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600075" y="855663"/>
            <a:ext cx="71723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3" y="1423194"/>
            <a:ext cx="6112887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870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133475" y="855663"/>
            <a:ext cx="66389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5" y="1753169"/>
            <a:ext cx="8731895" cy="342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818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133475" y="855663"/>
            <a:ext cx="66389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2394"/>
            <a:ext cx="5943600" cy="320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22541"/>
            <a:ext cx="4100512" cy="255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3276600" y="1829594"/>
            <a:ext cx="3124200" cy="388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133475" y="855663"/>
            <a:ext cx="66389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03520"/>
                  </p:ext>
                </p:extLst>
              </p:nvPr>
            </p:nvGraphicFramePr>
            <p:xfrm>
              <a:off x="228600" y="1524794"/>
              <a:ext cx="8686800" cy="4572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53692"/>
                    <a:gridCol w="5133108"/>
                  </a:tblGrid>
                  <a:tr h="5591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Biological Neuron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Artificial Neuron (ANN)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863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Dendrites (receive inputs)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Inputs (e.g.,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6552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Cell Body (processes input)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575945" marR="0" indent="-575945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Weighted Summation (computes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effectLst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effectLst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</a:rPr>
                                    <m:t>+</m:t>
                                  </m:r>
                                  <m:r>
                                    <a:rPr lang="en-US" sz="1800">
                                      <a:effectLst/>
                                    </a:rPr>
                                    <m:t>𝑏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1508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Threshold (fires if signal is strong)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Activation Function (decides whether to activate)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591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Axon (transmits output)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Output (sends to the next layer)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1508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Synapse (adjusts during learning)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Weights (updated during learning)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03520"/>
                  </p:ext>
                </p:extLst>
              </p:nvPr>
            </p:nvGraphicFramePr>
            <p:xfrm>
              <a:off x="228600" y="1524794"/>
              <a:ext cx="8686800" cy="4572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53692"/>
                    <a:gridCol w="5133108"/>
                  </a:tblGrid>
                  <a:tr h="5591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Biological Neuron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Artificial Neuron (ANN)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863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Dendrites (receive inputs)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69359" t="-105208" b="-586458"/>
                          </a:stretch>
                        </a:blipFill>
                      </a:tcPr>
                    </a:tc>
                  </a:tr>
                  <a:tr h="56552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Cell Body (processes input)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69359" t="-211828" b="-505376"/>
                          </a:stretch>
                        </a:blipFill>
                      </a:tcPr>
                    </a:tc>
                  </a:tr>
                  <a:tr h="11508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Threshold (fires if signal is strong)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Activation Function (decides whether to activate)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591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Axon (transmits output)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Output (sends to the next layer)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1508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Synapse (adjusts during learning)</a:t>
                          </a:r>
                          <a:endParaRPr lang="en-US" sz="180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3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Weights (updated during learning)</a:t>
                          </a:r>
                          <a:endParaRPr lang="en-US" sz="1800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8626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133475" y="855663"/>
            <a:ext cx="66389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with the brain stuffs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1341438"/>
            <a:ext cx="5425347" cy="292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1594"/>
            <a:ext cx="4191000" cy="260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3505200" y="1829594"/>
            <a:ext cx="205740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3" y="4389151"/>
            <a:ext cx="2484177" cy="186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2719022" y="5211824"/>
                <a:ext cx="5257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500" b="1" dirty="0" smtClean="0"/>
                  <a:t> </a:t>
                </a:r>
                <a:r>
                  <a:rPr lang="en-US" sz="2500" dirty="0" smtClean="0"/>
                  <a:t>Sigmoid activation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5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5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5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5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5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5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sz="2500" b="1" dirty="0" smtClean="0"/>
              </a:p>
            </p:txBody>
          </p:sp>
        </mc:Choice>
        <mc:Fallback xmlns="">
          <p:sp>
            <p:nvSpPr>
              <p:cNvPr id="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022" y="5211824"/>
                <a:ext cx="5257800" cy="533400"/>
              </a:xfrm>
              <a:prstGeom prst="rect">
                <a:avLst/>
              </a:prstGeom>
              <a:blipFill rotWithShape="1">
                <a:blip r:embed="rId7"/>
                <a:stretch>
                  <a:fillRect l="-3592" b="-252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7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1209675" y="627063"/>
            <a:ext cx="4276725" cy="5929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500" b="1" dirty="0" smtClean="0">
                <a:solidFill>
                  <a:srgbClr val="A2AC00"/>
                </a:solidFill>
                <a:latin typeface="Arial" panose="020B0604020202020204" pitchFamily="34" charset="0"/>
              </a:rPr>
              <a:t>Learning Outcomes</a:t>
            </a:r>
            <a:endParaRPr sz="35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8"/>
          <p:cNvSpPr txBox="1"/>
          <p:nvPr/>
        </p:nvSpPr>
        <p:spPr>
          <a:xfrm>
            <a:off x="304801" y="1518920"/>
            <a:ext cx="8686800" cy="384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 dirty="0" smtClean="0"/>
              <a:t>Understand how </a:t>
            </a:r>
            <a:r>
              <a:rPr lang="en-US" sz="2200" dirty="0"/>
              <a:t>neural networks learn and adapt to data. </a:t>
            </a:r>
            <a:endParaRPr lang="en-US" sz="2200" dirty="0" smtClean="0"/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/>
              <a:t>S</a:t>
            </a:r>
            <a:r>
              <a:rPr lang="en-US" sz="2200" smtClean="0"/>
              <a:t>tudents </a:t>
            </a:r>
            <a:r>
              <a:rPr lang="en-US" sz="2200" dirty="0"/>
              <a:t>should be able to explain the role of backpropagation in neural network training and identify </a:t>
            </a:r>
            <a:r>
              <a:rPr lang="en-US" sz="2200"/>
              <a:t>its </a:t>
            </a:r>
            <a:r>
              <a:rPr lang="en-US" sz="2200" smtClean="0"/>
              <a:t>significance.</a:t>
            </a:r>
            <a:endParaRPr lang="en-US" sz="2200" dirty="0" smtClean="0"/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 dirty="0" smtClean="0"/>
              <a:t>Understand the insight computational graph </a:t>
            </a:r>
            <a:r>
              <a:rPr lang="en-US" sz="2200" dirty="0"/>
              <a:t>provides </a:t>
            </a:r>
            <a:r>
              <a:rPr lang="en-US" sz="2200" dirty="0" smtClean="0"/>
              <a:t>into </a:t>
            </a:r>
            <a:r>
              <a:rPr lang="en-US" sz="2200" dirty="0"/>
              <a:t>the internal mechanics of neural networks, facilitating the tracking of data flow and error propagation</a:t>
            </a:r>
            <a:r>
              <a:rPr lang="en-US" sz="2200" dirty="0" smtClean="0"/>
              <a:t>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 dirty="0" smtClean="0"/>
              <a:t>Comprehending the </a:t>
            </a:r>
            <a:r>
              <a:rPr lang="en-US" sz="2200" dirty="0"/>
              <a:t>basics of neural network structures and their applications in various domains.</a:t>
            </a:r>
            <a:endParaRPr lang="en-US" sz="2200" kern="0" dirty="0" smtClean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4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057400" y="686594"/>
            <a:ext cx="54102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Networks: Architectures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6" y="1753394"/>
            <a:ext cx="837917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579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3582813" y="594122"/>
            <a:ext cx="18288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Summary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677194"/>
            <a:ext cx="8915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500" dirty="0" smtClean="0"/>
              <a:t>We arrange neural into fully-connected layers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500" dirty="0" smtClean="0"/>
              <a:t>The abstraction of a layer has the nice property that it allows us to use efficient </a:t>
            </a:r>
            <a:r>
              <a:rPr lang="en-US" sz="2500" dirty="0" err="1" smtClean="0"/>
              <a:t>vectorized</a:t>
            </a:r>
            <a:r>
              <a:rPr lang="en-US" sz="2500" dirty="0" smtClean="0"/>
              <a:t> </a:t>
            </a:r>
            <a:r>
              <a:rPr lang="en-US" sz="2500" dirty="0" smtClean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42730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/>
          <p:nvPr/>
        </p:nvSpPr>
        <p:spPr>
          <a:xfrm>
            <a:off x="3627438" y="3282950"/>
            <a:ext cx="1935162" cy="604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/>
            <a:r>
              <a:rPr sz="2700" b="1" dirty="0">
                <a:solidFill>
                  <a:srgbClr val="A2AC00"/>
                </a:solidFill>
                <a:latin typeface="Arial" panose="020B0604020202020204" pitchFamily="34" charset="0"/>
              </a:rPr>
              <a:t>The End! </a:t>
            </a: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594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1209675" y="610394"/>
            <a:ext cx="25241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500" b="1" dirty="0" smtClean="0">
                <a:solidFill>
                  <a:srgbClr val="A2AC00"/>
                </a:solidFill>
                <a:latin typeface="Arial" panose="020B0604020202020204" pitchFamily="34" charset="0"/>
              </a:rPr>
              <a:t>References</a:t>
            </a:r>
            <a:endParaRPr sz="35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8"/>
          <p:cNvSpPr txBox="1"/>
          <p:nvPr/>
        </p:nvSpPr>
        <p:spPr>
          <a:xfrm>
            <a:off x="304801" y="1219994"/>
            <a:ext cx="8686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1</a:t>
            </a: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. 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Richard </a:t>
            </a: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Szeliski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. (2017). Computer Vision: Algorithms and Applications. Springer</a:t>
            </a:r>
            <a:endParaRPr lang="en-US" sz="20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2. Géron, A. (2019). Hands-On Machine Learning with Scikit-Learn, Keras, and TensorFlow. O'Reilly Media.</a:t>
            </a: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3. </a:t>
            </a: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Aggarwal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, C.C. (2018). Neural Networks and Deep Learning. Springer</a:t>
            </a:r>
            <a:endParaRPr lang="en-US" sz="20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4. Goodfellow, I., Bengio, Y., &amp; Courville, A. (2016). Deep Learning. MIT Press.</a:t>
            </a: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5. Hastie, T., Tibshirani, R., &amp; Friedman, J. (2009). The Elements of Statistical Learning: Data Mining, Inference, and Prediction. Springer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.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 startAt="6"/>
            </a:pP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Gulli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, A, Pal, S. (2017). Deep Learning with Keras. </a:t>
            </a: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Packt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Publishing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 startAt="6"/>
            </a:pP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Montavon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, G. Orr, G. Muller, K.K. (2012). Neural Networks: Tricks of the Trade. Springer.</a:t>
            </a:r>
            <a:endParaRPr lang="en-US" sz="20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79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62000" y="1449388"/>
            <a:ext cx="7872413" cy="487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b="1" dirty="0" smtClean="0"/>
              <a:t>Numerical Gradient:</a:t>
            </a:r>
          </a:p>
          <a:p>
            <a:endParaRPr lang="en-US" sz="2500" b="1" dirty="0" smtClean="0"/>
          </a:p>
          <a:p>
            <a:pPr marL="1028700" lvl="1" indent="-571500">
              <a:buFont typeface="Wingdings" pitchFamily="2" charset="2"/>
              <a:buChar char="v"/>
            </a:pPr>
            <a:r>
              <a:rPr lang="en-US" sz="2500" b="1" dirty="0" smtClean="0"/>
              <a:t>Slow</a:t>
            </a:r>
          </a:p>
          <a:p>
            <a:pPr marL="1028700" lvl="1" indent="-571500">
              <a:buFont typeface="Wingdings" pitchFamily="2" charset="2"/>
              <a:buChar char="v"/>
            </a:pPr>
            <a:r>
              <a:rPr lang="en-US" sz="2500" b="1" dirty="0" smtClean="0"/>
              <a:t>Approximate</a:t>
            </a:r>
          </a:p>
          <a:p>
            <a:pPr marL="1028700" lvl="1" indent="-571500">
              <a:buFont typeface="Wingdings" pitchFamily="2" charset="2"/>
              <a:buChar char="v"/>
            </a:pPr>
            <a:r>
              <a:rPr lang="en-US" sz="2500" b="1" dirty="0" smtClean="0"/>
              <a:t>Easy to write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2500" b="1" dirty="0"/>
          </a:p>
          <a:p>
            <a:pPr marL="571500" indent="-571500">
              <a:buFont typeface="Wingdings" pitchFamily="2" charset="2"/>
              <a:buChar char="v"/>
            </a:pPr>
            <a:endParaRPr lang="en-US" sz="2500" b="1" dirty="0" smtClean="0"/>
          </a:p>
          <a:p>
            <a:pPr marL="571500" indent="-571500">
              <a:buFont typeface="Wingdings" pitchFamily="2" charset="2"/>
              <a:buChar char="v"/>
            </a:pPr>
            <a:endParaRPr lang="en-US" sz="2500" b="1" dirty="0"/>
          </a:p>
          <a:p>
            <a:r>
              <a:rPr lang="en-US" sz="2500" b="1" dirty="0" smtClean="0"/>
              <a:t>				</a:t>
            </a:r>
            <a:r>
              <a:rPr lang="en-US" sz="2500" b="1" dirty="0" smtClean="0">
                <a:solidFill>
                  <a:srgbClr val="7030A0"/>
                </a:solidFill>
              </a:rPr>
              <a:t>Analytical Gradient</a:t>
            </a:r>
          </a:p>
          <a:p>
            <a:pPr marL="4000500" lvl="8" indent="-342900">
              <a:buFont typeface="Wingdings" pitchFamily="2" charset="2"/>
              <a:buChar char="v"/>
            </a:pPr>
            <a:r>
              <a:rPr lang="en-US" sz="2500" b="1" dirty="0" smtClean="0">
                <a:solidFill>
                  <a:srgbClr val="7030A0"/>
                </a:solidFill>
              </a:rPr>
              <a:t>Fast</a:t>
            </a:r>
          </a:p>
          <a:p>
            <a:pPr marL="4000500" lvl="8" indent="-342900">
              <a:buFont typeface="Wingdings" pitchFamily="2" charset="2"/>
              <a:buChar char="v"/>
            </a:pPr>
            <a:r>
              <a:rPr lang="en-US" sz="2500" b="1" dirty="0" smtClean="0">
                <a:solidFill>
                  <a:srgbClr val="7030A0"/>
                </a:solidFill>
              </a:rPr>
              <a:t>Exact</a:t>
            </a:r>
          </a:p>
          <a:p>
            <a:pPr marL="4000500" lvl="8" indent="-342900">
              <a:buFont typeface="Wingdings" pitchFamily="2" charset="2"/>
              <a:buChar char="v"/>
            </a:pPr>
            <a:r>
              <a:rPr lang="en-US" sz="2500" b="1" dirty="0" smtClean="0">
                <a:solidFill>
                  <a:srgbClr val="7030A0"/>
                </a:solidFill>
              </a:rPr>
              <a:t>Error-prone</a:t>
            </a:r>
            <a:endParaRPr lang="en-US" sz="2500" b="1" dirty="0">
              <a:solidFill>
                <a:srgbClr val="7030A0"/>
              </a:solidFill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9075" y="855663"/>
            <a:ext cx="86201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Recall from the last class: Gradient Descent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29137" y="1677194"/>
                <a:ext cx="3167727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ⅆ</m:t>
                          </m:r>
                          <m:r>
                            <a:rPr lang="en-US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37" y="1677194"/>
                <a:ext cx="3167727" cy="629852"/>
              </a:xfrm>
              <a:prstGeom prst="rect">
                <a:avLst/>
              </a:prstGeom>
              <a:blipFill rotWithShape="1">
                <a:blip r:embed="rId5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19600" y="2320540"/>
                <a:ext cx="441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This expression estimates how much the function changes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changes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320540"/>
                <a:ext cx="4419600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1379" t="-4310" r="-137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19600" y="2972594"/>
                <a:ext cx="44196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000" dirty="0" smtClean="0"/>
                  <a:t> is the function evaluated at a small increment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is the function evaluated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/>
                  <a:t> is the small step size, which tends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2594"/>
                <a:ext cx="4419600" cy="1323439"/>
              </a:xfrm>
              <a:prstGeom prst="rect">
                <a:avLst/>
              </a:prstGeom>
              <a:blipFill rotWithShape="1">
                <a:blip r:embed="rId7"/>
                <a:stretch>
                  <a:fillRect l="-1379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3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9075" y="838994"/>
            <a:ext cx="86201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Computational graphs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50697"/>
            <a:ext cx="8839551" cy="34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46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9074" y="874385"/>
            <a:ext cx="4048125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Convolutional Network </a:t>
            </a:r>
          </a:p>
          <a:p>
            <a:pPr eaLnBrk="1" hangingPunct="1">
              <a:spcAft>
                <a:spcPts val="7775"/>
              </a:spcAft>
            </a:pP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1524000" y="1407785"/>
            <a:ext cx="17526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(</a:t>
            </a:r>
            <a:r>
              <a:rPr lang="en-US" sz="3200" b="1" dirty="0" err="1" smtClean="0"/>
              <a:t>AlexNet</a:t>
            </a:r>
            <a:r>
              <a:rPr lang="en-US" sz="3200" b="1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b="5164"/>
          <a:stretch/>
        </p:blipFill>
        <p:spPr bwMode="auto">
          <a:xfrm>
            <a:off x="4942953" y="874385"/>
            <a:ext cx="4124847" cy="537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"/>
          <p:cNvSpPr/>
          <p:nvPr/>
        </p:nvSpPr>
        <p:spPr>
          <a:xfrm>
            <a:off x="1295400" y="2515394"/>
            <a:ext cx="21336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Input image</a:t>
            </a:r>
          </a:p>
        </p:txBody>
      </p:sp>
      <p:sp>
        <p:nvSpPr>
          <p:cNvPr id="9" name="Rectangle 1"/>
          <p:cNvSpPr/>
          <p:nvPr/>
        </p:nvSpPr>
        <p:spPr>
          <a:xfrm>
            <a:off x="1524000" y="3236585"/>
            <a:ext cx="14478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>
                <a:solidFill>
                  <a:srgbClr val="00B050"/>
                </a:solidFill>
              </a:rPr>
              <a:t>Weights</a:t>
            </a:r>
          </a:p>
        </p:txBody>
      </p:sp>
      <p:sp>
        <p:nvSpPr>
          <p:cNvPr id="10" name="Rectangle 1"/>
          <p:cNvSpPr/>
          <p:nvPr/>
        </p:nvSpPr>
        <p:spPr>
          <a:xfrm>
            <a:off x="1752600" y="4074785"/>
            <a:ext cx="8763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>
                <a:solidFill>
                  <a:srgbClr val="7030A0"/>
                </a:solidFill>
              </a:rPr>
              <a:t>Loss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14600" y="4399989"/>
            <a:ext cx="2667000" cy="1544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352800" y="1407785"/>
            <a:ext cx="1590153" cy="1336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2971800" y="2210594"/>
            <a:ext cx="1971153" cy="13511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8000" y="3658394"/>
            <a:ext cx="2133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3714190"/>
            <a:ext cx="2209800" cy="10110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16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2895600" y="527283"/>
            <a:ext cx="29718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Backpropagation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1067594"/>
            <a:ext cx="883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Backpropagation</a:t>
            </a:r>
            <a:r>
              <a:rPr lang="en-US" sz="2500" dirty="0"/>
              <a:t> is a fundamental algorithm used in Artificial Neural Networks (ANN) to adjust the weights of the network based on the error in the prediction. It involves two phases: </a:t>
            </a:r>
            <a:r>
              <a:rPr lang="en-US" sz="2500" b="1" dirty="0"/>
              <a:t>forward propagation</a:t>
            </a:r>
            <a:r>
              <a:rPr lang="en-US" sz="2500" dirty="0"/>
              <a:t> and </a:t>
            </a:r>
            <a:r>
              <a:rPr lang="en-US" sz="2500" b="1" dirty="0"/>
              <a:t>backward propagation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500" dirty="0" smtClean="0"/>
              <a:t>The </a:t>
            </a:r>
            <a:r>
              <a:rPr lang="en-US" sz="2500" dirty="0"/>
              <a:t>goal of backpropagation is to minimize the difference between the network's output and the actual target output by updating the weights in the network using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100211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152400" y="1067594"/>
            <a:ext cx="6172200" cy="65040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Backpropagation: a simple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36" y="1788264"/>
            <a:ext cx="5143364" cy="252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/>
              <p:nvPr/>
            </p:nvSpPr>
            <p:spPr>
              <a:xfrm>
                <a:off x="304800" y="1753394"/>
                <a:ext cx="3276600" cy="477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𝑧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  <a:ea typeface="HY신명조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/>
                              <a:ea typeface="HY신명조"/>
                            </a:rPr>
                            <m:t>𝑦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HY신명조"/>
                        </a:rPr>
                        <m:t>𝑧</m:t>
                      </m:r>
                    </m:oMath>
                  </m:oMathPara>
                </a14:m>
                <a:endParaRPr sz="2500" dirty="0">
                  <a:latin typeface="Calibri" panose="020F0502020204030204" pitchFamily="34" charset="0"/>
                  <a:ea typeface="HY신명조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3394"/>
                <a:ext cx="3276600" cy="477054"/>
              </a:xfrm>
              <a:prstGeom prst="rect">
                <a:avLst/>
              </a:prstGeom>
              <a:blipFill rotWithShape="1">
                <a:blip r:embed="rId5"/>
                <a:stretch>
                  <a:fillRect t="-8974" b="-307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/>
          <p:nvPr/>
        </p:nvSpPr>
        <p:spPr>
          <a:xfrm>
            <a:off x="381000" y="2286794"/>
            <a:ext cx="29718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e.g. </a:t>
            </a:r>
          </a:p>
          <a:p>
            <a:pPr>
              <a:buNone/>
            </a:pPr>
            <a:r>
              <a:rPr lang="en-US" altLang="ko-KR" sz="2500" dirty="0" smtClean="0">
                <a:solidFill>
                  <a:srgbClr val="00B050"/>
                </a:solidFill>
                <a:latin typeface="Calibri" panose="020F0502020204030204" pitchFamily="34" charset="0"/>
                <a:ea typeface="HY신명조"/>
              </a:rPr>
              <a:t>X = -2, y = 5, z = -4</a:t>
            </a:r>
            <a:endParaRPr sz="2500" dirty="0">
              <a:solidFill>
                <a:srgbClr val="00B050"/>
              </a:solidFill>
              <a:latin typeface="Calibri" panose="020F0502020204030204" pitchFamily="34" charset="0"/>
              <a:ea typeface="HY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646798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2662</TotalTime>
  <Words>2070</Words>
  <Application>Microsoft Office PowerPoint</Application>
  <PresentationFormat>Custom</PresentationFormat>
  <Paragraphs>222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Nneji</dc:creator>
  <cp:lastModifiedBy>PC</cp:lastModifiedBy>
  <cp:revision>137</cp:revision>
  <dcterms:created xsi:type="dcterms:W3CDTF">2023-07-04T05:00:23Z</dcterms:created>
  <dcterms:modified xsi:type="dcterms:W3CDTF">2024-10-19T09:01:23Z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642B7A3ED9FC43DB8FC2C5A276DABA43</vt:lpwstr>
  </property>
  <property fmtid="{D5CDD505-2E9C-101B-9397-08002B2CF9AE}" pid="3" name="KSOProductBuildVer">
    <vt:lpwstr>1033-11.2.0.11537</vt:lpwstr>
  </property>
</Properties>
</file>