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496" r:id="rId3"/>
    <p:sldId id="497" r:id="rId4"/>
    <p:sldId id="498" r:id="rId5"/>
    <p:sldId id="495" r:id="rId6"/>
    <p:sldId id="473" r:id="rId7"/>
    <p:sldId id="474" r:id="rId8"/>
    <p:sldId id="485" r:id="rId9"/>
    <p:sldId id="484" r:id="rId10"/>
    <p:sldId id="487" r:id="rId11"/>
    <p:sldId id="488" r:id="rId12"/>
    <p:sldId id="486" r:id="rId13"/>
    <p:sldId id="483" r:id="rId14"/>
    <p:sldId id="475" r:id="rId15"/>
    <p:sldId id="482" r:id="rId16"/>
    <p:sldId id="476" r:id="rId17"/>
    <p:sldId id="477" r:id="rId18"/>
    <p:sldId id="478" r:id="rId19"/>
    <p:sldId id="479" r:id="rId20"/>
    <p:sldId id="480" r:id="rId21"/>
    <p:sldId id="481" r:id="rId22"/>
    <p:sldId id="499" r:id="rId23"/>
    <p:sldId id="490" r:id="rId24"/>
    <p:sldId id="500" r:id="rId25"/>
    <p:sldId id="501" r:id="rId26"/>
    <p:sldId id="491" r:id="rId27"/>
    <p:sldId id="492" r:id="rId28"/>
    <p:sldId id="493" r:id="rId29"/>
    <p:sldId id="494" r:id="rId30"/>
    <p:sldId id="489" r:id="rId31"/>
    <p:sldId id="433" r:id="rId32"/>
  </p:sldIdLst>
  <p:sldSz cx="9144000" cy="6859588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-2021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918"/>
            <a:ext cx="7851648" cy="1829223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9283"/>
            <a:ext cx="7854696" cy="1753006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Date Placeholder 29"/>
          <p:cNvSpPr>
            <a:spLocks noGrp="1"/>
          </p:cNvSpPr>
          <p:nvPr>
            <p:ph type="dt" sz="half" idx="2"/>
          </p:nvPr>
        </p:nvSpPr>
        <p:spPr>
          <a:xfrm>
            <a:off x="457200" y="6357938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eaLnBrk="1" hangingPunct="1">
              <a:buNone/>
            </a:pPr>
            <a:fld id="{BB962C8B-B14F-4D97-AF65-F5344CB8AC3E}" type="datetimeFigureOut">
              <a:rPr lang="en-US" dirty="0">
                <a:solidFill>
                  <a:srgbClr val="D1EAEE"/>
                </a:solidFill>
              </a:rPr>
              <a:t>2024-10-27</a:t>
            </a:fld>
            <a:endParaRPr lang="en-US" dirty="0">
              <a:solidFill>
                <a:srgbClr val="D1EAEE"/>
              </a:solidFill>
            </a:endParaRPr>
          </a:p>
        </p:txBody>
      </p:sp>
      <p:sp>
        <p:nvSpPr>
          <p:cNvPr id="15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2667000" y="6357938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eaLnBrk="1" hangingPunct="1">
              <a:buNone/>
            </a:pPr>
            <a:endParaRPr dirty="0">
              <a:solidFill>
                <a:srgbClr val="D1EAEE"/>
              </a:solidFill>
            </a:endParaRPr>
          </a:p>
        </p:txBody>
      </p:sp>
      <p:sp>
        <p:nvSpPr>
          <p:cNvPr id="16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7924800" y="63579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algn="r" eaLnBrk="1" hangingPunct="1">
              <a:buNone/>
            </a:pPr>
            <a:fld id="{9A0DB2DC-4C9A-4742-B13C-FB6460FD3503}" type="slidenum">
              <a:rPr lang="en-US" dirty="0">
                <a:solidFill>
                  <a:srgbClr val="D1EAEE"/>
                </a:solidFill>
              </a:rPr>
              <a:t>‹#›</a:t>
            </a:fld>
            <a:endParaRPr lang="en-US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FigureOut">
              <a:rPr lang="en-US" dirty="0">
                <a:latin typeface="Calibri" panose="020F0502020204030204" pitchFamily="34" charset="0"/>
              </a:rPr>
              <a:t>2024-10-27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Calibri" panose="020F0502020204030204" pitchFamily="34" charset="0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613"/>
            <a:ext cx="2057400" cy="5212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613"/>
            <a:ext cx="6019800" cy="5212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FigureOut">
              <a:rPr lang="en-US" dirty="0">
                <a:latin typeface="Calibri" panose="020F0502020204030204" pitchFamily="34" charset="0"/>
              </a:rPr>
              <a:t>2024-10-27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Calibri" panose="020F0502020204030204" pitchFamily="34" charset="0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1">
              <a:rPr lang="en-US" dirty="0">
                <a:latin typeface="Calibri" panose="020F0502020204030204" pitchFamily="34" charset="0"/>
              </a:rPr>
              <a:t>2024-10-27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Calibri" panose="020F0502020204030204" pitchFamily="34" charset="0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FigureOut">
              <a:rPr lang="en-US" dirty="0">
                <a:latin typeface="Calibri" panose="020F0502020204030204" pitchFamily="34" charset="0"/>
              </a:rPr>
              <a:t>2024-10-27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Calibri" panose="020F0502020204030204" pitchFamily="34" charset="0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7041"/>
            <a:ext cx="7772400" cy="1362771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5290"/>
            <a:ext cx="7772400" cy="151006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7938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eaLnBrk="1" hangingPunct="1">
              <a:buNone/>
            </a:pPr>
            <a:fld id="{BB962C8B-B14F-4D97-AF65-F5344CB8AC3E}" type="datetimeFigureOut">
              <a:rPr lang="en-US" dirty="0">
                <a:solidFill>
                  <a:srgbClr val="D1EAEE"/>
                </a:solidFill>
              </a:rPr>
              <a:t>2024-10-27</a:t>
            </a:fld>
            <a:endParaRPr lang="en-US" dirty="0">
              <a:solidFill>
                <a:srgbClr val="D1EAEE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0" y="6357938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eaLnBrk="1" hangingPunct="1">
              <a:buNone/>
            </a:pPr>
            <a:endParaRPr dirty="0">
              <a:solidFill>
                <a:srgbClr val="D1EAEE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3579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algn="r" eaLnBrk="1" hangingPunct="1">
              <a:buNone/>
            </a:pPr>
            <a:fld id="{9A0DB2DC-4C9A-4742-B13C-FB6460FD3503}" type="slidenum">
              <a:rPr lang="en-US" dirty="0">
                <a:solidFill>
                  <a:srgbClr val="D1EAEE"/>
                </a:solidFill>
              </a:rPr>
              <a:t>‹#›</a:t>
            </a:fld>
            <a:endParaRPr lang="en-US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251"/>
            <a:ext cx="8229600" cy="11432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530"/>
            <a:ext cx="4038600" cy="4435867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530"/>
            <a:ext cx="4038600" cy="4435867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FigureOut">
              <a:rPr lang="en-US" dirty="0">
                <a:latin typeface="Calibri" panose="020F0502020204030204" pitchFamily="34" charset="0"/>
              </a:rPr>
              <a:t>2024-10-27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Calibri" panose="020F0502020204030204" pitchFamily="34" charset="0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251"/>
            <a:ext cx="8229600" cy="114326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677"/>
            <a:ext cx="4040188" cy="659505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60188"/>
            <a:ext cx="4041775" cy="654995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5183"/>
            <a:ext cx="4040188" cy="384661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5183"/>
            <a:ext cx="4041775" cy="384661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FigureOut">
              <a:rPr lang="en-US" dirty="0">
                <a:latin typeface="Calibri" panose="020F0502020204030204" pitchFamily="34" charset="0"/>
              </a:rPr>
              <a:t>2024-10-27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Calibri" panose="020F0502020204030204" pitchFamily="34" charset="0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251"/>
            <a:ext cx="8305800" cy="1143265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FigureOut">
              <a:rPr lang="en-US" dirty="0">
                <a:latin typeface="Calibri" panose="020F0502020204030204" pitchFamily="34" charset="0"/>
              </a:rPr>
              <a:t>2024-10-27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Calibri" panose="020F0502020204030204" pitchFamily="34" charset="0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FigureOut">
              <a:rPr lang="en-US" dirty="0">
                <a:latin typeface="Calibri" panose="020F0502020204030204" pitchFamily="34" charset="0"/>
              </a:rPr>
              <a:t>2024-10-27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Calibri" panose="020F0502020204030204" pitchFamily="34" charset="0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471"/>
            <a:ext cx="2743200" cy="1162319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788"/>
            <a:ext cx="2743200" cy="4573059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788"/>
            <a:ext cx="5111750" cy="4573059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BB962C8B-B14F-4D97-AF65-F5344CB8AC3E}" type="datetimeFigureOut">
              <a:rPr lang="en-US" dirty="0">
                <a:latin typeface="Calibri" panose="020F0502020204030204" pitchFamily="34" charset="0"/>
              </a:rPr>
              <a:t>2024-10-27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Calibri" panose="020F0502020204030204" pitchFamily="34" charset="0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nip and Round Single Corner Rectangle 13"/>
          <p:cNvSpPr/>
          <p:nvPr/>
        </p:nvSpPr>
        <p:spPr>
          <a:xfrm rot="420000" flipV="1">
            <a:off x="3165475" y="1108075"/>
            <a:ext cx="5257800" cy="4116388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ight Triangle 14"/>
          <p:cNvSpPr/>
          <p:nvPr/>
        </p:nvSpPr>
        <p:spPr>
          <a:xfrm rot="420000" flipV="1">
            <a:off x="8004175" y="5360988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buNone/>
            </a:pPr>
            <a:endParaRPr dirty="0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 flipV="1">
            <a:off x="-9525" y="5818188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Freeform 16"/>
          <p:cNvSpPr/>
          <p:nvPr/>
        </p:nvSpPr>
        <p:spPr bwMode="auto">
          <a:xfrm flipV="1">
            <a:off x="4381500" y="6221413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7269"/>
            <a:ext cx="2212848" cy="1582987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9440"/>
            <a:ext cx="2209800" cy="2179825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795"/>
            <a:ext cx="4617720" cy="393283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7938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eaLnBrk="1" hangingPunct="1">
              <a:buNone/>
            </a:pPr>
            <a:fld id="{BB962C8B-B14F-4D97-AF65-F5344CB8AC3E}" type="datetimeFigureOut">
              <a:rPr lang="en-US" dirty="0"/>
              <a:t>2024-10-27</a:t>
            </a:fld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667000" y="6357938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eaLnBrk="1" hangingPunct="1">
              <a:buNone/>
            </a:pPr>
            <a:endParaRPr dirty="0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77200" y="6357938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algn="r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937"/>
            <a:ext cx="9163050" cy="10429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937"/>
            <a:ext cx="4762500" cy="6397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lIns="0" rIns="0" bIns="0" anchor="b" anchorCtr="0"/>
          <a:lstStyle/>
          <a:p>
            <a:pPr lvl="0"/>
            <a:r>
              <a:rPr dirty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163"/>
            <a:ext cx="8229600" cy="43910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7938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>
                <a:solidFill>
                  <a:srgbClr val="045C75"/>
                </a:solidFill>
              </a:defRPr>
            </a:lvl1pPr>
          </a:lstStyle>
          <a:p>
            <a:pPr lvl="0" eaLnBrk="1" hangingPunct="1">
              <a:buNone/>
            </a:pPr>
            <a:fld id="{BB962C8B-B14F-4D97-AF65-F5344CB8AC3E}" type="datetime1">
              <a:rPr lang="en-US" dirty="0">
                <a:latin typeface="Calibri" panose="020F0502020204030204" pitchFamily="34" charset="0"/>
              </a:rPr>
              <a:t>2024-10-27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7938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>
                <a:solidFill>
                  <a:srgbClr val="045C75"/>
                </a:solidFill>
              </a:defRPr>
            </a:lvl1pPr>
          </a:lstStyle>
          <a:p>
            <a:pPr lvl="0" eaLnBrk="1" hangingPunct="1">
              <a:buNone/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79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Calibri" panose="020F0502020204030204" pitchFamily="34" charset="0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1033" name="Group 1"/>
          <p:cNvGrpSpPr/>
          <p:nvPr/>
        </p:nvGrpSpPr>
        <p:grpSpPr>
          <a:xfrm>
            <a:off x="-19050" y="203200"/>
            <a:ext cx="9180513" cy="649288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>
                <a:buNone/>
              </a:pPr>
              <a:endParaRPr dirty="0">
                <a:latin typeface="Calibri" panose="020F050202020403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>
                <a:buNone/>
              </a:pPr>
              <a:endParaRPr dirty="0">
                <a:latin typeface="Calibri" panose="020F050202020403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3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2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8.png"/><Relationship Id="rId18" Type="http://schemas.openxmlformats.org/officeDocument/2006/relationships/image" Target="../media/image32.png"/><Relationship Id="rId3" Type="http://schemas.openxmlformats.org/officeDocument/2006/relationships/image" Target="../media/image3.jpeg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17" Type="http://schemas.openxmlformats.org/officeDocument/2006/relationships/image" Target="../media/image240.png"/><Relationship Id="rId2" Type="http://schemas.openxmlformats.org/officeDocument/2006/relationships/image" Target="../media/image2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3.jpeg"/><Relationship Id="rId7" Type="http://schemas.openxmlformats.org/officeDocument/2006/relationships/image" Target="../media/image2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3.jpeg"/><Relationship Id="rId7" Type="http://schemas.openxmlformats.org/officeDocument/2006/relationships/image" Target="../media/image2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7.png"/><Relationship Id="rId9" Type="http://schemas.openxmlformats.org/officeDocument/2006/relationships/image" Target="../media/image30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3.jpeg"/><Relationship Id="rId7" Type="http://schemas.openxmlformats.org/officeDocument/2006/relationships/image" Target="../media/image2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10" Type="http://schemas.openxmlformats.org/officeDocument/2006/relationships/image" Target="../media/image310.png"/><Relationship Id="rId4" Type="http://schemas.openxmlformats.org/officeDocument/2006/relationships/image" Target="../media/image7.png"/><Relationship Id="rId9" Type="http://schemas.openxmlformats.org/officeDocument/2006/relationships/image" Target="../media/image3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3.jpeg"/><Relationship Id="rId7" Type="http://schemas.openxmlformats.org/officeDocument/2006/relationships/image" Target="../media/image2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0.png"/><Relationship Id="rId11" Type="http://schemas.openxmlformats.org/officeDocument/2006/relationships/image" Target="../media/image33.png"/><Relationship Id="rId5" Type="http://schemas.openxmlformats.org/officeDocument/2006/relationships/image" Target="../media/image260.png"/><Relationship Id="rId10" Type="http://schemas.openxmlformats.org/officeDocument/2006/relationships/image" Target="../media/image320.png"/><Relationship Id="rId4" Type="http://schemas.openxmlformats.org/officeDocument/2006/relationships/image" Target="../media/image7.png"/><Relationship Id="rId9" Type="http://schemas.openxmlformats.org/officeDocument/2006/relationships/image" Target="../media/image3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5.png"/><Relationship Id="rId3" Type="http://schemas.openxmlformats.org/officeDocument/2006/relationships/image" Target="../media/image3.jpeg"/><Relationship Id="rId7" Type="http://schemas.openxmlformats.org/officeDocument/2006/relationships/image" Target="../media/image280.png"/><Relationship Id="rId12" Type="http://schemas.openxmlformats.org/officeDocument/2006/relationships/image" Target="../media/image3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0.png"/><Relationship Id="rId11" Type="http://schemas.openxmlformats.org/officeDocument/2006/relationships/image" Target="../media/image34.png"/><Relationship Id="rId5" Type="http://schemas.openxmlformats.org/officeDocument/2006/relationships/image" Target="../media/image260.png"/><Relationship Id="rId10" Type="http://schemas.openxmlformats.org/officeDocument/2006/relationships/image" Target="../media/image320.png"/><Relationship Id="rId4" Type="http://schemas.openxmlformats.org/officeDocument/2006/relationships/image" Target="../media/image7.png"/><Relationship Id="rId9" Type="http://schemas.openxmlformats.org/officeDocument/2006/relationships/image" Target="../media/image3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8.png"/><Relationship Id="rId3" Type="http://schemas.openxmlformats.org/officeDocument/2006/relationships/image" Target="../media/image3.jpeg"/><Relationship Id="rId7" Type="http://schemas.openxmlformats.org/officeDocument/2006/relationships/image" Target="../media/image36.png"/><Relationship Id="rId12" Type="http://schemas.openxmlformats.org/officeDocument/2006/relationships/image" Target="../media/image3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0.png"/><Relationship Id="rId11" Type="http://schemas.openxmlformats.org/officeDocument/2006/relationships/image" Target="../media/image33.png"/><Relationship Id="rId5" Type="http://schemas.openxmlformats.org/officeDocument/2006/relationships/image" Target="../media/image260.png"/><Relationship Id="rId10" Type="http://schemas.openxmlformats.org/officeDocument/2006/relationships/image" Target="../media/image320.png"/><Relationship Id="rId4" Type="http://schemas.openxmlformats.org/officeDocument/2006/relationships/image" Target="../media/image7.png"/><Relationship Id="rId9" Type="http://schemas.openxmlformats.org/officeDocument/2006/relationships/image" Target="../media/image37.png"/><Relationship Id="rId1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4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3.jpeg"/><Relationship Id="rId7" Type="http://schemas.openxmlformats.org/officeDocument/2006/relationships/image" Target="../media/image430.png"/><Relationship Id="rId12" Type="http://schemas.openxmlformats.org/officeDocument/2006/relationships/image" Target="../media/image4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0.png"/><Relationship Id="rId11" Type="http://schemas.openxmlformats.org/officeDocument/2006/relationships/image" Target="../media/image470.png"/><Relationship Id="rId5" Type="http://schemas.openxmlformats.org/officeDocument/2006/relationships/image" Target="../media/image410.png"/><Relationship Id="rId10" Type="http://schemas.openxmlformats.org/officeDocument/2006/relationships/image" Target="../media/image460.png"/><Relationship Id="rId4" Type="http://schemas.openxmlformats.org/officeDocument/2006/relationships/image" Target="../media/image48.png"/><Relationship Id="rId9" Type="http://schemas.openxmlformats.org/officeDocument/2006/relationships/image" Target="../media/image4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.jpeg"/><Relationship Id="rId7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/>
          <p:cNvSpPr txBox="1"/>
          <p:nvPr/>
        </p:nvSpPr>
        <p:spPr>
          <a:xfrm>
            <a:off x="2133600" y="534988"/>
            <a:ext cx="4383088" cy="1754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altLang="ko-KR" sz="3600" dirty="0">
                <a:latin typeface="Calibri" panose="020F0502020204030204" pitchFamily="34" charset="0"/>
                <a:ea typeface="HY신명조"/>
              </a:rPr>
              <a:t>Machine Vision </a:t>
            </a:r>
            <a:r>
              <a:rPr lang="en-GB" altLang="x-none" sz="3600" b="1" dirty="0">
                <a:latin typeface="Calibri" panose="020F0502020204030204" pitchFamily="34" charset="0"/>
                <a:ea typeface="HY신명조"/>
              </a:rPr>
              <a:t>CHC6781</a:t>
            </a:r>
            <a:endParaRPr sz="3600" dirty="0">
              <a:latin typeface="Calibri" panose="020F0502020204030204" pitchFamily="34" charset="0"/>
              <a:ea typeface="HY신명조"/>
            </a:endParaRPr>
          </a:p>
          <a:p>
            <a:pPr algn="ctr">
              <a:buNone/>
            </a:pPr>
            <a:r>
              <a:rPr lang="en-GB" altLang="x-none" sz="3600" b="1" dirty="0">
                <a:latin typeface="Calibri" panose="020F0502020204030204" pitchFamily="34" charset="0"/>
                <a:ea typeface="HY신명조"/>
              </a:rPr>
              <a:t> </a:t>
            </a:r>
            <a:endParaRPr sz="3600" dirty="0">
              <a:latin typeface="Calibri" panose="020F0502020204030204" pitchFamily="34" charset="0"/>
              <a:ea typeface="HY신명조"/>
            </a:endParaRPr>
          </a:p>
        </p:txBody>
      </p:sp>
      <p:pic>
        <p:nvPicPr>
          <p:cNvPr id="614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0" name="TextBox 10"/>
          <p:cNvSpPr txBox="1"/>
          <p:nvPr/>
        </p:nvSpPr>
        <p:spPr>
          <a:xfrm>
            <a:off x="2133600" y="1847850"/>
            <a:ext cx="4383088" cy="477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altLang="ko-KR" sz="2500" dirty="0" smtClean="0">
                <a:latin typeface="Calibri" panose="020F0502020204030204" pitchFamily="34" charset="0"/>
                <a:ea typeface="HY신명조"/>
              </a:rPr>
              <a:t>Lecture 6:</a:t>
            </a:r>
            <a:endParaRPr sz="2500" dirty="0">
              <a:latin typeface="Calibri" panose="020F0502020204030204" pitchFamily="34" charset="0"/>
              <a:ea typeface="HY신명조"/>
            </a:endParaRPr>
          </a:p>
        </p:txBody>
      </p:sp>
      <p:sp>
        <p:nvSpPr>
          <p:cNvPr id="6151" name="TextBox 11"/>
          <p:cNvSpPr txBox="1"/>
          <p:nvPr/>
        </p:nvSpPr>
        <p:spPr>
          <a:xfrm>
            <a:off x="381000" y="2754174"/>
            <a:ext cx="838200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Artificial Neural Networks (ANN)</a:t>
            </a:r>
            <a:endParaRPr sz="2500" b="1" dirty="0">
              <a:latin typeface="Times New Roman" panose="02020603050405020304" pitchFamily="18" charset="0"/>
              <a:ea typeface="HY신명조"/>
            </a:endParaRPr>
          </a:p>
        </p:txBody>
      </p:sp>
      <p:sp>
        <p:nvSpPr>
          <p:cNvPr id="6152" name="TextBox 12"/>
          <p:cNvSpPr txBox="1"/>
          <p:nvPr/>
        </p:nvSpPr>
        <p:spPr>
          <a:xfrm>
            <a:off x="2037080" y="3866356"/>
            <a:ext cx="5068888" cy="477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altLang="ko-KR" sz="2500" dirty="0">
                <a:latin typeface="Calibri" panose="020F0502020204030204" pitchFamily="34" charset="0"/>
                <a:ea typeface="HY신명조"/>
              </a:rPr>
              <a:t>Module Leader: Dr Happy N. Monday</a:t>
            </a:r>
            <a:endParaRPr sz="2500" dirty="0">
              <a:latin typeface="Calibri" panose="020F0502020204030204" pitchFamily="34" charset="0"/>
              <a:ea typeface="HY신명조"/>
            </a:endParaRPr>
          </a:p>
        </p:txBody>
      </p:sp>
      <p:sp>
        <p:nvSpPr>
          <p:cNvPr id="6153" name="TextBox 14"/>
          <p:cNvSpPr txBox="1"/>
          <p:nvPr/>
        </p:nvSpPr>
        <p:spPr>
          <a:xfrm>
            <a:off x="1828800" y="5160963"/>
            <a:ext cx="5181600" cy="479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altLang="ko-KR" sz="2500" dirty="0">
                <a:latin typeface="Calibri" panose="020F0502020204030204" pitchFamily="34" charset="0"/>
                <a:ea typeface="HY신명조"/>
              </a:rPr>
              <a:t>Email: </a:t>
            </a:r>
            <a:r>
              <a:rPr lang="en-US" altLang="ko-KR" sz="2500" dirty="0">
                <a:solidFill>
                  <a:srgbClr val="FF0000"/>
                </a:solidFill>
                <a:latin typeface="Calibri" panose="020F0502020204030204" pitchFamily="34" charset="0"/>
                <a:ea typeface="HY신명조"/>
              </a:rPr>
              <a:t>happy.monday@zy.cdut.edu.cn</a:t>
            </a:r>
            <a:endParaRPr sz="2500" dirty="0">
              <a:solidFill>
                <a:srgbClr val="FF0000"/>
              </a:solidFill>
              <a:latin typeface="Calibri" panose="020F0502020204030204" pitchFamily="34" charset="0"/>
              <a:ea typeface="HY신명조"/>
            </a:endParaRPr>
          </a:p>
        </p:txBody>
      </p:sp>
      <p:sp>
        <p:nvSpPr>
          <p:cNvPr id="6154" name="TextBox 15"/>
          <p:cNvSpPr txBox="1"/>
          <p:nvPr/>
        </p:nvSpPr>
        <p:spPr>
          <a:xfrm>
            <a:off x="2133600" y="5618163"/>
            <a:ext cx="4383088" cy="479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altLang="ko-KR" sz="2500" dirty="0">
                <a:latin typeface="Calibri" panose="020F0502020204030204" pitchFamily="34" charset="0"/>
                <a:ea typeface="HY신명조"/>
              </a:rPr>
              <a:t>Office: Room 8102</a:t>
            </a:r>
            <a:endParaRPr sz="2500" dirty="0">
              <a:latin typeface="Calibri" panose="020F0502020204030204" pitchFamily="34" charset="0"/>
              <a:ea typeface="HY신명조"/>
            </a:endParaRPr>
          </a:p>
        </p:txBody>
      </p:sp>
      <p:sp>
        <p:nvSpPr>
          <p:cNvPr id="6155" name="TextBox 16"/>
          <p:cNvSpPr txBox="1"/>
          <p:nvPr/>
        </p:nvSpPr>
        <p:spPr>
          <a:xfrm>
            <a:off x="3505200" y="4779963"/>
            <a:ext cx="1676400" cy="403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altLang="ko-KR" sz="2000" dirty="0">
                <a:latin typeface="Calibri" panose="020F0502020204030204" pitchFamily="34" charset="0"/>
                <a:ea typeface="HY신명조"/>
              </a:rPr>
              <a:t>Contact via:</a:t>
            </a:r>
            <a:endParaRPr sz="2000" dirty="0">
              <a:latin typeface="Calibri" panose="020F0502020204030204" pitchFamily="34" charset="0"/>
              <a:ea typeface="HY신명조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2133600" y="686594"/>
            <a:ext cx="4657725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What is a Neural network?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03200" y="1219994"/>
            <a:ext cx="871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/>
              <a:t>Neural Network = two or more logistic regression stacked together.</a:t>
            </a:r>
            <a:endParaRPr lang="en-US" sz="25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298320"/>
            <a:ext cx="3414712" cy="174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"/>
              <p:cNvSpPr>
                <a:spLocks noChangeArrowheads="1"/>
              </p:cNvSpPr>
              <p:nvPr/>
            </p:nvSpPr>
            <p:spPr bwMode="auto">
              <a:xfrm>
                <a:off x="76200" y="4191794"/>
                <a:ext cx="3048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2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4191794"/>
                <a:ext cx="304800" cy="381000"/>
              </a:xfrm>
              <a:prstGeom prst="rect">
                <a:avLst/>
              </a:prstGeom>
              <a:blipFill rotWithShape="1">
                <a:blip r:embed="rId5"/>
                <a:stretch>
                  <a:fillRect t="-20968" r="-44000" b="-209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4"/>
              <p:cNvSpPr>
                <a:spLocks noChangeArrowheads="1"/>
              </p:cNvSpPr>
              <p:nvPr/>
            </p:nvSpPr>
            <p:spPr bwMode="auto">
              <a:xfrm>
                <a:off x="76200" y="4877594"/>
                <a:ext cx="6096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2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4877594"/>
                <a:ext cx="609600" cy="381000"/>
              </a:xfrm>
              <a:prstGeom prst="rect">
                <a:avLst/>
              </a:prstGeom>
              <a:blipFill rotWithShape="1">
                <a:blip r:embed="rId6"/>
                <a:stretch>
                  <a:fillRect l="-6000" t="-12698" r="-26000" b="-269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"/>
              <p:cNvSpPr>
                <a:spLocks noChangeArrowheads="1"/>
              </p:cNvSpPr>
              <p:nvPr/>
            </p:nvSpPr>
            <p:spPr bwMode="auto">
              <a:xfrm>
                <a:off x="76200" y="5410994"/>
                <a:ext cx="5334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27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5410994"/>
                <a:ext cx="533400" cy="381000"/>
              </a:xfrm>
              <a:prstGeom prst="rect">
                <a:avLst/>
              </a:prstGeom>
              <a:blipFill rotWithShape="1">
                <a:blip r:embed="rId7"/>
                <a:stretch>
                  <a:fillRect l="-6897" t="-14516" r="-28736" b="-274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533400" y="4991894"/>
            <a:ext cx="495300" cy="5024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4"/>
              <p:cNvSpPr>
                <a:spLocks noChangeArrowheads="1"/>
              </p:cNvSpPr>
              <p:nvPr/>
            </p:nvSpPr>
            <p:spPr bwMode="auto">
              <a:xfrm>
                <a:off x="1295400" y="1753394"/>
                <a:ext cx="3048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29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1753394"/>
                <a:ext cx="304800" cy="381000"/>
              </a:xfrm>
              <a:prstGeom prst="rect">
                <a:avLst/>
              </a:prstGeom>
              <a:blipFill rotWithShape="1">
                <a:blip r:embed="rId8"/>
                <a:stretch>
                  <a:fillRect t="-20968" r="-78000" b="-209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1447800" y="2058194"/>
            <a:ext cx="0" cy="2508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4"/>
              <p:cNvSpPr>
                <a:spLocks noChangeArrowheads="1"/>
              </p:cNvSpPr>
              <p:nvPr/>
            </p:nvSpPr>
            <p:spPr bwMode="auto">
              <a:xfrm>
                <a:off x="2286000" y="2264569"/>
                <a:ext cx="3048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32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2264569"/>
                <a:ext cx="304800" cy="381000"/>
              </a:xfrm>
              <a:prstGeom prst="rect">
                <a:avLst/>
              </a:prstGeom>
              <a:blipFill rotWithShape="1">
                <a:blip r:embed="rId9"/>
                <a:stretch>
                  <a:fillRect t="-19048" r="-78000" b="-206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2438400" y="2569369"/>
            <a:ext cx="0" cy="2508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4344194"/>
            <a:ext cx="723900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"/>
              <p:cNvSpPr>
                <a:spLocks noChangeArrowheads="1"/>
              </p:cNvSpPr>
              <p:nvPr/>
            </p:nvSpPr>
            <p:spPr bwMode="auto">
              <a:xfrm>
                <a:off x="1066800" y="4801394"/>
                <a:ext cx="16764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sz="15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5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sz="1500" b="1" i="1" smtClean="0">
                          <a:latin typeface="Cambria Math"/>
                        </a:rPr>
                        <m:t>𝒙</m:t>
                      </m:r>
                      <m:r>
                        <a:rPr lang="en-US" sz="1500" b="1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5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500" b="1" dirty="0" smtClean="0"/>
              </a:p>
            </p:txBody>
          </p:sp>
        </mc:Choice>
        <mc:Fallback xmlns="">
          <p:sp>
            <p:nvSpPr>
              <p:cNvPr id="42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4801394"/>
                <a:ext cx="1676400" cy="304800"/>
              </a:xfrm>
              <a:prstGeom prst="rect">
                <a:avLst/>
              </a:prstGeom>
              <a:blipFill rotWithShape="1">
                <a:blip r:embed="rId10"/>
                <a:stretch>
                  <a:fillRect t="-14000" r="-5455" b="-1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 flipV="1">
            <a:off x="628650" y="4991894"/>
            <a:ext cx="285750" cy="38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944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2133600" y="686594"/>
            <a:ext cx="4657725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What is a Neural network?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03200" y="1219994"/>
            <a:ext cx="871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/>
              <a:t>Neural Network = two or more logistic regression stacked together.</a:t>
            </a:r>
            <a:endParaRPr lang="en-US" sz="25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298320"/>
            <a:ext cx="3414712" cy="174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"/>
              <p:cNvSpPr>
                <a:spLocks noChangeArrowheads="1"/>
              </p:cNvSpPr>
              <p:nvPr/>
            </p:nvSpPr>
            <p:spPr bwMode="auto">
              <a:xfrm>
                <a:off x="76200" y="4191794"/>
                <a:ext cx="3048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2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4191794"/>
                <a:ext cx="304800" cy="381000"/>
              </a:xfrm>
              <a:prstGeom prst="rect">
                <a:avLst/>
              </a:prstGeom>
              <a:blipFill rotWithShape="1">
                <a:blip r:embed="rId5"/>
                <a:stretch>
                  <a:fillRect t="-20968" r="-44000" b="-209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4"/>
              <p:cNvSpPr>
                <a:spLocks noChangeArrowheads="1"/>
              </p:cNvSpPr>
              <p:nvPr/>
            </p:nvSpPr>
            <p:spPr bwMode="auto">
              <a:xfrm>
                <a:off x="76200" y="4877594"/>
                <a:ext cx="6096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2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4877594"/>
                <a:ext cx="609600" cy="381000"/>
              </a:xfrm>
              <a:prstGeom prst="rect">
                <a:avLst/>
              </a:prstGeom>
              <a:blipFill rotWithShape="1">
                <a:blip r:embed="rId6"/>
                <a:stretch>
                  <a:fillRect l="-6000" t="-12698" r="-26000" b="-269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"/>
              <p:cNvSpPr>
                <a:spLocks noChangeArrowheads="1"/>
              </p:cNvSpPr>
              <p:nvPr/>
            </p:nvSpPr>
            <p:spPr bwMode="auto">
              <a:xfrm>
                <a:off x="76200" y="5410994"/>
                <a:ext cx="5334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27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5410994"/>
                <a:ext cx="533400" cy="381000"/>
              </a:xfrm>
              <a:prstGeom prst="rect">
                <a:avLst/>
              </a:prstGeom>
              <a:blipFill rotWithShape="1">
                <a:blip r:embed="rId7"/>
                <a:stretch>
                  <a:fillRect l="-6897" t="-14516" r="-28736" b="-274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533400" y="4991894"/>
            <a:ext cx="495300" cy="5024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4"/>
              <p:cNvSpPr>
                <a:spLocks noChangeArrowheads="1"/>
              </p:cNvSpPr>
              <p:nvPr/>
            </p:nvSpPr>
            <p:spPr bwMode="auto">
              <a:xfrm>
                <a:off x="1295400" y="1753394"/>
                <a:ext cx="3048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29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1753394"/>
                <a:ext cx="304800" cy="381000"/>
              </a:xfrm>
              <a:prstGeom prst="rect">
                <a:avLst/>
              </a:prstGeom>
              <a:blipFill rotWithShape="1">
                <a:blip r:embed="rId8"/>
                <a:stretch>
                  <a:fillRect t="-20968" r="-78000" b="-209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1447800" y="2058194"/>
            <a:ext cx="0" cy="2508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4"/>
              <p:cNvSpPr>
                <a:spLocks noChangeArrowheads="1"/>
              </p:cNvSpPr>
              <p:nvPr/>
            </p:nvSpPr>
            <p:spPr bwMode="auto">
              <a:xfrm>
                <a:off x="2286000" y="2264569"/>
                <a:ext cx="3048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32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2264569"/>
                <a:ext cx="304800" cy="381000"/>
              </a:xfrm>
              <a:prstGeom prst="rect">
                <a:avLst/>
              </a:prstGeom>
              <a:blipFill rotWithShape="1">
                <a:blip r:embed="rId9"/>
                <a:stretch>
                  <a:fillRect t="-19048" r="-78000" b="-206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2438400" y="2569369"/>
            <a:ext cx="0" cy="2508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4344194"/>
            <a:ext cx="723900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"/>
              <p:cNvSpPr>
                <a:spLocks noChangeArrowheads="1"/>
              </p:cNvSpPr>
              <p:nvPr/>
            </p:nvSpPr>
            <p:spPr bwMode="auto">
              <a:xfrm>
                <a:off x="1066800" y="4801394"/>
                <a:ext cx="16764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sz="15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5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sz="1500" b="1" i="1" smtClean="0">
                          <a:latin typeface="Cambria Math"/>
                        </a:rPr>
                        <m:t>𝒙</m:t>
                      </m:r>
                      <m:r>
                        <a:rPr lang="en-US" sz="1500" b="1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5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500" b="1" dirty="0" smtClean="0"/>
              </a:p>
            </p:txBody>
          </p:sp>
        </mc:Choice>
        <mc:Fallback xmlns="">
          <p:sp>
            <p:nvSpPr>
              <p:cNvPr id="42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4801394"/>
                <a:ext cx="1676400" cy="304800"/>
              </a:xfrm>
              <a:prstGeom prst="rect">
                <a:avLst/>
              </a:prstGeom>
              <a:blipFill rotWithShape="1">
                <a:blip r:embed="rId10"/>
                <a:stretch>
                  <a:fillRect t="-14000" r="-5455" b="-1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1524000" y="3886994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743200" y="4953794"/>
            <a:ext cx="2651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"/>
              <p:cNvSpPr>
                <a:spLocks noChangeArrowheads="1"/>
              </p:cNvSpPr>
              <p:nvPr/>
            </p:nvSpPr>
            <p:spPr bwMode="auto">
              <a:xfrm>
                <a:off x="3048000" y="4801394"/>
                <a:ext cx="130175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sz="1500" b="1" i="1" smtClean="0">
                          <a:latin typeface="Cambria Math"/>
                        </a:rPr>
                        <m:t>=</m:t>
                      </m:r>
                      <m:r>
                        <a:rPr lang="en-US" sz="1500" b="1" i="1" smtClean="0">
                          <a:latin typeface="Cambria Math"/>
                          <a:ea typeface="Cambria Math"/>
                        </a:rPr>
                        <m:t>𝝈</m:t>
                      </m:r>
                      <m:sSup>
                        <m:sSupPr>
                          <m:ctrlPr>
                            <a:rPr lang="en-US" sz="15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500" b="1" i="1" smtClean="0">
                              <a:latin typeface="Cambria Math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sz="15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500" b="1" dirty="0" smtClean="0"/>
              </a:p>
            </p:txBody>
          </p:sp>
        </mc:Choice>
        <mc:Fallback xmlns="">
          <p:sp>
            <p:nvSpPr>
              <p:cNvPr id="49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4801394"/>
                <a:ext cx="1301750" cy="304800"/>
              </a:xfrm>
              <a:prstGeom prst="rect">
                <a:avLst/>
              </a:prstGeom>
              <a:blipFill rotWithShape="1">
                <a:blip r:embed="rId11"/>
                <a:stretch>
                  <a:fillRect t="-14000" r="-5140" b="-1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 flipV="1">
            <a:off x="628650" y="4991894"/>
            <a:ext cx="285750" cy="38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31644" y="4214500"/>
                <a:ext cx="584712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644" y="4214500"/>
                <a:ext cx="584712" cy="388311"/>
              </a:xfrm>
              <a:prstGeom prst="rect">
                <a:avLst/>
              </a:prstGeom>
              <a:blipFill rotWithShape="1">
                <a:blip r:embed="rId12"/>
                <a:stretch>
                  <a:fillRect t="-1563" r="-1354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571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2133600" y="686594"/>
            <a:ext cx="4657725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What is a Neural network?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03200" y="1219994"/>
            <a:ext cx="871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/>
              <a:t>Neural Network = two or more logistic regression stacked together.</a:t>
            </a:r>
            <a:endParaRPr lang="en-US" sz="25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298320"/>
            <a:ext cx="3414712" cy="174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"/>
              <p:cNvSpPr>
                <a:spLocks noChangeArrowheads="1"/>
              </p:cNvSpPr>
              <p:nvPr/>
            </p:nvSpPr>
            <p:spPr bwMode="auto">
              <a:xfrm>
                <a:off x="76200" y="4191794"/>
                <a:ext cx="3048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2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4191794"/>
                <a:ext cx="304800" cy="381000"/>
              </a:xfrm>
              <a:prstGeom prst="rect">
                <a:avLst/>
              </a:prstGeom>
              <a:blipFill rotWithShape="1">
                <a:blip r:embed="rId5"/>
                <a:stretch>
                  <a:fillRect t="-20968" r="-44000" b="-209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4"/>
              <p:cNvSpPr>
                <a:spLocks noChangeArrowheads="1"/>
              </p:cNvSpPr>
              <p:nvPr/>
            </p:nvSpPr>
            <p:spPr bwMode="auto">
              <a:xfrm>
                <a:off x="76200" y="4877594"/>
                <a:ext cx="6096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2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4877594"/>
                <a:ext cx="609600" cy="381000"/>
              </a:xfrm>
              <a:prstGeom prst="rect">
                <a:avLst/>
              </a:prstGeom>
              <a:blipFill rotWithShape="1">
                <a:blip r:embed="rId6"/>
                <a:stretch>
                  <a:fillRect l="-6000" t="-12698" r="-26000" b="-269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"/>
              <p:cNvSpPr>
                <a:spLocks noChangeArrowheads="1"/>
              </p:cNvSpPr>
              <p:nvPr/>
            </p:nvSpPr>
            <p:spPr bwMode="auto">
              <a:xfrm>
                <a:off x="76200" y="5410994"/>
                <a:ext cx="5334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27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5410994"/>
                <a:ext cx="533400" cy="381000"/>
              </a:xfrm>
              <a:prstGeom prst="rect">
                <a:avLst/>
              </a:prstGeom>
              <a:blipFill rotWithShape="1">
                <a:blip r:embed="rId7"/>
                <a:stretch>
                  <a:fillRect l="-6897" t="-14516" r="-28736" b="-274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533400" y="4991894"/>
            <a:ext cx="495300" cy="5024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4"/>
              <p:cNvSpPr>
                <a:spLocks noChangeArrowheads="1"/>
              </p:cNvSpPr>
              <p:nvPr/>
            </p:nvSpPr>
            <p:spPr bwMode="auto">
              <a:xfrm>
                <a:off x="1295400" y="1753394"/>
                <a:ext cx="3048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29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1753394"/>
                <a:ext cx="304800" cy="381000"/>
              </a:xfrm>
              <a:prstGeom prst="rect">
                <a:avLst/>
              </a:prstGeom>
              <a:blipFill rotWithShape="1">
                <a:blip r:embed="rId8"/>
                <a:stretch>
                  <a:fillRect t="-20968" r="-78000" b="-209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1447800" y="2058194"/>
            <a:ext cx="0" cy="2508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4"/>
              <p:cNvSpPr>
                <a:spLocks noChangeArrowheads="1"/>
              </p:cNvSpPr>
              <p:nvPr/>
            </p:nvSpPr>
            <p:spPr bwMode="auto">
              <a:xfrm>
                <a:off x="2286000" y="2264569"/>
                <a:ext cx="3048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32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2264569"/>
                <a:ext cx="304800" cy="381000"/>
              </a:xfrm>
              <a:prstGeom prst="rect">
                <a:avLst/>
              </a:prstGeom>
              <a:blipFill rotWithShape="1">
                <a:blip r:embed="rId9"/>
                <a:stretch>
                  <a:fillRect t="-19048" r="-78000" b="-206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2438400" y="2569369"/>
            <a:ext cx="0" cy="2508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4344194"/>
            <a:ext cx="723900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"/>
              <p:cNvSpPr>
                <a:spLocks noChangeArrowheads="1"/>
              </p:cNvSpPr>
              <p:nvPr/>
            </p:nvSpPr>
            <p:spPr bwMode="auto">
              <a:xfrm>
                <a:off x="1066800" y="4801394"/>
                <a:ext cx="16764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sz="15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5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sz="1500" b="1" i="1" smtClean="0">
                          <a:latin typeface="Cambria Math"/>
                        </a:rPr>
                        <m:t>𝒙</m:t>
                      </m:r>
                      <m:r>
                        <a:rPr lang="en-US" sz="1500" b="1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5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500" b="1" dirty="0" smtClean="0"/>
              </a:p>
            </p:txBody>
          </p:sp>
        </mc:Choice>
        <mc:Fallback xmlns="">
          <p:sp>
            <p:nvSpPr>
              <p:cNvPr id="42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4801394"/>
                <a:ext cx="1676400" cy="304800"/>
              </a:xfrm>
              <a:prstGeom prst="rect">
                <a:avLst/>
              </a:prstGeom>
              <a:blipFill rotWithShape="1">
                <a:blip r:embed="rId10"/>
                <a:stretch>
                  <a:fillRect t="-14000" r="-5455" b="-1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1524000" y="3886994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457450" y="3277394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743200" y="4953794"/>
            <a:ext cx="2651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"/>
              <p:cNvSpPr>
                <a:spLocks noChangeArrowheads="1"/>
              </p:cNvSpPr>
              <p:nvPr/>
            </p:nvSpPr>
            <p:spPr bwMode="auto">
              <a:xfrm>
                <a:off x="3048000" y="4801394"/>
                <a:ext cx="130175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sz="1500" b="1" i="1" smtClean="0">
                          <a:latin typeface="Cambria Math"/>
                        </a:rPr>
                        <m:t>=</m:t>
                      </m:r>
                      <m:r>
                        <a:rPr lang="en-US" sz="1500" b="1" i="1" smtClean="0">
                          <a:latin typeface="Cambria Math"/>
                          <a:ea typeface="Cambria Math"/>
                        </a:rPr>
                        <m:t>𝝈</m:t>
                      </m:r>
                      <m:sSup>
                        <m:sSupPr>
                          <m:ctrlPr>
                            <a:rPr lang="en-US" sz="15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500" b="1" i="1" smtClean="0">
                              <a:latin typeface="Cambria Math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sz="15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500" b="1" dirty="0" smtClean="0"/>
              </a:p>
            </p:txBody>
          </p:sp>
        </mc:Choice>
        <mc:Fallback xmlns="">
          <p:sp>
            <p:nvSpPr>
              <p:cNvPr id="49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4801394"/>
                <a:ext cx="1301750" cy="304800"/>
              </a:xfrm>
              <a:prstGeom prst="rect">
                <a:avLst/>
              </a:prstGeom>
              <a:blipFill rotWithShape="1">
                <a:blip r:embed="rId11"/>
                <a:stretch>
                  <a:fillRect t="-14000" r="-5140" b="-1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"/>
              <p:cNvSpPr>
                <a:spLocks noChangeArrowheads="1"/>
              </p:cNvSpPr>
              <p:nvPr/>
            </p:nvSpPr>
            <p:spPr bwMode="auto">
              <a:xfrm>
                <a:off x="3581400" y="5182394"/>
                <a:ext cx="4572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500" b="1" dirty="0" smtClean="0"/>
              </a:p>
            </p:txBody>
          </p:sp>
        </mc:Choice>
        <mc:Fallback xmlns="">
          <p:sp>
            <p:nvSpPr>
              <p:cNvPr id="50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5182394"/>
                <a:ext cx="457200" cy="381000"/>
              </a:xfrm>
              <a:prstGeom prst="rect">
                <a:avLst/>
              </a:prstGeom>
              <a:blipFill rotWithShape="1">
                <a:blip r:embed="rId12"/>
                <a:stretch>
                  <a:fillRect l="-5333" t="-9524" r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4"/>
              <p:cNvSpPr>
                <a:spLocks noChangeArrowheads="1"/>
              </p:cNvSpPr>
              <p:nvPr/>
            </p:nvSpPr>
            <p:spPr bwMode="auto">
              <a:xfrm>
                <a:off x="3657600" y="5487194"/>
                <a:ext cx="4572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500" b="1" dirty="0" smtClean="0"/>
              </a:p>
            </p:txBody>
          </p:sp>
        </mc:Choice>
        <mc:Fallback xmlns="">
          <p:sp>
            <p:nvSpPr>
              <p:cNvPr id="5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7600" y="5487194"/>
                <a:ext cx="457200" cy="381000"/>
              </a:xfrm>
              <a:prstGeom prst="rect">
                <a:avLst/>
              </a:prstGeom>
              <a:blipFill rotWithShape="1">
                <a:blip r:embed="rId13"/>
                <a:stretch>
                  <a:fillRect t="-9524" r="-18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4"/>
              <p:cNvSpPr>
                <a:spLocks noChangeArrowheads="1"/>
              </p:cNvSpPr>
              <p:nvPr/>
            </p:nvSpPr>
            <p:spPr bwMode="auto">
              <a:xfrm>
                <a:off x="4572000" y="4801394"/>
                <a:ext cx="221932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sz="15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5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15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sz="1500" b="1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5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500" b="1" dirty="0" smtClean="0"/>
              </a:p>
            </p:txBody>
          </p:sp>
        </mc:Choice>
        <mc:Fallback xmlns="">
          <p:sp>
            <p:nvSpPr>
              <p:cNvPr id="52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4801394"/>
                <a:ext cx="2219325" cy="304800"/>
              </a:xfrm>
              <a:prstGeom prst="rect">
                <a:avLst/>
              </a:prstGeom>
              <a:blipFill rotWithShape="1">
                <a:blip r:embed="rId14"/>
                <a:stretch>
                  <a:fillRect t="-14000" b="-1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>
            <a:off x="4306808" y="4953794"/>
            <a:ext cx="2651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038600" y="5029994"/>
            <a:ext cx="533400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3"/>
          </p:cNvCxnSpPr>
          <p:nvPr/>
        </p:nvCxnSpPr>
        <p:spPr>
          <a:xfrm flipV="1">
            <a:off x="4038600" y="5029994"/>
            <a:ext cx="533400" cy="3429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628650" y="4991894"/>
            <a:ext cx="285750" cy="38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31644" y="4219889"/>
                <a:ext cx="584711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644" y="4219889"/>
                <a:ext cx="584711" cy="388311"/>
              </a:xfrm>
              <a:prstGeom prst="rect">
                <a:avLst/>
              </a:prstGeom>
              <a:blipFill rotWithShape="1">
                <a:blip r:embed="rId15"/>
                <a:stretch>
                  <a:fillRect t="-1563" r="-1354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09800" y="3582194"/>
                <a:ext cx="584711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582194"/>
                <a:ext cx="584711" cy="388311"/>
              </a:xfrm>
              <a:prstGeom prst="rect">
                <a:avLst/>
              </a:prstGeom>
              <a:blipFill rotWithShape="1">
                <a:blip r:embed="rId16"/>
                <a:stretch>
                  <a:fillRect t="-1587" r="-13684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7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2133600" y="686594"/>
            <a:ext cx="4657725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What is a Neural network?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03200" y="1219994"/>
            <a:ext cx="871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/>
              <a:t>Neural Network = two or more logistic regression stacked together.</a:t>
            </a:r>
            <a:endParaRPr lang="en-US" sz="25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298320"/>
            <a:ext cx="3414712" cy="174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"/>
              <p:cNvSpPr>
                <a:spLocks noChangeArrowheads="1"/>
              </p:cNvSpPr>
              <p:nvPr/>
            </p:nvSpPr>
            <p:spPr bwMode="auto">
              <a:xfrm>
                <a:off x="76200" y="4648994"/>
                <a:ext cx="3048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2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4648994"/>
                <a:ext cx="304800" cy="381000"/>
              </a:xfrm>
              <a:prstGeom prst="rect">
                <a:avLst/>
              </a:prstGeom>
              <a:blipFill rotWithShape="1">
                <a:blip r:embed="rId5"/>
                <a:stretch>
                  <a:fillRect t="-20968" r="-44000" b="-209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4"/>
              <p:cNvSpPr>
                <a:spLocks noChangeArrowheads="1"/>
              </p:cNvSpPr>
              <p:nvPr/>
            </p:nvSpPr>
            <p:spPr bwMode="auto">
              <a:xfrm>
                <a:off x="76200" y="5334794"/>
                <a:ext cx="6096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2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5334794"/>
                <a:ext cx="609600" cy="381000"/>
              </a:xfrm>
              <a:prstGeom prst="rect">
                <a:avLst/>
              </a:prstGeom>
              <a:blipFill rotWithShape="1">
                <a:blip r:embed="rId6"/>
                <a:stretch>
                  <a:fillRect l="-6000" t="-12698" r="-26000" b="-269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"/>
              <p:cNvSpPr>
                <a:spLocks noChangeArrowheads="1"/>
              </p:cNvSpPr>
              <p:nvPr/>
            </p:nvSpPr>
            <p:spPr bwMode="auto">
              <a:xfrm>
                <a:off x="76200" y="5868194"/>
                <a:ext cx="5334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27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5868194"/>
                <a:ext cx="533400" cy="381000"/>
              </a:xfrm>
              <a:prstGeom prst="rect">
                <a:avLst/>
              </a:prstGeom>
              <a:blipFill rotWithShape="1">
                <a:blip r:embed="rId7"/>
                <a:stretch>
                  <a:fillRect l="-6897" t="-14516" r="-28736" b="-274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533400" y="5449094"/>
            <a:ext cx="495300" cy="5024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4"/>
              <p:cNvSpPr>
                <a:spLocks noChangeArrowheads="1"/>
              </p:cNvSpPr>
              <p:nvPr/>
            </p:nvSpPr>
            <p:spPr bwMode="auto">
              <a:xfrm>
                <a:off x="1295400" y="1753394"/>
                <a:ext cx="3048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29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1753394"/>
                <a:ext cx="304800" cy="381000"/>
              </a:xfrm>
              <a:prstGeom prst="rect">
                <a:avLst/>
              </a:prstGeom>
              <a:blipFill rotWithShape="1">
                <a:blip r:embed="rId8"/>
                <a:stretch>
                  <a:fillRect t="-20968" r="-78000" b="-209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1447800" y="2058194"/>
            <a:ext cx="0" cy="2508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4"/>
              <p:cNvSpPr>
                <a:spLocks noChangeArrowheads="1"/>
              </p:cNvSpPr>
              <p:nvPr/>
            </p:nvSpPr>
            <p:spPr bwMode="auto">
              <a:xfrm>
                <a:off x="2286000" y="2264569"/>
                <a:ext cx="3048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32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2264569"/>
                <a:ext cx="304800" cy="381000"/>
              </a:xfrm>
              <a:prstGeom prst="rect">
                <a:avLst/>
              </a:prstGeom>
              <a:blipFill rotWithShape="1">
                <a:blip r:embed="rId9"/>
                <a:stretch>
                  <a:fillRect t="-19048" r="-78000" b="-206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2438400" y="2569369"/>
            <a:ext cx="0" cy="2508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4801394"/>
            <a:ext cx="723900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"/>
              <p:cNvSpPr>
                <a:spLocks noChangeArrowheads="1"/>
              </p:cNvSpPr>
              <p:nvPr/>
            </p:nvSpPr>
            <p:spPr bwMode="auto">
              <a:xfrm>
                <a:off x="1066800" y="5258594"/>
                <a:ext cx="16764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sz="15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5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sz="1500" b="1" i="1" smtClean="0">
                          <a:latin typeface="Cambria Math"/>
                        </a:rPr>
                        <m:t>𝒙</m:t>
                      </m:r>
                      <m:r>
                        <a:rPr lang="en-US" sz="1500" b="1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5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500" b="1" dirty="0" smtClean="0"/>
              </a:p>
            </p:txBody>
          </p:sp>
        </mc:Choice>
        <mc:Fallback xmlns="">
          <p:sp>
            <p:nvSpPr>
              <p:cNvPr id="42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5258594"/>
                <a:ext cx="1676400" cy="304800"/>
              </a:xfrm>
              <a:prstGeom prst="rect">
                <a:avLst/>
              </a:prstGeom>
              <a:blipFill rotWithShape="1">
                <a:blip r:embed="rId10"/>
                <a:stretch>
                  <a:fillRect t="-14000" r="-5455" b="-1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1524000" y="3886994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457450" y="3277394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743200" y="5410994"/>
            <a:ext cx="2651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"/>
              <p:cNvSpPr>
                <a:spLocks noChangeArrowheads="1"/>
              </p:cNvSpPr>
              <p:nvPr/>
            </p:nvSpPr>
            <p:spPr bwMode="auto">
              <a:xfrm>
                <a:off x="3048000" y="5258594"/>
                <a:ext cx="130175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sz="1500" b="1" i="1" smtClean="0">
                          <a:latin typeface="Cambria Math"/>
                        </a:rPr>
                        <m:t>=</m:t>
                      </m:r>
                      <m:r>
                        <a:rPr lang="en-US" sz="1500" b="1" i="1" smtClean="0">
                          <a:latin typeface="Cambria Math"/>
                          <a:ea typeface="Cambria Math"/>
                        </a:rPr>
                        <m:t>𝝈</m:t>
                      </m:r>
                      <m:sSup>
                        <m:sSupPr>
                          <m:ctrlPr>
                            <a:rPr lang="en-US" sz="15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500" b="1" i="1" smtClean="0">
                              <a:latin typeface="Cambria Math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sz="15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500" b="1" dirty="0" smtClean="0"/>
              </a:p>
            </p:txBody>
          </p:sp>
        </mc:Choice>
        <mc:Fallback xmlns="">
          <p:sp>
            <p:nvSpPr>
              <p:cNvPr id="49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5258594"/>
                <a:ext cx="1301750" cy="304800"/>
              </a:xfrm>
              <a:prstGeom prst="rect">
                <a:avLst/>
              </a:prstGeom>
              <a:blipFill rotWithShape="1">
                <a:blip r:embed="rId11"/>
                <a:stretch>
                  <a:fillRect t="-14000" r="-5140" b="-1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"/>
              <p:cNvSpPr>
                <a:spLocks noChangeArrowheads="1"/>
              </p:cNvSpPr>
              <p:nvPr/>
            </p:nvSpPr>
            <p:spPr bwMode="auto">
              <a:xfrm>
                <a:off x="3581400" y="5639594"/>
                <a:ext cx="4572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500" b="1" dirty="0" smtClean="0"/>
              </a:p>
            </p:txBody>
          </p:sp>
        </mc:Choice>
        <mc:Fallback xmlns="">
          <p:sp>
            <p:nvSpPr>
              <p:cNvPr id="50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5639594"/>
                <a:ext cx="457200" cy="381000"/>
              </a:xfrm>
              <a:prstGeom prst="rect">
                <a:avLst/>
              </a:prstGeom>
              <a:blipFill rotWithShape="1">
                <a:blip r:embed="rId12"/>
                <a:stretch>
                  <a:fillRect l="-5333" t="-9524" r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4"/>
              <p:cNvSpPr>
                <a:spLocks noChangeArrowheads="1"/>
              </p:cNvSpPr>
              <p:nvPr/>
            </p:nvSpPr>
            <p:spPr bwMode="auto">
              <a:xfrm>
                <a:off x="3657600" y="5944394"/>
                <a:ext cx="4572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500" b="1" dirty="0" smtClean="0"/>
              </a:p>
            </p:txBody>
          </p:sp>
        </mc:Choice>
        <mc:Fallback xmlns="">
          <p:sp>
            <p:nvSpPr>
              <p:cNvPr id="5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7600" y="5944394"/>
                <a:ext cx="457200" cy="381000"/>
              </a:xfrm>
              <a:prstGeom prst="rect">
                <a:avLst/>
              </a:prstGeom>
              <a:blipFill rotWithShape="1">
                <a:blip r:embed="rId13"/>
                <a:stretch>
                  <a:fillRect t="-9524" r="-18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4"/>
              <p:cNvSpPr>
                <a:spLocks noChangeArrowheads="1"/>
              </p:cNvSpPr>
              <p:nvPr/>
            </p:nvSpPr>
            <p:spPr bwMode="auto">
              <a:xfrm>
                <a:off x="4572000" y="5258594"/>
                <a:ext cx="1808996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sz="15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5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15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sz="1500" b="1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5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500" b="1" dirty="0" smtClean="0"/>
              </a:p>
            </p:txBody>
          </p:sp>
        </mc:Choice>
        <mc:Fallback xmlns="">
          <p:sp>
            <p:nvSpPr>
              <p:cNvPr id="52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5258594"/>
                <a:ext cx="1808996" cy="304800"/>
              </a:xfrm>
              <a:prstGeom prst="rect">
                <a:avLst/>
              </a:prstGeom>
              <a:blipFill rotWithShape="1">
                <a:blip r:embed="rId14"/>
                <a:stretch>
                  <a:fillRect l="-673" t="-14000" r="-7071" b="-1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>
            <a:off x="4306808" y="5410994"/>
            <a:ext cx="2651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038600" y="5487194"/>
            <a:ext cx="533400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3"/>
          </p:cNvCxnSpPr>
          <p:nvPr/>
        </p:nvCxnSpPr>
        <p:spPr>
          <a:xfrm flipV="1">
            <a:off x="4038600" y="5487194"/>
            <a:ext cx="533400" cy="3429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4"/>
              <p:cNvSpPr>
                <a:spLocks noChangeArrowheads="1"/>
              </p:cNvSpPr>
              <p:nvPr/>
            </p:nvSpPr>
            <p:spPr bwMode="auto">
              <a:xfrm>
                <a:off x="6559550" y="5258594"/>
                <a:ext cx="122555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sz="1500" b="1" i="1" smtClean="0">
                          <a:latin typeface="Cambria Math"/>
                        </a:rPr>
                        <m:t>=</m:t>
                      </m:r>
                      <m:r>
                        <a:rPr lang="en-US" sz="1500" b="1" i="1" smtClean="0">
                          <a:latin typeface="Cambria Math"/>
                          <a:ea typeface="Cambria Math"/>
                        </a:rPr>
                        <m:t>𝝈</m:t>
                      </m:r>
                      <m:sSup>
                        <m:sSupPr>
                          <m:ctrlPr>
                            <a:rPr lang="en-US" sz="15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500" b="1" i="1" smtClean="0">
                              <a:latin typeface="Cambria Math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sz="15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500" b="1" dirty="0" smtClean="0"/>
              </a:p>
            </p:txBody>
          </p:sp>
        </mc:Choice>
        <mc:Fallback xmlns="">
          <p:sp>
            <p:nvSpPr>
              <p:cNvPr id="62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9550" y="5258594"/>
                <a:ext cx="1225550" cy="304800"/>
              </a:xfrm>
              <a:prstGeom prst="rect">
                <a:avLst/>
              </a:prstGeom>
              <a:blipFill rotWithShape="1">
                <a:blip r:embed="rId15"/>
                <a:stretch>
                  <a:fillRect t="-14000" r="-9453" b="-1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 flipV="1">
            <a:off x="628650" y="5449094"/>
            <a:ext cx="285750" cy="38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364208" y="5410994"/>
            <a:ext cx="2651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735808" y="5410994"/>
            <a:ext cx="2651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4"/>
              <p:cNvSpPr>
                <a:spLocks noChangeArrowheads="1"/>
              </p:cNvSpPr>
              <p:nvPr/>
            </p:nvSpPr>
            <p:spPr bwMode="auto">
              <a:xfrm>
                <a:off x="8027987" y="5258594"/>
                <a:ext cx="887413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500" b="1" i="1" smtClean="0">
                              <a:latin typeface="Cambria Math"/>
                              <a:ea typeface="Cambria Math"/>
                            </a:rPr>
                            <m:t>𝓛</m:t>
                          </m:r>
                          <m:r>
                            <a:rPr lang="en-US" sz="1500" b="1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1500" b="1" i="1" smtClean="0">
                              <a:latin typeface="Cambria Math"/>
                              <a:ea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500" b="1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sz="1500" b="1" i="1" smtClean="0">
                          <a:latin typeface="Cambria Math"/>
                        </a:rPr>
                        <m:t>,</m:t>
                      </m:r>
                      <m:r>
                        <a:rPr lang="en-US" sz="1500" b="1" i="1" smtClean="0">
                          <a:latin typeface="Cambria Math"/>
                        </a:rPr>
                        <m:t>𝒚</m:t>
                      </m:r>
                      <m:r>
                        <a:rPr lang="en-US" sz="15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500" b="1" dirty="0" smtClean="0"/>
              </a:p>
            </p:txBody>
          </p:sp>
        </mc:Choice>
        <mc:Fallback xmlns="">
          <p:sp>
            <p:nvSpPr>
              <p:cNvPr id="77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27987" y="5258594"/>
                <a:ext cx="887413" cy="304800"/>
              </a:xfrm>
              <a:prstGeom prst="rect">
                <a:avLst/>
              </a:prstGeom>
              <a:blipFill rotWithShape="1">
                <a:blip r:embed="rId16"/>
                <a:stretch>
                  <a:fillRect l="-1370" t="-14000" r="-10959" b="-1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4"/>
              <p:cNvSpPr>
                <a:spLocks noChangeArrowheads="1"/>
              </p:cNvSpPr>
              <p:nvPr/>
            </p:nvSpPr>
            <p:spPr bwMode="auto">
              <a:xfrm>
                <a:off x="3541712" y="2972594"/>
                <a:ext cx="887413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3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3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300" b="1" i="1" smtClean="0">
                              <a:latin typeface="Cambria Math"/>
                              <a:ea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3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300" b="1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300" b="1" dirty="0" smtClean="0"/>
              </a:p>
            </p:txBody>
          </p:sp>
        </mc:Choice>
        <mc:Fallback xmlns="">
          <p:sp>
            <p:nvSpPr>
              <p:cNvPr id="7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1712" y="2972594"/>
                <a:ext cx="887413" cy="304800"/>
              </a:xfrm>
              <a:prstGeom prst="rect">
                <a:avLst/>
              </a:prstGeom>
              <a:blipFill rotWithShape="1">
                <a:blip r:embed="rId17"/>
                <a:stretch>
                  <a:fillRect l="-685" t="-22000" r="-20548" b="-8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31644" y="4191794"/>
                <a:ext cx="584711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644" y="4191794"/>
                <a:ext cx="584711" cy="388311"/>
              </a:xfrm>
              <a:prstGeom prst="rect">
                <a:avLst/>
              </a:prstGeom>
              <a:blipFill rotWithShape="1">
                <a:blip r:embed="rId18"/>
                <a:stretch>
                  <a:fillRect t="-1587" r="-13542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09800" y="3582194"/>
                <a:ext cx="584711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582194"/>
                <a:ext cx="584711" cy="388311"/>
              </a:xfrm>
              <a:prstGeom prst="rect">
                <a:avLst/>
              </a:prstGeom>
              <a:blipFill rotWithShape="1">
                <a:blip r:embed="rId19"/>
                <a:stretch>
                  <a:fillRect t="-1587" r="-13684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97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2133600" y="610394"/>
            <a:ext cx="5486400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Neural network Representation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15900" y="1067594"/>
            <a:ext cx="2908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/>
              <a:t>Notation Convention</a:t>
            </a:r>
            <a:endParaRPr lang="en-US" sz="25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4" y="2210594"/>
            <a:ext cx="3414712" cy="174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207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2133600" y="610394"/>
            <a:ext cx="5486400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Neural network Representation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15900" y="1067594"/>
            <a:ext cx="2908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/>
              <a:t>Notation Convention</a:t>
            </a:r>
            <a:endParaRPr lang="en-US" sz="25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44" y="2210594"/>
            <a:ext cx="3414712" cy="174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21744" y="2210594"/>
            <a:ext cx="457200" cy="1828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59944" y="2210594"/>
            <a:ext cx="609600" cy="1828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350544" y="2743994"/>
            <a:ext cx="533400" cy="609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445544" y="4484688"/>
            <a:ext cx="609600" cy="62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/>
              <a:t>Input </a:t>
            </a:r>
          </a:p>
          <a:p>
            <a:r>
              <a:rPr lang="en-US" dirty="0" smtClean="0"/>
              <a:t>layer</a:t>
            </a:r>
            <a:endParaRPr lang="en-US" b="1" dirty="0" smtClean="0"/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3436144" y="4496594"/>
            <a:ext cx="76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/>
              <a:t>H</a:t>
            </a:r>
            <a:r>
              <a:rPr lang="en-US" dirty="0" smtClean="0"/>
              <a:t>idden </a:t>
            </a:r>
          </a:p>
          <a:p>
            <a:r>
              <a:rPr lang="en-US" dirty="0" smtClean="0"/>
              <a:t>layer</a:t>
            </a:r>
            <a:endParaRPr lang="en-US" b="1" dirty="0" smtClean="0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4350544" y="4496594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/>
              <a:t>Output </a:t>
            </a:r>
          </a:p>
          <a:p>
            <a:r>
              <a:rPr lang="en-US" dirty="0" smtClean="0"/>
              <a:t>Layer</a:t>
            </a:r>
            <a:endParaRPr lang="en-US" b="1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750344" y="4051300"/>
            <a:ext cx="0" cy="369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664744" y="4051300"/>
            <a:ext cx="0" cy="369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4617244" y="3505994"/>
            <a:ext cx="38100" cy="10548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523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2133600" y="610394"/>
            <a:ext cx="5486400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Neural network Representation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15900" y="1067594"/>
            <a:ext cx="2908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/>
              <a:t>Notation Convention</a:t>
            </a:r>
            <a:endParaRPr lang="en-US" sz="25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829594"/>
            <a:ext cx="3414712" cy="174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9088" y="1829594"/>
            <a:ext cx="457200" cy="1828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57288" y="1829594"/>
            <a:ext cx="609600" cy="1828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147888" y="2362994"/>
            <a:ext cx="533400" cy="609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42888" y="4103688"/>
            <a:ext cx="609600" cy="62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/>
              <a:t>Input </a:t>
            </a:r>
          </a:p>
          <a:p>
            <a:r>
              <a:rPr lang="en-US" dirty="0" smtClean="0"/>
              <a:t>layer</a:t>
            </a:r>
            <a:endParaRPr lang="en-US" b="1" dirty="0" smtClean="0"/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1233488" y="4115594"/>
            <a:ext cx="76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/>
              <a:t>H</a:t>
            </a:r>
            <a:r>
              <a:rPr lang="en-US" dirty="0" smtClean="0"/>
              <a:t>idden </a:t>
            </a:r>
          </a:p>
          <a:p>
            <a:r>
              <a:rPr lang="en-US" dirty="0" smtClean="0"/>
              <a:t>layer</a:t>
            </a:r>
            <a:endParaRPr lang="en-US" b="1" dirty="0" smtClean="0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2147888" y="4115594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/>
              <a:t>Output </a:t>
            </a:r>
          </a:p>
          <a:p>
            <a:r>
              <a:rPr lang="en-US" dirty="0" smtClean="0"/>
              <a:t>Layer:</a:t>
            </a:r>
            <a:endParaRPr lang="en-US" b="1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47688" y="3670300"/>
            <a:ext cx="0" cy="369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462088" y="3670300"/>
            <a:ext cx="0" cy="369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2414588" y="3124994"/>
            <a:ext cx="38100" cy="10548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5053012" y="3582194"/>
            <a:ext cx="3862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>
                <a:solidFill>
                  <a:srgbClr val="FFFF00"/>
                </a:solidFill>
              </a:rPr>
              <a:t>Output Layer</a:t>
            </a:r>
            <a:r>
              <a:rPr lang="en-US" dirty="0" smtClean="0"/>
              <a:t>: responsible for generating the predicted value ‘y’ </a:t>
            </a:r>
            <a:endParaRPr lang="en-US" b="1" dirty="0" smtClean="0"/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5029200" y="1905794"/>
            <a:ext cx="3505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>
                <a:solidFill>
                  <a:srgbClr val="FFFF00"/>
                </a:solidFill>
              </a:rPr>
              <a:t>Input Layer: </a:t>
            </a:r>
            <a:r>
              <a:rPr lang="en-US" dirty="0" smtClean="0"/>
              <a:t>this contains the input value ‘x’ to the neural network.</a:t>
            </a:r>
            <a:endParaRPr lang="en-US" b="1" dirty="0" smtClean="0"/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5067300" y="2743994"/>
            <a:ext cx="3086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>
                <a:solidFill>
                  <a:srgbClr val="FFFF00"/>
                </a:solidFill>
              </a:rPr>
              <a:t>Hidden Layer: </a:t>
            </a:r>
            <a:r>
              <a:rPr lang="en-US" dirty="0" smtClean="0"/>
              <a:t>the true value of this node is not observable.</a:t>
            </a:r>
            <a:endParaRPr lang="en-US" b="1" dirty="0" smtClean="0"/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228600" y="4953794"/>
            <a:ext cx="3289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/>
              <a:t>2 layer Neural Network</a:t>
            </a:r>
            <a:endParaRPr lang="en-US" sz="2500" b="1" dirty="0" smtClean="0"/>
          </a:p>
        </p:txBody>
      </p:sp>
    </p:spTree>
    <p:extLst>
      <p:ext uri="{BB962C8B-B14F-4D97-AF65-F5344CB8AC3E}">
        <p14:creationId xmlns:p14="http://schemas.microsoft.com/office/powerpoint/2010/main" val="372091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2133600" y="610394"/>
            <a:ext cx="5486400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Neural network Representation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15900" y="1067594"/>
            <a:ext cx="2908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/>
              <a:t>Notation Convention</a:t>
            </a:r>
            <a:endParaRPr lang="en-US" sz="25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667794"/>
            <a:ext cx="3414712" cy="174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9088" y="2667794"/>
            <a:ext cx="457200" cy="1828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57288" y="2667794"/>
            <a:ext cx="609600" cy="1828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147888" y="3201194"/>
            <a:ext cx="533400" cy="609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42888" y="4941888"/>
            <a:ext cx="609600" cy="62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/>
              <a:t>Input </a:t>
            </a:r>
          </a:p>
          <a:p>
            <a:r>
              <a:rPr lang="en-US" dirty="0" smtClean="0"/>
              <a:t>layer</a:t>
            </a:r>
            <a:endParaRPr lang="en-US" b="1" dirty="0" smtClean="0"/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1233488" y="4953794"/>
            <a:ext cx="76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/>
              <a:t>H</a:t>
            </a:r>
            <a:r>
              <a:rPr lang="en-US" dirty="0" smtClean="0"/>
              <a:t>idden </a:t>
            </a:r>
          </a:p>
          <a:p>
            <a:r>
              <a:rPr lang="en-US" dirty="0" smtClean="0"/>
              <a:t>layer</a:t>
            </a:r>
            <a:endParaRPr lang="en-US" b="1" dirty="0" smtClean="0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2147888" y="4953794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/>
              <a:t>Output </a:t>
            </a:r>
          </a:p>
          <a:p>
            <a:r>
              <a:rPr lang="en-US" dirty="0" smtClean="0"/>
              <a:t>Layer:</a:t>
            </a:r>
            <a:endParaRPr lang="en-US" b="1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47688" y="4508500"/>
            <a:ext cx="0" cy="369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462088" y="4508500"/>
            <a:ext cx="0" cy="369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2414588" y="3963194"/>
            <a:ext cx="38100" cy="10548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5053012" y="3582194"/>
            <a:ext cx="3862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>
                <a:solidFill>
                  <a:srgbClr val="FFFF00"/>
                </a:solidFill>
              </a:rPr>
              <a:t>Output Layer</a:t>
            </a:r>
            <a:r>
              <a:rPr lang="en-US" dirty="0" smtClean="0"/>
              <a:t>: responsible for generating the predicted value ‘y’ </a:t>
            </a:r>
            <a:endParaRPr lang="en-US" b="1" dirty="0" smtClean="0"/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5029200" y="1905794"/>
            <a:ext cx="3505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>
                <a:solidFill>
                  <a:srgbClr val="FFFF00"/>
                </a:solidFill>
              </a:rPr>
              <a:t>Input Layer: </a:t>
            </a:r>
            <a:r>
              <a:rPr lang="en-US" dirty="0" smtClean="0"/>
              <a:t>this contains the input value ‘x’ to the neural network.</a:t>
            </a:r>
            <a:endParaRPr lang="en-US" b="1" dirty="0" smtClean="0"/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5067300" y="2743994"/>
            <a:ext cx="3086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>
                <a:solidFill>
                  <a:srgbClr val="FFFF00"/>
                </a:solidFill>
              </a:rPr>
              <a:t>Hidden Layer: </a:t>
            </a:r>
            <a:r>
              <a:rPr lang="en-US" dirty="0" smtClean="0"/>
              <a:t>the true value of this node is not observable.</a:t>
            </a:r>
            <a:endParaRPr lang="en-US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4"/>
              <p:cNvSpPr>
                <a:spLocks noChangeArrowheads="1"/>
              </p:cNvSpPr>
              <p:nvPr/>
            </p:nvSpPr>
            <p:spPr bwMode="auto">
              <a:xfrm>
                <a:off x="61912" y="1677194"/>
                <a:ext cx="928688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60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12" y="1677194"/>
                <a:ext cx="928688" cy="310753"/>
              </a:xfrm>
              <a:prstGeom prst="rect">
                <a:avLst/>
              </a:prstGeom>
              <a:blipFill rotWithShape="1">
                <a:blip r:embed="rId5"/>
                <a:stretch>
                  <a:fillRect t="-15686" r="-14379" b="-431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4"/>
              <p:cNvSpPr>
                <a:spLocks noChangeArrowheads="1"/>
              </p:cNvSpPr>
              <p:nvPr/>
            </p:nvSpPr>
            <p:spPr bwMode="auto">
              <a:xfrm>
                <a:off x="1143000" y="2052241"/>
                <a:ext cx="464344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6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2052241"/>
                <a:ext cx="464344" cy="310753"/>
              </a:xfrm>
              <a:prstGeom prst="rect">
                <a:avLst/>
              </a:prstGeom>
              <a:blipFill rotWithShape="1">
                <a:blip r:embed="rId6"/>
                <a:stretch>
                  <a:fillRect l="-2632" t="-17647" r="-31579" b="-41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4"/>
              <p:cNvSpPr>
                <a:spLocks noChangeArrowheads="1"/>
              </p:cNvSpPr>
              <p:nvPr/>
            </p:nvSpPr>
            <p:spPr bwMode="auto">
              <a:xfrm>
                <a:off x="2126456" y="2280841"/>
                <a:ext cx="464344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63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6456" y="2280841"/>
                <a:ext cx="464344" cy="310753"/>
              </a:xfrm>
              <a:prstGeom prst="rect">
                <a:avLst/>
              </a:prstGeom>
              <a:blipFill rotWithShape="1">
                <a:blip r:embed="rId7"/>
                <a:stretch>
                  <a:fillRect l="-2632" t="-15686" r="-31579" b="-431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>
            <a:off x="2390378" y="2515394"/>
            <a:ext cx="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447800" y="2289770"/>
            <a:ext cx="0" cy="37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33400" y="1940917"/>
            <a:ext cx="14288" cy="5744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4"/>
              <p:cNvSpPr>
                <a:spLocks noChangeArrowheads="1"/>
              </p:cNvSpPr>
              <p:nvPr/>
            </p:nvSpPr>
            <p:spPr bwMode="auto">
              <a:xfrm>
                <a:off x="3581400" y="3353594"/>
                <a:ext cx="464344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6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3353594"/>
                <a:ext cx="464344" cy="310753"/>
              </a:xfrm>
              <a:prstGeom prst="rect">
                <a:avLst/>
              </a:prstGeom>
              <a:blipFill rotWithShape="1">
                <a:blip r:embed="rId8"/>
                <a:stretch>
                  <a:fillRect l="-11842" t="-15686" r="-72368" b="-431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152400" y="5639594"/>
            <a:ext cx="3289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/>
              <a:t>2 layer Neural Network</a:t>
            </a:r>
            <a:endParaRPr lang="en-US" sz="2500" b="1" dirty="0" smtClean="0"/>
          </a:p>
        </p:txBody>
      </p:sp>
    </p:spTree>
    <p:extLst>
      <p:ext uri="{BB962C8B-B14F-4D97-AF65-F5344CB8AC3E}">
        <p14:creationId xmlns:p14="http://schemas.microsoft.com/office/powerpoint/2010/main" val="2346606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2133600" y="610394"/>
            <a:ext cx="5486400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Neural network Representation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15900" y="1067594"/>
            <a:ext cx="2908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/>
              <a:t>Notation Convention</a:t>
            </a:r>
            <a:endParaRPr lang="en-US" sz="25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667794"/>
            <a:ext cx="3414712" cy="174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9088" y="2667794"/>
            <a:ext cx="457200" cy="1828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57288" y="2667794"/>
            <a:ext cx="609600" cy="1828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147888" y="3201194"/>
            <a:ext cx="533400" cy="609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42888" y="4941888"/>
            <a:ext cx="609600" cy="62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/>
              <a:t>Input </a:t>
            </a:r>
          </a:p>
          <a:p>
            <a:r>
              <a:rPr lang="en-US" dirty="0" smtClean="0"/>
              <a:t>layer</a:t>
            </a:r>
            <a:endParaRPr lang="en-US" b="1" dirty="0" smtClean="0"/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1233488" y="4953794"/>
            <a:ext cx="76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/>
              <a:t>H</a:t>
            </a:r>
            <a:r>
              <a:rPr lang="en-US" dirty="0" smtClean="0"/>
              <a:t>idden </a:t>
            </a:r>
          </a:p>
          <a:p>
            <a:r>
              <a:rPr lang="en-US" dirty="0" smtClean="0"/>
              <a:t>layer</a:t>
            </a:r>
            <a:endParaRPr lang="en-US" b="1" dirty="0" smtClean="0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2147888" y="4953794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/>
              <a:t>Output </a:t>
            </a:r>
          </a:p>
          <a:p>
            <a:r>
              <a:rPr lang="en-US" dirty="0" smtClean="0"/>
              <a:t>Layer:</a:t>
            </a:r>
            <a:endParaRPr lang="en-US" b="1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47688" y="4508500"/>
            <a:ext cx="0" cy="369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462088" y="4508500"/>
            <a:ext cx="0" cy="369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2414588" y="3963194"/>
            <a:ext cx="38100" cy="10548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5053012" y="3582194"/>
            <a:ext cx="3862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>
                <a:solidFill>
                  <a:srgbClr val="FFFF00"/>
                </a:solidFill>
              </a:rPr>
              <a:t>Output Layer</a:t>
            </a:r>
            <a:r>
              <a:rPr lang="en-US" dirty="0" smtClean="0"/>
              <a:t>: responsible for generating the predicted value ‘y’ </a:t>
            </a:r>
            <a:endParaRPr lang="en-US" b="1" dirty="0" smtClean="0"/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5029200" y="1905794"/>
            <a:ext cx="3505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>
                <a:solidFill>
                  <a:srgbClr val="FFFF00"/>
                </a:solidFill>
              </a:rPr>
              <a:t>Input Layer: </a:t>
            </a:r>
            <a:r>
              <a:rPr lang="en-US" dirty="0" smtClean="0"/>
              <a:t>this contains the input value ‘x’ to the neural network.</a:t>
            </a:r>
            <a:endParaRPr lang="en-US" b="1" dirty="0" smtClean="0"/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5067300" y="2743994"/>
            <a:ext cx="3086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>
                <a:solidFill>
                  <a:srgbClr val="FFFF00"/>
                </a:solidFill>
              </a:rPr>
              <a:t>Hidden Layer: </a:t>
            </a:r>
            <a:r>
              <a:rPr lang="en-US" dirty="0" smtClean="0"/>
              <a:t>the true value of this node is not observable.</a:t>
            </a:r>
            <a:endParaRPr lang="en-US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4"/>
              <p:cNvSpPr>
                <a:spLocks noChangeArrowheads="1"/>
              </p:cNvSpPr>
              <p:nvPr/>
            </p:nvSpPr>
            <p:spPr bwMode="auto">
              <a:xfrm>
                <a:off x="61912" y="1677194"/>
                <a:ext cx="928688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60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12" y="1677194"/>
                <a:ext cx="928688" cy="310753"/>
              </a:xfrm>
              <a:prstGeom prst="rect">
                <a:avLst/>
              </a:prstGeom>
              <a:blipFill rotWithShape="1">
                <a:blip r:embed="rId5"/>
                <a:stretch>
                  <a:fillRect t="-15686" r="-14379" b="-431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4"/>
              <p:cNvSpPr>
                <a:spLocks noChangeArrowheads="1"/>
              </p:cNvSpPr>
              <p:nvPr/>
            </p:nvSpPr>
            <p:spPr bwMode="auto">
              <a:xfrm>
                <a:off x="1143000" y="2052241"/>
                <a:ext cx="464344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6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2052241"/>
                <a:ext cx="464344" cy="310753"/>
              </a:xfrm>
              <a:prstGeom prst="rect">
                <a:avLst/>
              </a:prstGeom>
              <a:blipFill rotWithShape="1">
                <a:blip r:embed="rId6"/>
                <a:stretch>
                  <a:fillRect l="-2632" t="-17647" r="-31579" b="-41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4"/>
              <p:cNvSpPr>
                <a:spLocks noChangeArrowheads="1"/>
              </p:cNvSpPr>
              <p:nvPr/>
            </p:nvSpPr>
            <p:spPr bwMode="auto">
              <a:xfrm>
                <a:off x="2126456" y="2280841"/>
                <a:ext cx="464344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63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6456" y="2280841"/>
                <a:ext cx="464344" cy="310753"/>
              </a:xfrm>
              <a:prstGeom prst="rect">
                <a:avLst/>
              </a:prstGeom>
              <a:blipFill rotWithShape="1">
                <a:blip r:embed="rId7"/>
                <a:stretch>
                  <a:fillRect l="-2632" t="-15686" r="-31579" b="-431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>
            <a:off x="2390378" y="2515394"/>
            <a:ext cx="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447800" y="2289770"/>
            <a:ext cx="0" cy="37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33400" y="1940917"/>
            <a:ext cx="14288" cy="5744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4"/>
              <p:cNvSpPr>
                <a:spLocks noChangeArrowheads="1"/>
              </p:cNvSpPr>
              <p:nvPr/>
            </p:nvSpPr>
            <p:spPr bwMode="auto">
              <a:xfrm>
                <a:off x="3581400" y="3353594"/>
                <a:ext cx="464344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6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3353594"/>
                <a:ext cx="464344" cy="310753"/>
              </a:xfrm>
              <a:prstGeom prst="rect">
                <a:avLst/>
              </a:prstGeom>
              <a:blipFill rotWithShape="1">
                <a:blip r:embed="rId8"/>
                <a:stretch>
                  <a:fillRect l="-11842" t="-15686" r="-72368" b="-431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4"/>
              <p:cNvSpPr>
                <a:spLocks noChangeArrowheads="1"/>
              </p:cNvSpPr>
              <p:nvPr/>
            </p:nvSpPr>
            <p:spPr bwMode="auto">
              <a:xfrm>
                <a:off x="3962400" y="4344194"/>
                <a:ext cx="1295400" cy="175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69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2400" y="4344194"/>
                <a:ext cx="1295400" cy="1752600"/>
              </a:xfrm>
              <a:prstGeom prst="rect">
                <a:avLst/>
              </a:prstGeom>
              <a:blipFill rotWithShape="1">
                <a:blip r:embed="rId9"/>
                <a:stretch>
                  <a:fillRect r="-107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486400" y="4420394"/>
            <a:ext cx="3200400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/>
              <a:t>The hidden layer will generate an activation of 3-dimentional vector (4 by 1 matrix) </a:t>
            </a:r>
            <a:endParaRPr lang="en-US" b="1" dirty="0" smtClean="0"/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368300" y="5715794"/>
            <a:ext cx="3289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/>
              <a:t>2 layer Neural Network</a:t>
            </a:r>
            <a:endParaRPr lang="en-US" sz="2500" b="1" dirty="0" smtClean="0"/>
          </a:p>
        </p:txBody>
      </p:sp>
    </p:spTree>
    <p:extLst>
      <p:ext uri="{BB962C8B-B14F-4D97-AF65-F5344CB8AC3E}">
        <p14:creationId xmlns:p14="http://schemas.microsoft.com/office/powerpoint/2010/main" val="3367853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2133600" y="610394"/>
            <a:ext cx="5486400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Neural network Representation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15900" y="1067594"/>
            <a:ext cx="2908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/>
              <a:t>Notation Convention</a:t>
            </a:r>
            <a:endParaRPr lang="en-US" sz="25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667794"/>
            <a:ext cx="3414712" cy="174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9088" y="2667794"/>
            <a:ext cx="457200" cy="1828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57288" y="2667794"/>
            <a:ext cx="609600" cy="1828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147888" y="3201194"/>
            <a:ext cx="533400" cy="609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42888" y="4941888"/>
            <a:ext cx="609600" cy="62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/>
              <a:t>Input </a:t>
            </a:r>
          </a:p>
          <a:p>
            <a:r>
              <a:rPr lang="en-US" dirty="0" smtClean="0"/>
              <a:t>layer</a:t>
            </a:r>
            <a:endParaRPr lang="en-US" b="1" dirty="0" smtClean="0"/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1233488" y="4953794"/>
            <a:ext cx="76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/>
              <a:t>H</a:t>
            </a:r>
            <a:r>
              <a:rPr lang="en-US" dirty="0" smtClean="0"/>
              <a:t>idden </a:t>
            </a:r>
          </a:p>
          <a:p>
            <a:r>
              <a:rPr lang="en-US" dirty="0" smtClean="0"/>
              <a:t>layer</a:t>
            </a:r>
            <a:endParaRPr lang="en-US" b="1" dirty="0" smtClean="0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2147888" y="4953794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/>
              <a:t>Output </a:t>
            </a:r>
          </a:p>
          <a:p>
            <a:r>
              <a:rPr lang="en-US" dirty="0" smtClean="0"/>
              <a:t>Layer:</a:t>
            </a:r>
            <a:endParaRPr lang="en-US" b="1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47688" y="4508500"/>
            <a:ext cx="0" cy="369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462088" y="4508500"/>
            <a:ext cx="0" cy="369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2414588" y="3963194"/>
            <a:ext cx="38100" cy="10548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5053012" y="3582194"/>
            <a:ext cx="3862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>
                <a:solidFill>
                  <a:srgbClr val="FFFF00"/>
                </a:solidFill>
              </a:rPr>
              <a:t>Output Layer</a:t>
            </a:r>
            <a:r>
              <a:rPr lang="en-US" dirty="0" smtClean="0"/>
              <a:t>: responsible for generating the predicted value ‘Y’ </a:t>
            </a:r>
            <a:endParaRPr lang="en-US" b="1" dirty="0" smtClean="0"/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5029200" y="1905794"/>
            <a:ext cx="3505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>
                <a:solidFill>
                  <a:srgbClr val="FFFF00"/>
                </a:solidFill>
              </a:rPr>
              <a:t>Input Layer: </a:t>
            </a:r>
            <a:r>
              <a:rPr lang="en-US" dirty="0" smtClean="0"/>
              <a:t>this contains the input value ‘x’ to the neural network.</a:t>
            </a:r>
            <a:endParaRPr lang="en-US" b="1" dirty="0" smtClean="0"/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5067300" y="2743994"/>
            <a:ext cx="3086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>
                <a:solidFill>
                  <a:srgbClr val="FFFF00"/>
                </a:solidFill>
              </a:rPr>
              <a:t>Hidden Layer: </a:t>
            </a:r>
            <a:r>
              <a:rPr lang="en-US" dirty="0" smtClean="0"/>
              <a:t>the true value of this node is not observable.</a:t>
            </a:r>
            <a:endParaRPr lang="en-US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4"/>
              <p:cNvSpPr>
                <a:spLocks noChangeArrowheads="1"/>
              </p:cNvSpPr>
              <p:nvPr/>
            </p:nvSpPr>
            <p:spPr bwMode="auto">
              <a:xfrm>
                <a:off x="61912" y="1677194"/>
                <a:ext cx="928688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60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12" y="1677194"/>
                <a:ext cx="928688" cy="310753"/>
              </a:xfrm>
              <a:prstGeom prst="rect">
                <a:avLst/>
              </a:prstGeom>
              <a:blipFill rotWithShape="1">
                <a:blip r:embed="rId5"/>
                <a:stretch>
                  <a:fillRect t="-15686" r="-14379" b="-431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4"/>
              <p:cNvSpPr>
                <a:spLocks noChangeArrowheads="1"/>
              </p:cNvSpPr>
              <p:nvPr/>
            </p:nvSpPr>
            <p:spPr bwMode="auto">
              <a:xfrm>
                <a:off x="1143000" y="2052241"/>
                <a:ext cx="464344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6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2052241"/>
                <a:ext cx="464344" cy="310753"/>
              </a:xfrm>
              <a:prstGeom prst="rect">
                <a:avLst/>
              </a:prstGeom>
              <a:blipFill rotWithShape="1">
                <a:blip r:embed="rId6"/>
                <a:stretch>
                  <a:fillRect l="-2632" t="-17647" r="-31579" b="-41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4"/>
              <p:cNvSpPr>
                <a:spLocks noChangeArrowheads="1"/>
              </p:cNvSpPr>
              <p:nvPr/>
            </p:nvSpPr>
            <p:spPr bwMode="auto">
              <a:xfrm>
                <a:off x="2126456" y="2280841"/>
                <a:ext cx="464344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63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6456" y="2280841"/>
                <a:ext cx="464344" cy="310753"/>
              </a:xfrm>
              <a:prstGeom prst="rect">
                <a:avLst/>
              </a:prstGeom>
              <a:blipFill rotWithShape="1">
                <a:blip r:embed="rId7"/>
                <a:stretch>
                  <a:fillRect l="-2632" t="-15686" r="-31579" b="-431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>
            <a:off x="2390378" y="2515394"/>
            <a:ext cx="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447800" y="2289770"/>
            <a:ext cx="0" cy="37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33400" y="1940917"/>
            <a:ext cx="14288" cy="5744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4"/>
              <p:cNvSpPr>
                <a:spLocks noChangeArrowheads="1"/>
              </p:cNvSpPr>
              <p:nvPr/>
            </p:nvSpPr>
            <p:spPr bwMode="auto">
              <a:xfrm>
                <a:off x="3581400" y="3353594"/>
                <a:ext cx="464344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6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3353594"/>
                <a:ext cx="464344" cy="310753"/>
              </a:xfrm>
              <a:prstGeom prst="rect">
                <a:avLst/>
              </a:prstGeom>
              <a:blipFill rotWithShape="1">
                <a:blip r:embed="rId8"/>
                <a:stretch>
                  <a:fillRect l="-11842" t="-15686" r="-72368" b="-431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4"/>
              <p:cNvSpPr>
                <a:spLocks noChangeArrowheads="1"/>
              </p:cNvSpPr>
              <p:nvPr/>
            </p:nvSpPr>
            <p:spPr bwMode="auto">
              <a:xfrm>
                <a:off x="3962400" y="4344194"/>
                <a:ext cx="1295400" cy="175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69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2400" y="4344194"/>
                <a:ext cx="1295400" cy="1752600"/>
              </a:xfrm>
              <a:prstGeom prst="rect">
                <a:avLst/>
              </a:prstGeom>
              <a:blipFill rotWithShape="1">
                <a:blip r:embed="rId9"/>
                <a:stretch>
                  <a:fillRect r="-107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486400" y="4420394"/>
            <a:ext cx="3200400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/>
              <a:t>The hidden layer will generate an activation of 3-dimentional vector (4 by 1 matrix) </a:t>
            </a:r>
            <a:endParaRPr lang="en-US" b="1" dirty="0" smtClean="0"/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368300" y="5715794"/>
            <a:ext cx="3289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/>
              <a:t>2 layer Neural Network</a:t>
            </a:r>
            <a:endParaRPr lang="en-US" sz="25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4"/>
              <p:cNvSpPr>
                <a:spLocks noChangeArrowheads="1"/>
              </p:cNvSpPr>
              <p:nvPr/>
            </p:nvSpPr>
            <p:spPr bwMode="auto">
              <a:xfrm>
                <a:off x="1950244" y="1595041"/>
                <a:ext cx="928688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7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0244" y="1595041"/>
                <a:ext cx="928688" cy="310753"/>
              </a:xfrm>
              <a:prstGeom prst="rect">
                <a:avLst/>
              </a:prstGeom>
              <a:blipFill rotWithShape="1">
                <a:blip r:embed="rId10"/>
                <a:stretch>
                  <a:fillRect l="-7895" t="-17647" r="-19737" b="-41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1922860" y="1562895"/>
            <a:ext cx="1021556" cy="3428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5400000">
            <a:off x="1538288" y="1981994"/>
            <a:ext cx="685800" cy="533400"/>
          </a:xfrm>
          <a:prstGeom prst="curvedConnector3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417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/>
          <p:nvPr/>
        </p:nvSpPr>
        <p:spPr>
          <a:xfrm>
            <a:off x="1209675" y="627063"/>
            <a:ext cx="2828925" cy="5929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500" b="1" dirty="0" smtClean="0">
                <a:solidFill>
                  <a:srgbClr val="A2AC00"/>
                </a:solidFill>
                <a:latin typeface="Arial" panose="020B0604020202020204" pitchFamily="34" charset="0"/>
              </a:rPr>
              <a:t>Class Rules</a:t>
            </a:r>
            <a:endParaRPr sz="35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8"/>
          <p:cNvSpPr txBox="1"/>
          <p:nvPr/>
        </p:nvSpPr>
        <p:spPr>
          <a:xfrm>
            <a:off x="152400" y="1143794"/>
            <a:ext cx="7583805" cy="447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AutoNum type="arabicPeriod"/>
            </a:pPr>
            <a:r>
              <a:rPr lang="en-US" sz="2800" kern="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Be on time</a:t>
            </a: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AutoNum type="arabicPeriod"/>
            </a:pPr>
            <a:r>
              <a:rPr lang="en-US" sz="2800" kern="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Bring your stuff (Pen, papers, folder, brain)</a:t>
            </a: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AutoNum type="arabicPeriod"/>
            </a:pPr>
            <a:r>
              <a:rPr lang="en-US" sz="2800" kern="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No pressing of phone, or gaming in the class. </a:t>
            </a: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AutoNum type="arabicPeriod"/>
            </a:pPr>
            <a:r>
              <a:rPr lang="en-US" sz="2800" kern="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Habit of Effective learners.</a:t>
            </a: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AutoNum type="arabicPeriod"/>
            </a:pPr>
            <a:r>
              <a:rPr lang="en-US" sz="2800" kern="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Prepare for your coursework and exam on time.</a:t>
            </a: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AutoNum type="arabicPeriod"/>
            </a:pPr>
            <a:r>
              <a:rPr lang="en-US" sz="2800" kern="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Always revise your PPTs before and after class.</a:t>
            </a: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AutoNum type="arabicPeriod"/>
            </a:pPr>
            <a:r>
              <a:rPr lang="en-US" sz="2800" kern="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Have Fun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4" t="2608" r="5742" b="9514"/>
          <a:stretch>
            <a:fillRect/>
          </a:stretch>
        </p:blipFill>
        <p:spPr>
          <a:xfrm>
            <a:off x="6096000" y="4980334"/>
            <a:ext cx="3038475" cy="1879254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81969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2133600" y="610394"/>
            <a:ext cx="5486400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Neural network Representation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667794"/>
            <a:ext cx="3414712" cy="174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9088" y="2667794"/>
            <a:ext cx="457200" cy="1828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57288" y="2667794"/>
            <a:ext cx="609600" cy="1828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147888" y="3201194"/>
            <a:ext cx="533400" cy="609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42888" y="4941888"/>
            <a:ext cx="609600" cy="62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/>
              <a:t>Input </a:t>
            </a:r>
          </a:p>
          <a:p>
            <a:r>
              <a:rPr lang="en-US" dirty="0" smtClean="0"/>
              <a:t>layer</a:t>
            </a:r>
            <a:endParaRPr lang="en-US" b="1" dirty="0" smtClean="0"/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1233488" y="4953794"/>
            <a:ext cx="76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/>
              <a:t>H</a:t>
            </a:r>
            <a:r>
              <a:rPr lang="en-US" dirty="0" smtClean="0"/>
              <a:t>idden </a:t>
            </a:r>
          </a:p>
          <a:p>
            <a:r>
              <a:rPr lang="en-US" dirty="0" smtClean="0"/>
              <a:t>layer</a:t>
            </a:r>
            <a:endParaRPr lang="en-US" b="1" dirty="0" smtClean="0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2147888" y="4953794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/>
              <a:t>Output </a:t>
            </a:r>
          </a:p>
          <a:p>
            <a:r>
              <a:rPr lang="en-US" dirty="0" smtClean="0"/>
              <a:t>Layer:</a:t>
            </a:r>
            <a:endParaRPr lang="en-US" b="1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47688" y="4508500"/>
            <a:ext cx="0" cy="369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462088" y="4508500"/>
            <a:ext cx="0" cy="369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2414588" y="3963194"/>
            <a:ext cx="38100" cy="10548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5053012" y="3582194"/>
            <a:ext cx="3862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>
                <a:solidFill>
                  <a:srgbClr val="FFFF00"/>
                </a:solidFill>
              </a:rPr>
              <a:t>Output Layer</a:t>
            </a:r>
            <a:r>
              <a:rPr lang="en-US" dirty="0" smtClean="0"/>
              <a:t>: responsible for generating the predicted value ‘Y’ </a:t>
            </a:r>
            <a:endParaRPr lang="en-US" b="1" dirty="0" smtClean="0"/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5029200" y="1905794"/>
            <a:ext cx="3505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>
                <a:solidFill>
                  <a:srgbClr val="FFFF00"/>
                </a:solidFill>
              </a:rPr>
              <a:t>Input Layer: </a:t>
            </a:r>
            <a:r>
              <a:rPr lang="en-US" dirty="0" smtClean="0"/>
              <a:t>this contains the input value ‘x’ to the neural network.</a:t>
            </a:r>
            <a:endParaRPr lang="en-US" b="1" dirty="0" smtClean="0"/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5067300" y="2743994"/>
            <a:ext cx="3086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>
                <a:solidFill>
                  <a:srgbClr val="FFFF00"/>
                </a:solidFill>
              </a:rPr>
              <a:t>Hidden Layer: </a:t>
            </a:r>
            <a:r>
              <a:rPr lang="en-US" dirty="0" smtClean="0"/>
              <a:t>the true value of this node is not observable.</a:t>
            </a:r>
            <a:endParaRPr lang="en-US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4"/>
              <p:cNvSpPr>
                <a:spLocks noChangeArrowheads="1"/>
              </p:cNvSpPr>
              <p:nvPr/>
            </p:nvSpPr>
            <p:spPr bwMode="auto">
              <a:xfrm>
                <a:off x="61912" y="1677194"/>
                <a:ext cx="928688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60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12" y="1677194"/>
                <a:ext cx="928688" cy="310753"/>
              </a:xfrm>
              <a:prstGeom prst="rect">
                <a:avLst/>
              </a:prstGeom>
              <a:blipFill rotWithShape="1">
                <a:blip r:embed="rId5"/>
                <a:stretch>
                  <a:fillRect t="-15686" r="-14379" b="-431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4"/>
              <p:cNvSpPr>
                <a:spLocks noChangeArrowheads="1"/>
              </p:cNvSpPr>
              <p:nvPr/>
            </p:nvSpPr>
            <p:spPr bwMode="auto">
              <a:xfrm>
                <a:off x="1143000" y="2052241"/>
                <a:ext cx="464344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6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2052241"/>
                <a:ext cx="464344" cy="310753"/>
              </a:xfrm>
              <a:prstGeom prst="rect">
                <a:avLst/>
              </a:prstGeom>
              <a:blipFill rotWithShape="1">
                <a:blip r:embed="rId6"/>
                <a:stretch>
                  <a:fillRect l="-2632" t="-17647" r="-31579" b="-41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4"/>
              <p:cNvSpPr>
                <a:spLocks noChangeArrowheads="1"/>
              </p:cNvSpPr>
              <p:nvPr/>
            </p:nvSpPr>
            <p:spPr bwMode="auto">
              <a:xfrm>
                <a:off x="2126456" y="2280841"/>
                <a:ext cx="464344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63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6456" y="2280841"/>
                <a:ext cx="464344" cy="310753"/>
              </a:xfrm>
              <a:prstGeom prst="rect">
                <a:avLst/>
              </a:prstGeom>
              <a:blipFill rotWithShape="1">
                <a:blip r:embed="rId7"/>
                <a:stretch>
                  <a:fillRect l="-2632" t="-15686" r="-31579" b="-431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>
            <a:off x="2390378" y="2515394"/>
            <a:ext cx="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447800" y="2289770"/>
            <a:ext cx="0" cy="37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33400" y="1940917"/>
            <a:ext cx="14288" cy="5744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4"/>
              <p:cNvSpPr>
                <a:spLocks noChangeArrowheads="1"/>
              </p:cNvSpPr>
              <p:nvPr/>
            </p:nvSpPr>
            <p:spPr bwMode="auto">
              <a:xfrm>
                <a:off x="3581400" y="3353594"/>
                <a:ext cx="464344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6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3353594"/>
                <a:ext cx="464344" cy="310753"/>
              </a:xfrm>
              <a:prstGeom prst="rect">
                <a:avLst/>
              </a:prstGeom>
              <a:blipFill rotWithShape="1">
                <a:blip r:embed="rId8"/>
                <a:stretch>
                  <a:fillRect l="-11842" t="-15686" r="-72368" b="-431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4"/>
              <p:cNvSpPr>
                <a:spLocks noChangeArrowheads="1"/>
              </p:cNvSpPr>
              <p:nvPr/>
            </p:nvSpPr>
            <p:spPr bwMode="auto">
              <a:xfrm>
                <a:off x="3962400" y="4344194"/>
                <a:ext cx="1295400" cy="175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69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2400" y="4344194"/>
                <a:ext cx="1295400" cy="1752600"/>
              </a:xfrm>
              <a:prstGeom prst="rect">
                <a:avLst/>
              </a:prstGeom>
              <a:blipFill rotWithShape="1">
                <a:blip r:embed="rId9"/>
                <a:stretch>
                  <a:fillRect r="-107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486400" y="4420394"/>
            <a:ext cx="3200400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/>
              <a:t>The hidden layer will generate an activation of 3-dimentional vector (4 by 1 matrix) </a:t>
            </a:r>
            <a:endParaRPr lang="en-US" b="1" dirty="0" smtClean="0"/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368300" y="5715794"/>
            <a:ext cx="3289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/>
              <a:t>2 layer Neural Network</a:t>
            </a:r>
            <a:endParaRPr lang="en-US" sz="25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4"/>
              <p:cNvSpPr>
                <a:spLocks noChangeArrowheads="1"/>
              </p:cNvSpPr>
              <p:nvPr/>
            </p:nvSpPr>
            <p:spPr bwMode="auto">
              <a:xfrm>
                <a:off x="1585912" y="1143794"/>
                <a:ext cx="928688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7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12" y="1143794"/>
                <a:ext cx="928688" cy="310753"/>
              </a:xfrm>
              <a:prstGeom prst="rect">
                <a:avLst/>
              </a:prstGeom>
              <a:blipFill rotWithShape="1">
                <a:blip r:embed="rId10"/>
                <a:stretch>
                  <a:fillRect l="-7190" t="-17647" r="-19608" b="-41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1524000" y="1105695"/>
            <a:ext cx="1021556" cy="3428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15" name="Curved Connector 14"/>
          <p:cNvCxnSpPr>
            <a:stCxn id="75" idx="2"/>
          </p:cNvCxnSpPr>
          <p:nvPr/>
        </p:nvCxnSpPr>
        <p:spPr>
          <a:xfrm rot="5400000">
            <a:off x="1263849" y="1805186"/>
            <a:ext cx="1137047" cy="435768"/>
          </a:xfrm>
          <a:prstGeom prst="curvedConnector3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4"/>
              <p:cNvSpPr>
                <a:spLocks noChangeArrowheads="1"/>
              </p:cNvSpPr>
              <p:nvPr/>
            </p:nvSpPr>
            <p:spPr bwMode="auto">
              <a:xfrm>
                <a:off x="1353740" y="1524794"/>
                <a:ext cx="1313260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2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3740" y="1524794"/>
                <a:ext cx="1313260" cy="310753"/>
              </a:xfrm>
              <a:prstGeom prst="rect">
                <a:avLst/>
              </a:prstGeom>
              <a:blipFill rotWithShape="1">
                <a:blip r:embed="rId11"/>
                <a:stretch>
                  <a:fillRect t="-23529" r="-10185" b="-352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0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2133600" y="610394"/>
            <a:ext cx="5486400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Neural network Representation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667794"/>
            <a:ext cx="3414712" cy="174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9088" y="2667794"/>
            <a:ext cx="457200" cy="1828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57288" y="2667794"/>
            <a:ext cx="609600" cy="1828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147888" y="3201194"/>
            <a:ext cx="533400" cy="609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42888" y="4941888"/>
            <a:ext cx="609600" cy="62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/>
              <a:t>Input </a:t>
            </a:r>
          </a:p>
          <a:p>
            <a:r>
              <a:rPr lang="en-US" dirty="0" smtClean="0"/>
              <a:t>layer</a:t>
            </a:r>
            <a:endParaRPr lang="en-US" b="1" dirty="0" smtClean="0"/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1233488" y="4953794"/>
            <a:ext cx="76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/>
              <a:t>H</a:t>
            </a:r>
            <a:r>
              <a:rPr lang="en-US" dirty="0" smtClean="0"/>
              <a:t>idden </a:t>
            </a:r>
          </a:p>
          <a:p>
            <a:r>
              <a:rPr lang="en-US" dirty="0" smtClean="0"/>
              <a:t>layer</a:t>
            </a:r>
            <a:endParaRPr lang="en-US" b="1" dirty="0" smtClean="0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2147888" y="4953794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/>
              <a:t>Output </a:t>
            </a:r>
          </a:p>
          <a:p>
            <a:r>
              <a:rPr lang="en-US" dirty="0" smtClean="0"/>
              <a:t>Layer:</a:t>
            </a:r>
            <a:endParaRPr lang="en-US" b="1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47688" y="4508500"/>
            <a:ext cx="0" cy="369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462088" y="4508500"/>
            <a:ext cx="0" cy="369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2414588" y="3963194"/>
            <a:ext cx="38100" cy="10548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5053012" y="3582194"/>
            <a:ext cx="3862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>
                <a:solidFill>
                  <a:srgbClr val="FFFF00"/>
                </a:solidFill>
              </a:rPr>
              <a:t>Output Layer</a:t>
            </a:r>
            <a:r>
              <a:rPr lang="en-US" dirty="0" smtClean="0"/>
              <a:t>: responsible for generating the predicted value ‘Y’ </a:t>
            </a:r>
            <a:endParaRPr lang="en-US" b="1" dirty="0" smtClean="0"/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5029200" y="1905794"/>
            <a:ext cx="3505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>
                <a:solidFill>
                  <a:srgbClr val="FFFF00"/>
                </a:solidFill>
              </a:rPr>
              <a:t>Input Layer: </a:t>
            </a:r>
            <a:r>
              <a:rPr lang="en-US" dirty="0" smtClean="0"/>
              <a:t>this contains the input value ‘x’ to the neural network.</a:t>
            </a:r>
            <a:endParaRPr lang="en-US" b="1" dirty="0" smtClean="0"/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5067300" y="2743994"/>
            <a:ext cx="3086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>
                <a:solidFill>
                  <a:srgbClr val="FFFF00"/>
                </a:solidFill>
              </a:rPr>
              <a:t>Hidden Layer: </a:t>
            </a:r>
            <a:r>
              <a:rPr lang="en-US" dirty="0" smtClean="0"/>
              <a:t>the true value of this node is not observable.</a:t>
            </a:r>
            <a:endParaRPr lang="en-US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4"/>
              <p:cNvSpPr>
                <a:spLocks noChangeArrowheads="1"/>
              </p:cNvSpPr>
              <p:nvPr/>
            </p:nvSpPr>
            <p:spPr bwMode="auto">
              <a:xfrm>
                <a:off x="61912" y="1677194"/>
                <a:ext cx="928688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60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12" y="1677194"/>
                <a:ext cx="928688" cy="310753"/>
              </a:xfrm>
              <a:prstGeom prst="rect">
                <a:avLst/>
              </a:prstGeom>
              <a:blipFill rotWithShape="1">
                <a:blip r:embed="rId5"/>
                <a:stretch>
                  <a:fillRect t="-15686" r="-14379" b="-431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4"/>
              <p:cNvSpPr>
                <a:spLocks noChangeArrowheads="1"/>
              </p:cNvSpPr>
              <p:nvPr/>
            </p:nvSpPr>
            <p:spPr bwMode="auto">
              <a:xfrm>
                <a:off x="1143000" y="2052241"/>
                <a:ext cx="464344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6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2052241"/>
                <a:ext cx="464344" cy="310753"/>
              </a:xfrm>
              <a:prstGeom prst="rect">
                <a:avLst/>
              </a:prstGeom>
              <a:blipFill rotWithShape="1">
                <a:blip r:embed="rId6"/>
                <a:stretch>
                  <a:fillRect l="-2632" t="-17647" r="-31579" b="-41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4"/>
              <p:cNvSpPr>
                <a:spLocks noChangeArrowheads="1"/>
              </p:cNvSpPr>
              <p:nvPr/>
            </p:nvSpPr>
            <p:spPr bwMode="auto">
              <a:xfrm>
                <a:off x="2126456" y="2280841"/>
                <a:ext cx="464344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63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6456" y="2280841"/>
                <a:ext cx="464344" cy="310753"/>
              </a:xfrm>
              <a:prstGeom prst="rect">
                <a:avLst/>
              </a:prstGeom>
              <a:blipFill rotWithShape="1">
                <a:blip r:embed="rId7"/>
                <a:stretch>
                  <a:fillRect l="-2632" t="-15686" r="-31579" b="-431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>
            <a:off x="2390378" y="2515394"/>
            <a:ext cx="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447800" y="2289770"/>
            <a:ext cx="0" cy="37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33400" y="1940917"/>
            <a:ext cx="14288" cy="5744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4"/>
              <p:cNvSpPr>
                <a:spLocks noChangeArrowheads="1"/>
              </p:cNvSpPr>
              <p:nvPr/>
            </p:nvSpPr>
            <p:spPr bwMode="auto">
              <a:xfrm>
                <a:off x="3581400" y="3353594"/>
                <a:ext cx="464344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6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3353594"/>
                <a:ext cx="464344" cy="310753"/>
              </a:xfrm>
              <a:prstGeom prst="rect">
                <a:avLst/>
              </a:prstGeom>
              <a:blipFill rotWithShape="1">
                <a:blip r:embed="rId8"/>
                <a:stretch>
                  <a:fillRect l="-11842" t="-15686" r="-72368" b="-431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4"/>
              <p:cNvSpPr>
                <a:spLocks noChangeArrowheads="1"/>
              </p:cNvSpPr>
              <p:nvPr/>
            </p:nvSpPr>
            <p:spPr bwMode="auto">
              <a:xfrm>
                <a:off x="3962400" y="4344194"/>
                <a:ext cx="1295400" cy="175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69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2400" y="4344194"/>
                <a:ext cx="1295400" cy="1752600"/>
              </a:xfrm>
              <a:prstGeom prst="rect">
                <a:avLst/>
              </a:prstGeom>
              <a:blipFill rotWithShape="1">
                <a:blip r:embed="rId9"/>
                <a:stretch>
                  <a:fillRect r="-107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486400" y="4420394"/>
            <a:ext cx="3200400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/>
              <a:t>The hidden layer will generate an activation of 3-dimentional vector (3 by 1 matrix) </a:t>
            </a:r>
            <a:endParaRPr lang="en-US" b="1" dirty="0" smtClean="0"/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368300" y="5715794"/>
            <a:ext cx="3289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/>
              <a:t>2 layer Neural Network</a:t>
            </a:r>
            <a:endParaRPr lang="en-US" sz="25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4"/>
              <p:cNvSpPr>
                <a:spLocks noChangeArrowheads="1"/>
              </p:cNvSpPr>
              <p:nvPr/>
            </p:nvSpPr>
            <p:spPr bwMode="auto">
              <a:xfrm>
                <a:off x="1585912" y="1143794"/>
                <a:ext cx="928688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7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12" y="1143794"/>
                <a:ext cx="928688" cy="310753"/>
              </a:xfrm>
              <a:prstGeom prst="rect">
                <a:avLst/>
              </a:prstGeom>
              <a:blipFill rotWithShape="1">
                <a:blip r:embed="rId10"/>
                <a:stretch>
                  <a:fillRect l="-7190" t="-17647" r="-19608" b="-41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1524000" y="1105695"/>
            <a:ext cx="1021556" cy="3428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15" name="Curved Connector 14"/>
          <p:cNvCxnSpPr>
            <a:stCxn id="75" idx="2"/>
          </p:cNvCxnSpPr>
          <p:nvPr/>
        </p:nvCxnSpPr>
        <p:spPr>
          <a:xfrm rot="5400000">
            <a:off x="1263849" y="1805186"/>
            <a:ext cx="1137047" cy="435768"/>
          </a:xfrm>
          <a:prstGeom prst="curvedConnector3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4"/>
              <p:cNvSpPr>
                <a:spLocks noChangeArrowheads="1"/>
              </p:cNvSpPr>
              <p:nvPr/>
            </p:nvSpPr>
            <p:spPr bwMode="auto">
              <a:xfrm>
                <a:off x="1353740" y="1524794"/>
                <a:ext cx="1313260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2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3740" y="1524794"/>
                <a:ext cx="1313260" cy="310753"/>
              </a:xfrm>
              <a:prstGeom prst="rect">
                <a:avLst/>
              </a:prstGeom>
              <a:blipFill rotWithShape="1">
                <a:blip r:embed="rId11"/>
                <a:stretch>
                  <a:fillRect t="-23529" r="-10185" b="-352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4"/>
              <p:cNvSpPr>
                <a:spLocks noChangeArrowheads="1"/>
              </p:cNvSpPr>
              <p:nvPr/>
            </p:nvSpPr>
            <p:spPr bwMode="auto">
              <a:xfrm>
                <a:off x="3280172" y="1747441"/>
                <a:ext cx="928688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3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0172" y="1747441"/>
                <a:ext cx="928688" cy="310753"/>
              </a:xfrm>
              <a:prstGeom prst="rect">
                <a:avLst/>
              </a:prstGeom>
              <a:blipFill rotWithShape="1">
                <a:blip r:embed="rId12"/>
                <a:stretch>
                  <a:fillRect l="-7237" t="-17647" r="-20395" b="-41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3218260" y="1709342"/>
            <a:ext cx="1021556" cy="3428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4"/>
              <p:cNvSpPr>
                <a:spLocks noChangeArrowheads="1"/>
              </p:cNvSpPr>
              <p:nvPr/>
            </p:nvSpPr>
            <p:spPr bwMode="auto">
              <a:xfrm>
                <a:off x="3048000" y="2128441"/>
                <a:ext cx="1313260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2128441"/>
                <a:ext cx="1313260" cy="310753"/>
              </a:xfrm>
              <a:prstGeom prst="rect">
                <a:avLst/>
              </a:prstGeom>
              <a:blipFill rotWithShape="1">
                <a:blip r:embed="rId13"/>
                <a:stretch>
                  <a:fillRect t="-23529" r="-10233" b="-352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urved Connector 36"/>
          <p:cNvCxnSpPr/>
          <p:nvPr/>
        </p:nvCxnSpPr>
        <p:spPr>
          <a:xfrm rot="5400000">
            <a:off x="2479479" y="2093319"/>
            <a:ext cx="1060845" cy="990599"/>
          </a:xfrm>
          <a:prstGeom prst="curvedConnector3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24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2133600" y="610394"/>
            <a:ext cx="5486400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Neural network Representation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99"/>
          <a:stretch/>
        </p:blipFill>
        <p:spPr bwMode="auto">
          <a:xfrm>
            <a:off x="1447800" y="2515394"/>
            <a:ext cx="1966913" cy="174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1981200" y="3048794"/>
            <a:ext cx="533400" cy="609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42888" y="4941888"/>
            <a:ext cx="609600" cy="62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/>
              <a:t>Input </a:t>
            </a:r>
          </a:p>
          <a:p>
            <a:r>
              <a:rPr lang="en-US" dirty="0" smtClean="0"/>
              <a:t>layer</a:t>
            </a:r>
            <a:endParaRPr lang="en-US" b="1" dirty="0" smtClean="0"/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1233488" y="4953794"/>
            <a:ext cx="76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/>
              <a:t>H</a:t>
            </a:r>
            <a:r>
              <a:rPr lang="en-US" dirty="0" smtClean="0"/>
              <a:t>idden </a:t>
            </a:r>
          </a:p>
          <a:p>
            <a:r>
              <a:rPr lang="en-US" dirty="0" smtClean="0"/>
              <a:t>layer</a:t>
            </a:r>
            <a:endParaRPr lang="en-US" b="1" dirty="0" smtClean="0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2057400" y="4953794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/>
              <a:t>Output </a:t>
            </a:r>
          </a:p>
          <a:p>
            <a:r>
              <a:rPr lang="en-US" dirty="0" smtClean="0"/>
              <a:t>Layer:</a:t>
            </a:r>
            <a:endParaRPr lang="en-US" b="1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47688" y="4508500"/>
            <a:ext cx="0" cy="369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462088" y="4508500"/>
            <a:ext cx="0" cy="369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2340768" y="3664347"/>
            <a:ext cx="21432" cy="13537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5053012" y="3582194"/>
            <a:ext cx="3862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>
                <a:solidFill>
                  <a:srgbClr val="FFFF00"/>
                </a:solidFill>
              </a:rPr>
              <a:t>Output Layer</a:t>
            </a:r>
            <a:r>
              <a:rPr lang="en-US" dirty="0" smtClean="0"/>
              <a:t>: responsible for generating the predicted value ‘Y’ </a:t>
            </a:r>
            <a:endParaRPr lang="en-US" b="1" dirty="0" smtClean="0"/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5029200" y="1905794"/>
            <a:ext cx="3505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>
                <a:solidFill>
                  <a:srgbClr val="FFFF00"/>
                </a:solidFill>
              </a:rPr>
              <a:t>Input Layer: </a:t>
            </a:r>
            <a:r>
              <a:rPr lang="en-US" dirty="0" smtClean="0"/>
              <a:t>this contains the input value ‘x’ to the neural network.</a:t>
            </a:r>
            <a:endParaRPr lang="en-US" b="1" dirty="0" smtClean="0"/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5067300" y="2743994"/>
            <a:ext cx="3086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>
                <a:solidFill>
                  <a:srgbClr val="FFFF00"/>
                </a:solidFill>
              </a:rPr>
              <a:t>Hidden Layer: </a:t>
            </a:r>
            <a:r>
              <a:rPr lang="en-US" dirty="0" smtClean="0"/>
              <a:t>the true value of this node is not observable.</a:t>
            </a:r>
            <a:endParaRPr lang="en-US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4"/>
              <p:cNvSpPr>
                <a:spLocks noChangeArrowheads="1"/>
              </p:cNvSpPr>
              <p:nvPr/>
            </p:nvSpPr>
            <p:spPr bwMode="auto">
              <a:xfrm>
                <a:off x="61912" y="1677194"/>
                <a:ext cx="928688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60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12" y="1677194"/>
                <a:ext cx="928688" cy="310753"/>
              </a:xfrm>
              <a:prstGeom prst="rect">
                <a:avLst/>
              </a:prstGeom>
              <a:blipFill rotWithShape="1">
                <a:blip r:embed="rId5"/>
                <a:stretch>
                  <a:fillRect t="-15686" r="-14379" b="-431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4"/>
              <p:cNvSpPr>
                <a:spLocks noChangeArrowheads="1"/>
              </p:cNvSpPr>
              <p:nvPr/>
            </p:nvSpPr>
            <p:spPr bwMode="auto">
              <a:xfrm>
                <a:off x="1143000" y="2052241"/>
                <a:ext cx="464344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6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2052241"/>
                <a:ext cx="464344" cy="310753"/>
              </a:xfrm>
              <a:prstGeom prst="rect">
                <a:avLst/>
              </a:prstGeom>
              <a:blipFill rotWithShape="1">
                <a:blip r:embed="rId6"/>
                <a:stretch>
                  <a:fillRect l="-2632" t="-17647" r="-31579" b="-41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4"/>
              <p:cNvSpPr>
                <a:spLocks noChangeArrowheads="1"/>
              </p:cNvSpPr>
              <p:nvPr/>
            </p:nvSpPr>
            <p:spPr bwMode="auto">
              <a:xfrm>
                <a:off x="1905000" y="2280841"/>
                <a:ext cx="464344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63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2280841"/>
                <a:ext cx="464344" cy="310753"/>
              </a:xfrm>
              <a:prstGeom prst="rect">
                <a:avLst/>
              </a:prstGeom>
              <a:blipFill rotWithShape="1">
                <a:blip r:embed="rId7"/>
                <a:stretch>
                  <a:fillRect l="-2632" t="-15686" r="-31579" b="-431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>
            <a:off x="2168922" y="2515394"/>
            <a:ext cx="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447800" y="2289770"/>
            <a:ext cx="0" cy="37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33400" y="1940917"/>
            <a:ext cx="14288" cy="5744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4"/>
              <p:cNvSpPr>
                <a:spLocks noChangeArrowheads="1"/>
              </p:cNvSpPr>
              <p:nvPr/>
            </p:nvSpPr>
            <p:spPr bwMode="auto">
              <a:xfrm>
                <a:off x="3581400" y="3353594"/>
                <a:ext cx="464344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6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3353594"/>
                <a:ext cx="464344" cy="310753"/>
              </a:xfrm>
              <a:prstGeom prst="rect">
                <a:avLst/>
              </a:prstGeom>
              <a:blipFill rotWithShape="1">
                <a:blip r:embed="rId8"/>
                <a:stretch>
                  <a:fillRect l="-11842" t="-15686" r="-72368" b="-431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4"/>
              <p:cNvSpPr>
                <a:spLocks noChangeArrowheads="1"/>
              </p:cNvSpPr>
              <p:nvPr/>
            </p:nvSpPr>
            <p:spPr bwMode="auto">
              <a:xfrm>
                <a:off x="3962400" y="4344194"/>
                <a:ext cx="1295400" cy="175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𝟒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𝟏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69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2400" y="4344194"/>
                <a:ext cx="1295400" cy="1752600"/>
              </a:xfrm>
              <a:prstGeom prst="rect">
                <a:avLst/>
              </a:prstGeom>
              <a:blipFill rotWithShape="1">
                <a:blip r:embed="rId9"/>
                <a:stretch>
                  <a:fillRect r="-107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486400" y="4420394"/>
            <a:ext cx="3200400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/>
              <a:t>The hidden layer will generate an activation of 3-dimentional vector (4 by 1 matrix) </a:t>
            </a:r>
            <a:endParaRPr lang="en-US" b="1" dirty="0" smtClean="0"/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368300" y="5715794"/>
            <a:ext cx="3289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/>
              <a:t>2 layer Neural Network</a:t>
            </a:r>
            <a:endParaRPr lang="en-US" sz="25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4"/>
              <p:cNvSpPr>
                <a:spLocks noChangeArrowheads="1"/>
              </p:cNvSpPr>
              <p:nvPr/>
            </p:nvSpPr>
            <p:spPr bwMode="auto">
              <a:xfrm>
                <a:off x="1585912" y="1143794"/>
                <a:ext cx="928688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7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12" y="1143794"/>
                <a:ext cx="928688" cy="310753"/>
              </a:xfrm>
              <a:prstGeom prst="rect">
                <a:avLst/>
              </a:prstGeom>
              <a:blipFill rotWithShape="1">
                <a:blip r:embed="rId10"/>
                <a:stretch>
                  <a:fillRect l="-7190" t="-17647" r="-19608" b="-41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1524000" y="1105695"/>
            <a:ext cx="1021556" cy="3428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15" name="Curved Connector 14"/>
          <p:cNvCxnSpPr>
            <a:stCxn id="75" idx="2"/>
          </p:cNvCxnSpPr>
          <p:nvPr/>
        </p:nvCxnSpPr>
        <p:spPr>
          <a:xfrm rot="5400000">
            <a:off x="1263849" y="1805186"/>
            <a:ext cx="1137047" cy="435768"/>
          </a:xfrm>
          <a:prstGeom prst="curvedConnector3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4"/>
              <p:cNvSpPr>
                <a:spLocks noChangeArrowheads="1"/>
              </p:cNvSpPr>
              <p:nvPr/>
            </p:nvSpPr>
            <p:spPr bwMode="auto">
              <a:xfrm>
                <a:off x="1353740" y="1524794"/>
                <a:ext cx="1313260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2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3740" y="1524794"/>
                <a:ext cx="1313260" cy="310753"/>
              </a:xfrm>
              <a:prstGeom prst="rect">
                <a:avLst/>
              </a:prstGeom>
              <a:blipFill rotWithShape="1">
                <a:blip r:embed="rId11"/>
                <a:stretch>
                  <a:fillRect t="-23529" r="-10185" b="-352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4"/>
              <p:cNvSpPr>
                <a:spLocks noChangeArrowheads="1"/>
              </p:cNvSpPr>
              <p:nvPr/>
            </p:nvSpPr>
            <p:spPr bwMode="auto">
              <a:xfrm>
                <a:off x="3280172" y="1747441"/>
                <a:ext cx="928688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3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0172" y="1747441"/>
                <a:ext cx="928688" cy="310753"/>
              </a:xfrm>
              <a:prstGeom prst="rect">
                <a:avLst/>
              </a:prstGeom>
              <a:blipFill rotWithShape="1">
                <a:blip r:embed="rId12"/>
                <a:stretch>
                  <a:fillRect l="-7237" t="-17647" r="-20395" b="-41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3218260" y="1709342"/>
            <a:ext cx="1021556" cy="3428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4"/>
              <p:cNvSpPr>
                <a:spLocks noChangeArrowheads="1"/>
              </p:cNvSpPr>
              <p:nvPr/>
            </p:nvSpPr>
            <p:spPr bwMode="auto">
              <a:xfrm>
                <a:off x="3182540" y="2128441"/>
                <a:ext cx="1313260" cy="310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𝟒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2540" y="2128441"/>
                <a:ext cx="1313260" cy="310753"/>
              </a:xfrm>
              <a:prstGeom prst="rect">
                <a:avLst/>
              </a:prstGeom>
              <a:blipFill rotWithShape="1">
                <a:blip r:embed="rId13"/>
                <a:stretch>
                  <a:fillRect t="-23529" r="-10185" b="-352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urved Connector 36"/>
          <p:cNvCxnSpPr/>
          <p:nvPr/>
        </p:nvCxnSpPr>
        <p:spPr>
          <a:xfrm rot="5400000">
            <a:off x="2388991" y="2011164"/>
            <a:ext cx="1060845" cy="990599"/>
          </a:xfrm>
          <a:prstGeom prst="curvedConnector3">
            <a:avLst>
              <a:gd name="adj1" fmla="val 41620"/>
            </a:avLst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6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78"/>
          <a:stretch/>
        </p:blipFill>
        <p:spPr bwMode="auto">
          <a:xfrm>
            <a:off x="242888" y="2760832"/>
            <a:ext cx="1371600" cy="1689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1143000" y="2667794"/>
            <a:ext cx="609600" cy="1828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04800" y="2667794"/>
            <a:ext cx="457200" cy="1828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614488" y="3508970"/>
            <a:ext cx="435769" cy="747498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945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2590800" y="457994"/>
            <a:ext cx="3810000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Deep Neural network 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368300" y="5715794"/>
            <a:ext cx="2603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/>
              <a:t>2 hidden layers </a:t>
            </a:r>
            <a:endParaRPr lang="en-US" sz="2500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7594"/>
            <a:ext cx="3862387" cy="1582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520700" y="2743994"/>
            <a:ext cx="2603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/>
              <a:t>Logistic regression</a:t>
            </a:r>
            <a:endParaRPr lang="en-US" sz="2500" b="1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94" y="1067594"/>
            <a:ext cx="3452812" cy="1705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5410200" y="2743994"/>
            <a:ext cx="2603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/>
              <a:t>1</a:t>
            </a:r>
            <a:r>
              <a:rPr lang="en-US" sz="2500" dirty="0" smtClean="0"/>
              <a:t> hidden layer</a:t>
            </a:r>
            <a:endParaRPr lang="en-US" sz="2500" b="1" dirty="0" smtClean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40984"/>
            <a:ext cx="4838700" cy="164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5397500" y="5639594"/>
            <a:ext cx="2603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/>
              <a:t>5</a:t>
            </a:r>
            <a:r>
              <a:rPr lang="en-US" sz="2500" dirty="0" smtClean="0"/>
              <a:t> hidden layers</a:t>
            </a:r>
            <a:endParaRPr lang="en-US" sz="2500" b="1" dirty="0" smtClean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149272"/>
            <a:ext cx="3505199" cy="1490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074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1905000" y="627063"/>
            <a:ext cx="5410200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Neural </a:t>
            </a:r>
            <a:r>
              <a:rPr lang="en-US" sz="3200" b="1" dirty="0"/>
              <a:t>N</a:t>
            </a:r>
            <a:r>
              <a:rPr lang="en-US" sz="3200" b="1" dirty="0" smtClean="0"/>
              <a:t>etwork Implementation 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33872"/>
            <a:ext cx="7950577" cy="100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96394"/>
            <a:ext cx="4090535" cy="248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66800" y="5410994"/>
            <a:ext cx="251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/>
              <a:t>How many layers?</a:t>
            </a:r>
            <a:endParaRPr lang="en-US" sz="2500" b="1" dirty="0" smtClean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132748" y="2465388"/>
            <a:ext cx="496152" cy="43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/>
              <a:t> </a:t>
            </a:r>
            <a:r>
              <a:rPr lang="en-US" sz="2500" dirty="0" smtClean="0"/>
              <a:t> 1</a:t>
            </a:r>
            <a:endParaRPr lang="en-US" sz="25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39" y="2210594"/>
            <a:ext cx="5035361" cy="380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013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1905000" y="627063"/>
            <a:ext cx="5410200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Neural </a:t>
            </a:r>
            <a:r>
              <a:rPr lang="en-US" sz="3200" b="1" dirty="0"/>
              <a:t>N</a:t>
            </a:r>
            <a:r>
              <a:rPr lang="en-US" sz="3200" b="1" dirty="0" smtClean="0"/>
              <a:t>etwork Implementation 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33872"/>
            <a:ext cx="7950577" cy="100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71600" y="5639594"/>
            <a:ext cx="251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/>
              <a:t>How many layers?</a:t>
            </a:r>
            <a:endParaRPr lang="en-US" sz="2500" b="1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2453482"/>
            <a:ext cx="4279900" cy="2918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052947" y="2088862"/>
            <a:ext cx="464402" cy="35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/>
              <a:t>  2</a:t>
            </a:r>
            <a:endParaRPr lang="en-US" sz="2500" b="1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8194"/>
            <a:ext cx="45243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1948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1905000" y="457994"/>
            <a:ext cx="5410200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Deep Neural </a:t>
            </a:r>
            <a:r>
              <a:rPr lang="en-US" sz="3200" b="1" dirty="0"/>
              <a:t>N</a:t>
            </a:r>
            <a:r>
              <a:rPr lang="en-US" sz="3200" b="1" dirty="0" smtClean="0"/>
              <a:t>etwork Notation 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991100" y="1067594"/>
            <a:ext cx="4076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>
                <a:solidFill>
                  <a:srgbClr val="FF0000"/>
                </a:solidFill>
              </a:rPr>
              <a:t>4 layer NN with 3 hidden layers</a:t>
            </a:r>
            <a:endParaRPr lang="en-US" sz="2500" b="1" dirty="0" smtClean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794"/>
            <a:ext cx="5838348" cy="257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207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1905000" y="457994"/>
            <a:ext cx="5410200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Deep Neural </a:t>
            </a:r>
            <a:r>
              <a:rPr lang="en-US" sz="3200" b="1" dirty="0"/>
              <a:t>N</a:t>
            </a:r>
            <a:r>
              <a:rPr lang="en-US" sz="3200" b="1" dirty="0" smtClean="0"/>
              <a:t>etwork Notation 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991100" y="1067594"/>
            <a:ext cx="4076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>
                <a:solidFill>
                  <a:srgbClr val="FF0000"/>
                </a:solidFill>
              </a:rPr>
              <a:t>4 layer NN with 3 hidden layers</a:t>
            </a:r>
            <a:endParaRPr lang="en-US" sz="2500" b="1" dirty="0" smtClean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794"/>
            <a:ext cx="5838348" cy="257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81400" y="3886994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>
                <a:solidFill>
                  <a:srgbClr val="FF0000"/>
                </a:solidFill>
              </a:rPr>
              <a:t>5</a:t>
            </a:r>
            <a:endParaRPr lang="en-US" sz="2500" b="1" dirty="0" smtClean="0">
              <a:solidFill>
                <a:srgbClr val="FF0000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0" y="3886994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>
                <a:solidFill>
                  <a:srgbClr val="FF0000"/>
                </a:solidFill>
              </a:rPr>
              <a:t>5</a:t>
            </a:r>
            <a:endParaRPr lang="en-US" sz="2500" b="1" dirty="0" smtClean="0">
              <a:solidFill>
                <a:srgbClr val="FF0000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562600" y="3353594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>
                <a:solidFill>
                  <a:srgbClr val="FF0000"/>
                </a:solidFill>
              </a:rPr>
              <a:t>3</a:t>
            </a:r>
            <a:endParaRPr lang="en-US" sz="2500" b="1" dirty="0" smtClean="0">
              <a:solidFill>
                <a:srgbClr val="FF0000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400800" y="2896394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>
                <a:solidFill>
                  <a:srgbClr val="FF0000"/>
                </a:solidFill>
              </a:rPr>
              <a:t>1</a:t>
            </a:r>
            <a:endParaRPr lang="en-US" sz="2500" b="1" dirty="0" smtClean="0">
              <a:solidFill>
                <a:srgbClr val="FF0000"/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905000" y="4496594"/>
            <a:ext cx="5410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>
                <a:solidFill>
                  <a:srgbClr val="FF0000"/>
                </a:solidFill>
              </a:rPr>
              <a:t>The number of units in each hidden layer</a:t>
            </a:r>
            <a:endParaRPr lang="en-US" sz="2500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28800" y="4420394"/>
            <a:ext cx="5486400" cy="762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657600" y="4191794"/>
            <a:ext cx="0" cy="245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48200" y="4191794"/>
            <a:ext cx="0" cy="245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638800" y="3734594"/>
            <a:ext cx="0" cy="70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477000" y="3259138"/>
            <a:ext cx="0" cy="1131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412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1905000" y="457994"/>
            <a:ext cx="5410200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Deep Neural </a:t>
            </a:r>
            <a:r>
              <a:rPr lang="en-US" sz="3200" b="1" dirty="0"/>
              <a:t>N</a:t>
            </a:r>
            <a:r>
              <a:rPr lang="en-US" sz="3200" b="1" dirty="0" smtClean="0"/>
              <a:t>etwork Notation 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7594"/>
            <a:ext cx="5838348" cy="257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81400" y="3353594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>
                <a:solidFill>
                  <a:srgbClr val="FF0000"/>
                </a:solidFill>
              </a:rPr>
              <a:t>5</a:t>
            </a:r>
            <a:endParaRPr lang="en-US" sz="2500" b="1" dirty="0" smtClean="0">
              <a:solidFill>
                <a:srgbClr val="FF0000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0" y="3353594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>
                <a:solidFill>
                  <a:srgbClr val="FF0000"/>
                </a:solidFill>
              </a:rPr>
              <a:t>5</a:t>
            </a:r>
            <a:endParaRPr lang="en-US" sz="2500" b="1" dirty="0" smtClean="0">
              <a:solidFill>
                <a:srgbClr val="FF0000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562600" y="2820194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>
                <a:solidFill>
                  <a:srgbClr val="FF0000"/>
                </a:solidFill>
              </a:rPr>
              <a:t>3</a:t>
            </a:r>
            <a:endParaRPr lang="en-US" sz="2500" b="1" dirty="0" smtClean="0">
              <a:solidFill>
                <a:srgbClr val="FF0000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400800" y="2362994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>
                <a:solidFill>
                  <a:srgbClr val="FF0000"/>
                </a:solidFill>
              </a:rPr>
              <a:t>1</a:t>
            </a:r>
            <a:endParaRPr lang="en-US" sz="2500" b="1" dirty="0" smtClean="0">
              <a:solidFill>
                <a:srgbClr val="FF0000"/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971800" y="3963194"/>
            <a:ext cx="3886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>
                <a:solidFill>
                  <a:srgbClr val="FF0000"/>
                </a:solidFill>
              </a:rPr>
              <a:t>The number of units in each hidden layer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95600" y="3886994"/>
            <a:ext cx="3962400" cy="381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657600" y="3658394"/>
            <a:ext cx="0" cy="245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48200" y="3658394"/>
            <a:ext cx="0" cy="245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638800" y="3201194"/>
            <a:ext cx="0" cy="70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477000" y="2725738"/>
            <a:ext cx="0" cy="1131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486400" y="1067594"/>
            <a:ext cx="2904648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>
                <a:solidFill>
                  <a:srgbClr val="FF0000"/>
                </a:solidFill>
              </a:rPr>
              <a:t>4 layer NN with 3 hidden layers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4"/>
              <p:cNvSpPr>
                <a:spLocks noChangeArrowheads="1"/>
              </p:cNvSpPr>
              <p:nvPr/>
            </p:nvSpPr>
            <p:spPr bwMode="auto">
              <a:xfrm>
                <a:off x="152400" y="4496594"/>
                <a:ext cx="2904648" cy="26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𝒍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(number of layers)</a:t>
                </a:r>
              </a:p>
            </p:txBody>
          </p:sp>
        </mc:Choice>
        <mc:Fallback xmlns="">
          <p:sp>
            <p:nvSpPr>
              <p:cNvPr id="1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4496594"/>
                <a:ext cx="2904648" cy="266700"/>
              </a:xfrm>
              <a:prstGeom prst="rect">
                <a:avLst/>
              </a:prstGeom>
              <a:blipFill rotWithShape="1">
                <a:blip r:embed="rId5"/>
                <a:stretch>
                  <a:fillRect l="-2941" t="-30233" b="-581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4"/>
              <p:cNvSpPr>
                <a:spLocks noChangeArrowheads="1"/>
              </p:cNvSpPr>
              <p:nvPr/>
            </p:nvSpPr>
            <p:spPr bwMode="auto">
              <a:xfrm>
                <a:off x="152400" y="4839494"/>
                <a:ext cx="3962400" cy="26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number of units/neurons in layer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ℓ</m:t>
                    </m:r>
                  </m:oMath>
                </a14:m>
                <a:endParaRPr lang="en-US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4839494"/>
                <a:ext cx="3962400" cy="266700"/>
              </a:xfrm>
              <a:prstGeom prst="rect">
                <a:avLst/>
              </a:prstGeom>
              <a:blipFill rotWithShape="1">
                <a:blip r:embed="rId6"/>
                <a:stretch>
                  <a:fillRect l="-1385" t="-20455" r="-3538" b="-6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4"/>
              <p:cNvSpPr>
                <a:spLocks noChangeArrowheads="1"/>
              </p:cNvSpPr>
              <p:nvPr/>
            </p:nvSpPr>
            <p:spPr bwMode="auto">
              <a:xfrm>
                <a:off x="152400" y="5258594"/>
                <a:ext cx="2743200" cy="26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activations in layer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ℓ</m:t>
                    </m:r>
                  </m:oMath>
                </a14:m>
                <a:endParaRPr lang="en-US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5258594"/>
                <a:ext cx="2743200" cy="266700"/>
              </a:xfrm>
              <a:prstGeom prst="rect">
                <a:avLst/>
              </a:prstGeom>
              <a:blipFill rotWithShape="1">
                <a:blip r:embed="rId7"/>
                <a:stretch>
                  <a:fillRect l="-2000" t="-20930" r="-1556" b="-674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661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1905000" y="457994"/>
            <a:ext cx="5410200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Deep Neural </a:t>
            </a:r>
            <a:r>
              <a:rPr lang="en-US" sz="3200" b="1" dirty="0"/>
              <a:t>N</a:t>
            </a:r>
            <a:r>
              <a:rPr lang="en-US" sz="3200" b="1" dirty="0" smtClean="0"/>
              <a:t>etwork Notation 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7594"/>
            <a:ext cx="5838348" cy="257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81400" y="3353594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>
                <a:solidFill>
                  <a:srgbClr val="FF0000"/>
                </a:solidFill>
              </a:rPr>
              <a:t>5</a:t>
            </a:r>
            <a:endParaRPr lang="en-US" sz="2500" b="1" dirty="0" smtClean="0">
              <a:solidFill>
                <a:srgbClr val="FF0000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0" y="3353594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>
                <a:solidFill>
                  <a:srgbClr val="FF0000"/>
                </a:solidFill>
              </a:rPr>
              <a:t>5</a:t>
            </a:r>
            <a:endParaRPr lang="en-US" sz="2500" b="1" dirty="0" smtClean="0">
              <a:solidFill>
                <a:srgbClr val="FF0000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562600" y="2820194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>
                <a:solidFill>
                  <a:srgbClr val="FF0000"/>
                </a:solidFill>
              </a:rPr>
              <a:t>3</a:t>
            </a:r>
            <a:endParaRPr lang="en-US" sz="2500" b="1" dirty="0" smtClean="0">
              <a:solidFill>
                <a:srgbClr val="FF0000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400800" y="2362994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>
                <a:solidFill>
                  <a:srgbClr val="FF0000"/>
                </a:solidFill>
              </a:rPr>
              <a:t>1</a:t>
            </a:r>
            <a:endParaRPr lang="en-US" sz="2500" b="1" dirty="0" smtClean="0">
              <a:solidFill>
                <a:srgbClr val="FF0000"/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971800" y="3963194"/>
            <a:ext cx="3886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>
                <a:solidFill>
                  <a:srgbClr val="FF0000"/>
                </a:solidFill>
              </a:rPr>
              <a:t>The number of units in each hidden layer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95600" y="3886994"/>
            <a:ext cx="3962400" cy="381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657600" y="3658394"/>
            <a:ext cx="0" cy="245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48200" y="3658394"/>
            <a:ext cx="0" cy="245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638800" y="3201194"/>
            <a:ext cx="0" cy="70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477000" y="2725738"/>
            <a:ext cx="0" cy="1131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486400" y="1067594"/>
            <a:ext cx="2904648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dirty="0" smtClean="0">
                <a:solidFill>
                  <a:srgbClr val="FF0000"/>
                </a:solidFill>
              </a:rPr>
              <a:t>4 layer NN with 3 hidden layers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4"/>
              <p:cNvSpPr>
                <a:spLocks noChangeArrowheads="1"/>
              </p:cNvSpPr>
              <p:nvPr/>
            </p:nvSpPr>
            <p:spPr bwMode="auto">
              <a:xfrm>
                <a:off x="152400" y="4496594"/>
                <a:ext cx="2904648" cy="26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𝒍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(number of layers)</a:t>
                </a:r>
              </a:p>
            </p:txBody>
          </p:sp>
        </mc:Choice>
        <mc:Fallback xmlns="">
          <p:sp>
            <p:nvSpPr>
              <p:cNvPr id="1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4496594"/>
                <a:ext cx="2904648" cy="266700"/>
              </a:xfrm>
              <a:prstGeom prst="rect">
                <a:avLst/>
              </a:prstGeom>
              <a:blipFill rotWithShape="1">
                <a:blip r:embed="rId5"/>
                <a:stretch>
                  <a:fillRect l="-2941" t="-30233" b="-581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4"/>
              <p:cNvSpPr>
                <a:spLocks noChangeArrowheads="1"/>
              </p:cNvSpPr>
              <p:nvPr/>
            </p:nvSpPr>
            <p:spPr bwMode="auto">
              <a:xfrm>
                <a:off x="152400" y="4839494"/>
                <a:ext cx="3962400" cy="26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number of units/neurons in layer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ℓ</m:t>
                    </m:r>
                  </m:oMath>
                </a14:m>
                <a:endParaRPr lang="en-US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4839494"/>
                <a:ext cx="3962400" cy="266700"/>
              </a:xfrm>
              <a:prstGeom prst="rect">
                <a:avLst/>
              </a:prstGeom>
              <a:blipFill rotWithShape="1">
                <a:blip r:embed="rId6"/>
                <a:stretch>
                  <a:fillRect l="-1385" t="-20455" r="-3538" b="-63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4"/>
              <p:cNvSpPr>
                <a:spLocks noChangeArrowheads="1"/>
              </p:cNvSpPr>
              <p:nvPr/>
            </p:nvSpPr>
            <p:spPr bwMode="auto">
              <a:xfrm>
                <a:off x="152400" y="5258594"/>
                <a:ext cx="2743200" cy="26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activations in layer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ℓ</m:t>
                    </m:r>
                  </m:oMath>
                </a14:m>
                <a:endParaRPr lang="en-US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5258594"/>
                <a:ext cx="2743200" cy="266700"/>
              </a:xfrm>
              <a:prstGeom prst="rect">
                <a:avLst/>
              </a:prstGeom>
              <a:blipFill rotWithShape="1">
                <a:blip r:embed="rId7"/>
                <a:stretch>
                  <a:fillRect l="-2000" t="-20930" r="-1556" b="-674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4191000" y="4344194"/>
            <a:ext cx="0" cy="1948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71629" y="4344194"/>
                <a:ext cx="4408258" cy="684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𝟓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e>
                        </m:d>
                      </m:sup>
                    </m:sSup>
                    <m:r>
                      <a:rPr lang="en-US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𝟓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𝟑</m:t>
                            </m:r>
                          </m:e>
                        </m:d>
                      </m:sup>
                    </m:sSup>
                    <m:r>
                      <a:rPr lang="en-US" b="1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𝟓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𝟒</m:t>
                            </m:r>
                          </m:e>
                        </m:d>
                      </m:sup>
                    </m:sSup>
                    <m:r>
                      <a:rPr lang="en-US" b="1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𝑳</m:t>
                            </m:r>
                          </m:e>
                        </m:d>
                      </m:sup>
                    </m:sSup>
                    <m:r>
                      <a:rPr lang="en-US" b="1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endParaRPr lang="en-US" b="1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</m:d>
                        </m:sup>
                      </m:sSup>
                      <m:r>
                        <a:rPr lang="en-US" b="1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629" y="4344194"/>
                <a:ext cx="4408258" cy="684290"/>
              </a:xfrm>
              <a:prstGeom prst="rect">
                <a:avLst/>
              </a:prstGeom>
              <a:blipFill rotWithShape="1">
                <a:blip r:embed="rId8"/>
                <a:stretch>
                  <a:fillRect t="-893" r="-138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279609" y="5029994"/>
                <a:ext cx="1676549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b="1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609" y="5029994"/>
                <a:ext cx="1676549" cy="388311"/>
              </a:xfrm>
              <a:prstGeom prst="rect">
                <a:avLst/>
              </a:prstGeom>
              <a:blipFill rotWithShape="1">
                <a:blip r:embed="rId9"/>
                <a:stretch>
                  <a:fillRect t="-1563" r="-581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333633" y="5327483"/>
                <a:ext cx="2796150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b="1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𝒘𝒆𝒊𝒈𝒉𝒕𝒔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𝒇𝒐𝒓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633" y="5327483"/>
                <a:ext cx="2796150" cy="388311"/>
              </a:xfrm>
              <a:prstGeom prst="rect">
                <a:avLst/>
              </a:prstGeom>
              <a:blipFill rotWithShape="1">
                <a:blip r:embed="rId10"/>
                <a:stretch>
                  <a:fillRect t="-1563" r="-283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343400" y="5632283"/>
                <a:ext cx="1374992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ℓ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𝒃𝒊𝒂𝒔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632283"/>
                <a:ext cx="1374992" cy="388311"/>
              </a:xfrm>
              <a:prstGeom prst="rect">
                <a:avLst/>
              </a:prstGeom>
              <a:blipFill rotWithShape="1">
                <a:blip r:embed="rId11"/>
                <a:stretch>
                  <a:fillRect t="-1563" r="-5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466211" y="2058194"/>
                <a:ext cx="839589" cy="3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𝑳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211" y="2058194"/>
                <a:ext cx="839589" cy="388311"/>
              </a:xfrm>
              <a:prstGeom prst="rect">
                <a:avLst/>
              </a:prstGeom>
              <a:blipFill rotWithShape="1">
                <a:blip r:embed="rId12"/>
                <a:stretch>
                  <a:fillRect t="-1587" r="-8696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61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/>
          <p:nvPr/>
        </p:nvSpPr>
        <p:spPr>
          <a:xfrm>
            <a:off x="1209675" y="627063"/>
            <a:ext cx="4276725" cy="5929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500" b="1" dirty="0" smtClean="0">
                <a:solidFill>
                  <a:srgbClr val="A2AC00"/>
                </a:solidFill>
                <a:latin typeface="Arial" panose="020B0604020202020204" pitchFamily="34" charset="0"/>
              </a:rPr>
              <a:t>Learning Outcomes</a:t>
            </a:r>
            <a:endParaRPr sz="35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8"/>
          <p:cNvSpPr txBox="1"/>
          <p:nvPr/>
        </p:nvSpPr>
        <p:spPr>
          <a:xfrm>
            <a:off x="304801" y="1518920"/>
            <a:ext cx="86868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Understand the essential of activation functions for creating expressive neural networks that can model complex relationships </a:t>
            </a: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Understand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concept of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layers to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design and customize neural network architectures for various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tasks.</a:t>
            </a: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Understand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neural network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formula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 comprehending how information flows through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Understand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concept of neural network architecture and its application in various domains.</a:t>
            </a: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9568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2971800" y="610394"/>
            <a:ext cx="3657600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Activation Functions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5715000" y="3277394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b="1" dirty="0" smtClean="0"/>
              <a:t>Tanh: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"/>
              <p:cNvSpPr>
                <a:spLocks noChangeArrowheads="1"/>
              </p:cNvSpPr>
              <p:nvPr/>
            </p:nvSpPr>
            <p:spPr bwMode="auto">
              <a:xfrm>
                <a:off x="5715000" y="3124994"/>
                <a:ext cx="2743200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𝒂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𝒛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𝒛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4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3124994"/>
                <a:ext cx="2743200" cy="914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7594"/>
            <a:ext cx="3157537" cy="2271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11434"/>
            <a:ext cx="3124200" cy="187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01194"/>
            <a:ext cx="3935458" cy="2282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4"/>
              <p:cNvSpPr>
                <a:spLocks noChangeArrowheads="1"/>
              </p:cNvSpPr>
              <p:nvPr/>
            </p:nvSpPr>
            <p:spPr bwMode="auto">
              <a:xfrm>
                <a:off x="1416050" y="5639594"/>
                <a:ext cx="20891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𝒂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𝒎𝒂𝒙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19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6050" y="5639594"/>
                <a:ext cx="2089150" cy="457200"/>
              </a:xfrm>
              <a:prstGeom prst="rect">
                <a:avLst/>
              </a:prstGeom>
              <a:blipFill rotWithShape="1">
                <a:blip r:embed="rId8"/>
                <a:stretch>
                  <a:fillRect t="-1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914400" y="5639594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b="1" dirty="0" smtClean="0"/>
              <a:t>ReLU: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554" y="3734594"/>
            <a:ext cx="3486150" cy="2131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4"/>
              <p:cNvSpPr>
                <a:spLocks noChangeArrowheads="1"/>
              </p:cNvSpPr>
              <p:nvPr/>
            </p:nvSpPr>
            <p:spPr bwMode="auto">
              <a:xfrm>
                <a:off x="6292850" y="5837238"/>
                <a:ext cx="2089150" cy="2595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𝒂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𝒎𝒂𝒙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.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𝟎𝟏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23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2850" y="5837238"/>
                <a:ext cx="2089150" cy="259556"/>
              </a:xfrm>
              <a:prstGeom prst="rect">
                <a:avLst/>
              </a:prstGeom>
              <a:blipFill rotWithShape="1">
                <a:blip r:embed="rId10"/>
                <a:stretch>
                  <a:fillRect t="-30952" r="-5831" b="-619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029200" y="5868194"/>
            <a:ext cx="1447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b="1" dirty="0" smtClean="0"/>
              <a:t>Leaky ReLU:</a:t>
            </a:r>
          </a:p>
        </p:txBody>
      </p:sp>
    </p:spTree>
    <p:extLst>
      <p:ext uri="{BB962C8B-B14F-4D97-AF65-F5344CB8AC3E}">
        <p14:creationId xmlns:p14="http://schemas.microsoft.com/office/powerpoint/2010/main" val="4282345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/>
          <p:nvPr/>
        </p:nvSpPr>
        <p:spPr>
          <a:xfrm>
            <a:off x="3627438" y="3282950"/>
            <a:ext cx="1935162" cy="6048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/>
            <a:r>
              <a:rPr sz="2700" b="1" dirty="0">
                <a:solidFill>
                  <a:srgbClr val="A2AC00"/>
                </a:solidFill>
                <a:latin typeface="Arial" panose="020B0604020202020204" pitchFamily="34" charset="0"/>
              </a:rPr>
              <a:t>The End! </a:t>
            </a:r>
          </a:p>
        </p:txBody>
      </p:sp>
      <p:pic>
        <p:nvPicPr>
          <p:cNvPr id="4198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8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25941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/>
          <p:nvPr/>
        </p:nvSpPr>
        <p:spPr>
          <a:xfrm>
            <a:off x="1209675" y="610394"/>
            <a:ext cx="2524125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500" b="1" dirty="0" smtClean="0">
                <a:solidFill>
                  <a:srgbClr val="A2AC00"/>
                </a:solidFill>
                <a:latin typeface="Arial" panose="020B0604020202020204" pitchFamily="34" charset="0"/>
              </a:rPr>
              <a:t>References</a:t>
            </a:r>
            <a:endParaRPr sz="35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8"/>
          <p:cNvSpPr txBox="1"/>
          <p:nvPr/>
        </p:nvSpPr>
        <p:spPr>
          <a:xfrm>
            <a:off x="304801" y="1219994"/>
            <a:ext cx="86868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2000" kern="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1</a:t>
            </a:r>
            <a:r>
              <a:rPr lang="en-US" sz="2000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. </a:t>
            </a:r>
            <a:r>
              <a:rPr lang="en-US" sz="2000" kern="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Richard </a:t>
            </a:r>
            <a:r>
              <a:rPr lang="en-US" sz="2000" kern="0" dirty="0" err="1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Szeliski</a:t>
            </a:r>
            <a:r>
              <a:rPr lang="en-US" sz="2000" kern="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. (2017). Computer Vision: Algorithms and Applications. Springer</a:t>
            </a:r>
            <a:endParaRPr lang="en-US" sz="2000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  <a:p>
            <a:pPr indent="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2000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2. Géron, A. (2019). Hands-On Machine Learning with Scikit-Learn, Keras, and TensorFlow. O'Reilly Media.</a:t>
            </a:r>
          </a:p>
          <a:p>
            <a:pPr indent="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2000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3. </a:t>
            </a:r>
            <a:r>
              <a:rPr lang="en-US" sz="2000" kern="0" dirty="0" err="1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Aggarwal</a:t>
            </a:r>
            <a:r>
              <a:rPr lang="en-US" sz="2000" kern="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, C.C. (2018). Neural Networks and Deep Learning. Springer</a:t>
            </a:r>
            <a:endParaRPr lang="en-US" sz="2000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  <a:p>
            <a:pPr indent="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2000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4. Goodfellow, I., Bengio, Y., &amp; Courville, A. (2016). Deep Learning. MIT Press.</a:t>
            </a:r>
          </a:p>
          <a:p>
            <a:pPr indent="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en-US" sz="2000" kern="0" dirty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5. Hastie, T., Tibshirani, R., &amp; Friedman, J. (2009). The Elements of Statistical Learning: Data Mining, Inference, and Prediction. Springer</a:t>
            </a:r>
            <a:r>
              <a:rPr lang="en-US" sz="2000" kern="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.</a:t>
            </a:r>
          </a:p>
          <a:p>
            <a:pPr marL="457200" indent="-45720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AutoNum type="arabicPeriod" startAt="6"/>
            </a:pPr>
            <a:r>
              <a:rPr lang="en-US" sz="2000" kern="0" dirty="0" err="1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Gulli</a:t>
            </a:r>
            <a:r>
              <a:rPr lang="en-US" sz="2000" kern="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, A, Pal, S. (2017). Deep Learning with Keras. </a:t>
            </a:r>
            <a:r>
              <a:rPr lang="en-US" sz="2000" kern="0" dirty="0" err="1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Packt</a:t>
            </a:r>
            <a:r>
              <a:rPr lang="en-US" sz="2000" kern="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 Publishing</a:t>
            </a:r>
          </a:p>
          <a:p>
            <a:pPr marL="457200" indent="-457200" algn="just">
              <a:lnSpc>
                <a:spcPct val="130000"/>
              </a:lnSpc>
              <a:spcBef>
                <a:spcPts val="600"/>
              </a:spcBef>
              <a:buFont typeface="Wingdings" panose="05000000000000000000" charset="0"/>
              <a:buAutoNum type="arabicPeriod" startAt="6"/>
            </a:pPr>
            <a:r>
              <a:rPr lang="en-US" sz="2000" kern="0" dirty="0" err="1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Montavon</a:t>
            </a:r>
            <a:r>
              <a:rPr lang="en-US" sz="2000" kern="0" dirty="0" smtClean="0"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lt"/>
              </a:rPr>
              <a:t>, G. Orr, G. Muller, K.K. (2012). Neural Networks: Tricks of the Trade. Springer.</a:t>
            </a:r>
            <a:endParaRPr lang="en-US" sz="2000" kern="0" dirty="0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048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2133600" y="686594"/>
            <a:ext cx="4657725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What is a Neural network?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9"/>
          <a:stretch/>
        </p:blipFill>
        <p:spPr bwMode="auto">
          <a:xfrm>
            <a:off x="228601" y="2141127"/>
            <a:ext cx="3657599" cy="197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62400" y="2799596"/>
            <a:ext cx="6527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/>
              <a:t>= a</a:t>
            </a:r>
            <a:endParaRPr lang="en-US" sz="3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86994"/>
            <a:ext cx="6172200" cy="1569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03200" y="1372394"/>
            <a:ext cx="26289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/>
              <a:t>Logistic Regression</a:t>
            </a:r>
            <a:endParaRPr lang="en-US" sz="2500" b="1" dirty="0" smtClean="0"/>
          </a:p>
        </p:txBody>
      </p:sp>
    </p:spTree>
    <p:extLst>
      <p:ext uri="{BB962C8B-B14F-4D97-AF65-F5344CB8AC3E}">
        <p14:creationId xmlns:p14="http://schemas.microsoft.com/office/powerpoint/2010/main" val="671884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2133600" y="686594"/>
            <a:ext cx="4657725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What is a Neural network?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9"/>
          <a:stretch/>
        </p:blipFill>
        <p:spPr bwMode="auto">
          <a:xfrm>
            <a:off x="228601" y="2667794"/>
            <a:ext cx="2971799" cy="1604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76600" y="3104396"/>
            <a:ext cx="6527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/>
              <a:t>= a</a:t>
            </a:r>
            <a:endParaRPr lang="en-US" sz="3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679767"/>
            <a:ext cx="6172200" cy="1569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03200" y="1219994"/>
            <a:ext cx="513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/>
              <a:t>Let’s look at Logistic Regression</a:t>
            </a:r>
            <a:endParaRPr lang="en-US" sz="25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1828800" y="3942596"/>
            <a:ext cx="3369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/>
              <a:t>z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997276" y="3658394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114800" y="4191794"/>
            <a:ext cx="106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000" dirty="0" smtClean="0"/>
              <a:t>Weighted input</a:t>
            </a:r>
            <a:endParaRPr lang="en-US" sz="2000" b="1" dirty="0" smtClean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934075" y="4191794"/>
            <a:ext cx="1152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000" dirty="0" smtClean="0"/>
              <a:t>Apply activation</a:t>
            </a:r>
            <a:endParaRPr lang="en-US" sz="2000" b="1" dirty="0" smtClean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7475538" y="4115594"/>
            <a:ext cx="106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000" dirty="0" smtClean="0"/>
              <a:t>Loss function</a:t>
            </a:r>
            <a:endParaRPr lang="en-US" sz="2000" b="1" dirty="0" smtClean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600200" y="2134394"/>
            <a:ext cx="1447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000" dirty="0" smtClean="0"/>
              <a:t>Sigmoid Unit/Neuron</a:t>
            </a:r>
            <a:endParaRPr lang="en-US" sz="2000" b="1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97276" y="2820194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72000" y="4801394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03987" y="4801394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924800" y="4801394"/>
            <a:ext cx="0" cy="457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17650" y="2134394"/>
            <a:ext cx="1530350" cy="685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38600" y="4115594"/>
            <a:ext cx="1143000" cy="685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899150" y="4115594"/>
            <a:ext cx="1111250" cy="685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391400" y="4115594"/>
            <a:ext cx="990600" cy="685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91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2133600" y="686594"/>
            <a:ext cx="4657725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What is a Neural network?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03200" y="1219994"/>
            <a:ext cx="871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/>
              <a:t>Neural Network = two or more logistic regression stacked together.</a:t>
            </a:r>
            <a:endParaRPr lang="en-US" sz="25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8" y="2298320"/>
            <a:ext cx="3414712" cy="174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5" name="Straight Arrow Connector 44"/>
          <p:cNvCxnSpPr/>
          <p:nvPr/>
        </p:nvCxnSpPr>
        <p:spPr>
          <a:xfrm flipV="1">
            <a:off x="5087938" y="3277394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962647" y="3505994"/>
            <a:ext cx="3348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67248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2133600" y="686594"/>
            <a:ext cx="4657725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What is a Neural network?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03200" y="1219994"/>
            <a:ext cx="871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/>
              <a:t>Neural Network = two or more logistic regression stacked together.</a:t>
            </a:r>
            <a:endParaRPr lang="en-US" sz="25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8" y="2603120"/>
            <a:ext cx="3414712" cy="174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4"/>
              <p:cNvSpPr>
                <a:spLocks noChangeArrowheads="1"/>
              </p:cNvSpPr>
              <p:nvPr/>
            </p:nvSpPr>
            <p:spPr bwMode="auto">
              <a:xfrm>
                <a:off x="4154488" y="2058194"/>
                <a:ext cx="3048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29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4488" y="2058194"/>
                <a:ext cx="304800" cy="381000"/>
              </a:xfrm>
              <a:prstGeom prst="rect">
                <a:avLst/>
              </a:prstGeom>
              <a:blipFill rotWithShape="1">
                <a:blip r:embed="rId5"/>
                <a:stretch>
                  <a:fillRect t="-20968" r="-78000" b="-209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4306888" y="2362994"/>
            <a:ext cx="0" cy="2508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4"/>
              <p:cNvSpPr>
                <a:spLocks noChangeArrowheads="1"/>
              </p:cNvSpPr>
              <p:nvPr/>
            </p:nvSpPr>
            <p:spPr bwMode="auto">
              <a:xfrm>
                <a:off x="5145088" y="2569369"/>
                <a:ext cx="3048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32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5088" y="2569369"/>
                <a:ext cx="304800" cy="381000"/>
              </a:xfrm>
              <a:prstGeom prst="rect">
                <a:avLst/>
              </a:prstGeom>
              <a:blipFill rotWithShape="1">
                <a:blip r:embed="rId6"/>
                <a:stretch>
                  <a:fillRect t="-19048" r="-80000" b="-206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5297488" y="2874169"/>
            <a:ext cx="0" cy="2508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976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850"/>
            <a:ext cx="91440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88" y="1588"/>
            <a:ext cx="1319212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1"/>
          <p:cNvSpPr/>
          <p:nvPr/>
        </p:nvSpPr>
        <p:spPr>
          <a:xfrm>
            <a:off x="2133600" y="686594"/>
            <a:ext cx="4657725" cy="51673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/>
          <a:lstStyle/>
          <a:p>
            <a:pPr eaLnBrk="1" hangingPunct="1">
              <a:spcAft>
                <a:spcPts val="7775"/>
              </a:spcAft>
            </a:pPr>
            <a:r>
              <a:rPr lang="en-US" sz="3200" b="1" dirty="0" smtClean="0"/>
              <a:t>What is a Neural network?</a:t>
            </a:r>
            <a:endParaRPr sz="3000" b="1" dirty="0">
              <a:solidFill>
                <a:srgbClr val="A2AC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03200" y="1219994"/>
            <a:ext cx="871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500" dirty="0" smtClean="0"/>
              <a:t>Neural Network = two or more logistic regression stacked together.</a:t>
            </a:r>
            <a:endParaRPr lang="en-US" sz="25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298320"/>
            <a:ext cx="3414712" cy="174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"/>
              <p:cNvSpPr>
                <a:spLocks noChangeArrowheads="1"/>
              </p:cNvSpPr>
              <p:nvPr/>
            </p:nvSpPr>
            <p:spPr bwMode="auto">
              <a:xfrm>
                <a:off x="76200" y="4191794"/>
                <a:ext cx="3048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2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4191794"/>
                <a:ext cx="304800" cy="381000"/>
              </a:xfrm>
              <a:prstGeom prst="rect">
                <a:avLst/>
              </a:prstGeom>
              <a:blipFill rotWithShape="1">
                <a:blip r:embed="rId5"/>
                <a:stretch>
                  <a:fillRect t="-20968" r="-44000" b="-209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4"/>
              <p:cNvSpPr>
                <a:spLocks noChangeArrowheads="1"/>
              </p:cNvSpPr>
              <p:nvPr/>
            </p:nvSpPr>
            <p:spPr bwMode="auto">
              <a:xfrm>
                <a:off x="76200" y="4877594"/>
                <a:ext cx="6096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2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4877594"/>
                <a:ext cx="609600" cy="381000"/>
              </a:xfrm>
              <a:prstGeom prst="rect">
                <a:avLst/>
              </a:prstGeom>
              <a:blipFill rotWithShape="1">
                <a:blip r:embed="rId6"/>
                <a:stretch>
                  <a:fillRect l="-6000" t="-12698" r="-26000" b="-269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"/>
              <p:cNvSpPr>
                <a:spLocks noChangeArrowheads="1"/>
              </p:cNvSpPr>
              <p:nvPr/>
            </p:nvSpPr>
            <p:spPr bwMode="auto">
              <a:xfrm>
                <a:off x="76200" y="5410994"/>
                <a:ext cx="5334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27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5410994"/>
                <a:ext cx="533400" cy="381000"/>
              </a:xfrm>
              <a:prstGeom prst="rect">
                <a:avLst/>
              </a:prstGeom>
              <a:blipFill rotWithShape="1">
                <a:blip r:embed="rId7"/>
                <a:stretch>
                  <a:fillRect l="-6897" t="-14516" r="-28736" b="-274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533400" y="4991894"/>
            <a:ext cx="495300" cy="5024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4"/>
              <p:cNvSpPr>
                <a:spLocks noChangeArrowheads="1"/>
              </p:cNvSpPr>
              <p:nvPr/>
            </p:nvSpPr>
            <p:spPr bwMode="auto">
              <a:xfrm>
                <a:off x="1295400" y="1753394"/>
                <a:ext cx="3048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29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1753394"/>
                <a:ext cx="304800" cy="381000"/>
              </a:xfrm>
              <a:prstGeom prst="rect">
                <a:avLst/>
              </a:prstGeom>
              <a:blipFill rotWithShape="1">
                <a:blip r:embed="rId8"/>
                <a:stretch>
                  <a:fillRect t="-20968" r="-78000" b="-209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1447800" y="2058194"/>
            <a:ext cx="0" cy="2508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4"/>
              <p:cNvSpPr>
                <a:spLocks noChangeArrowheads="1"/>
              </p:cNvSpPr>
              <p:nvPr/>
            </p:nvSpPr>
            <p:spPr bwMode="auto">
              <a:xfrm>
                <a:off x="2286000" y="2264569"/>
                <a:ext cx="3048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32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2264569"/>
                <a:ext cx="304800" cy="381000"/>
              </a:xfrm>
              <a:prstGeom prst="rect">
                <a:avLst/>
              </a:prstGeom>
              <a:blipFill rotWithShape="1">
                <a:blip r:embed="rId9"/>
                <a:stretch>
                  <a:fillRect t="-19048" r="-78000" b="-206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2438400" y="2569369"/>
            <a:ext cx="0" cy="2508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4344194"/>
            <a:ext cx="723900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628650" y="4991894"/>
            <a:ext cx="285750" cy="38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78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2916</TotalTime>
  <Words>1869</Words>
  <Application>Microsoft Office PowerPoint</Application>
  <PresentationFormat>Custom</PresentationFormat>
  <Paragraphs>294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Nneji</dc:creator>
  <cp:lastModifiedBy>PC</cp:lastModifiedBy>
  <cp:revision>167</cp:revision>
  <dcterms:created xsi:type="dcterms:W3CDTF">2023-07-04T05:00:23Z</dcterms:created>
  <dcterms:modified xsi:type="dcterms:W3CDTF">2024-10-27T05:53:34Z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642B7A3ED9FC43DB8FC2C5A276DABA43</vt:lpwstr>
  </property>
  <property fmtid="{D5CDD505-2E9C-101B-9397-08002B2CF9AE}" pid="3" name="KSOProductBuildVer">
    <vt:lpwstr>1033-11.2.0.11537</vt:lpwstr>
  </property>
</Properties>
</file>