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4" r:id="rId17"/>
    <p:sldId id="273" r:id="rId18"/>
    <p:sldId id="275" r:id="rId19"/>
    <p:sldId id="276" r:id="rId20"/>
    <p:sldId id="281" r:id="rId21"/>
    <p:sldId id="277" r:id="rId22"/>
    <p:sldId id="278" r:id="rId23"/>
    <p:sldId id="279" r:id="rId24"/>
    <p:sldId id="280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F4358C-2749-43D2-9FD2-E753DC0C76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6847BDE-8647-4442-956F-282DFAF428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A36952-AE24-4AA1-B059-8763884F3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8E974-8B11-413D-B05C-3B685AD7D78D}" type="datetimeFigureOut">
              <a:rPr lang="ko-KR" altLang="en-US" smtClean="0"/>
              <a:t>2020-06-29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B92763-891C-4FB1-8EF5-2A4810746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393119-B322-422A-ACE4-F5BF00CD3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3A2C5-BAD6-4375-8498-019871BC3E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9476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AD7991-0ABC-44DC-80AD-4F0F3E4A2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D77C099-3B2C-4247-8F7B-62B49D046C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51B57E-A318-48BC-92C1-BF83BC533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8E974-8B11-413D-B05C-3B685AD7D78D}" type="datetimeFigureOut">
              <a:rPr lang="ko-KR" altLang="en-US" smtClean="0"/>
              <a:t>2020-06-29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6E6B08-0510-41A9-8401-76385F034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3E2854-4016-4ABE-96B9-C253DCF82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3A2C5-BAD6-4375-8498-019871BC3E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6967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3A4BCCC-5A63-4FC7-92B6-09C240F6D1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73C552B-08EF-4A83-81F0-067A99A074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04635A-61E4-4BA2-93C7-105B1B13B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8E974-8B11-413D-B05C-3B685AD7D78D}" type="datetimeFigureOut">
              <a:rPr lang="ko-KR" altLang="en-US" smtClean="0"/>
              <a:t>2020-06-29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93B687-0DC0-4DBF-8A0A-34E09641C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22B496-03C1-4EDF-B7AC-5DC602EEA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3A2C5-BAD6-4375-8498-019871BC3E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4573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271702-70C2-4EAE-A884-27C5D7F41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57CCBD-773B-43DA-BD10-6FAB70F47E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FF6B11-8487-4216-AC27-1C269267F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8E974-8B11-413D-B05C-3B685AD7D78D}" type="datetimeFigureOut">
              <a:rPr lang="ko-KR" altLang="en-US" smtClean="0"/>
              <a:t>2020-06-29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C9AE23-DD23-440C-8E5F-1AD044318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687DAE-35BB-49E6-B249-F41989C29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3A2C5-BAD6-4375-8498-019871BC3E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119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BB60E4-A848-425A-83EB-AD80F59AC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04E9EC1-D521-4392-A6C0-66924BEDD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324046-E0B4-48E6-93F9-83847F4D2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8E974-8B11-413D-B05C-3B685AD7D78D}" type="datetimeFigureOut">
              <a:rPr lang="ko-KR" altLang="en-US" smtClean="0"/>
              <a:t>2020-06-29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3CD2A2-6693-491A-86FF-5B7512232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96D619-5E2C-411B-9D66-45DE3D76A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3A2C5-BAD6-4375-8498-019871BC3E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6447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5B1344-147B-4E2A-A410-473EDD233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1DC3E8-A3F5-4A87-8E49-C8005C3006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A61A01D-6B20-4BB1-B5A7-9267F1804E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C17A67E-8B85-4A42-ABB1-68D0CB01D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8E974-8B11-413D-B05C-3B685AD7D78D}" type="datetimeFigureOut">
              <a:rPr lang="ko-KR" altLang="en-US" smtClean="0"/>
              <a:t>2020-06-29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06B3E72-3693-4D61-8D4A-383BB5153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F3495AF-202C-4C4B-AA32-09A51A209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3A2C5-BAD6-4375-8498-019871BC3E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6160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51E777-AD47-4C73-ABC8-D450A76D5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E4BED11-7A0A-4A59-BEA1-F59DA3EF41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34651CE-A324-4D1E-8F86-D7D01EA6AC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7BDEBEB-F1C7-4A58-A6FA-FF77B45860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78E1CFA-AD78-4D3B-B2B8-425694CFFA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43F8620-D1F3-4901-935E-0E2093C92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8E974-8B11-413D-B05C-3B685AD7D78D}" type="datetimeFigureOut">
              <a:rPr lang="ko-KR" altLang="en-US" smtClean="0"/>
              <a:t>2020-06-29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61B8EA7-62A1-4131-A6F7-692CD1E57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D955617-A47E-41C7-A707-4CCFFF868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3A2C5-BAD6-4375-8498-019871BC3E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5801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DBA197-D6FC-40B5-B394-9FCEEDF23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5CA4247-9CE9-49EA-96E4-6A82E29CA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8E974-8B11-413D-B05C-3B685AD7D78D}" type="datetimeFigureOut">
              <a:rPr lang="ko-KR" altLang="en-US" smtClean="0"/>
              <a:t>2020-06-29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B0A1BA3-EB8C-4B76-BA02-D88BB9F06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DB38C61-7BF0-40EF-9B29-7DEFE7CD6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3A2C5-BAD6-4375-8498-019871BC3E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3533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57F2A50-58B7-49C4-AA50-49508C93C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8E974-8B11-413D-B05C-3B685AD7D78D}" type="datetimeFigureOut">
              <a:rPr lang="ko-KR" altLang="en-US" smtClean="0"/>
              <a:t>2020-06-29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40A3DC3-526D-45F9-8239-60FA4191B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4025E4C-4E7E-41CF-A9BE-303B12F06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3A2C5-BAD6-4375-8498-019871BC3E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6950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5D6B0B-E855-408E-8378-344DDDB62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A0E13E-D749-441F-BEE0-5FC5226406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C21605B-00B8-4B16-A02E-5795617071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146C801-3279-4A7E-B94A-6CAF4A4E3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8E974-8B11-413D-B05C-3B685AD7D78D}" type="datetimeFigureOut">
              <a:rPr lang="ko-KR" altLang="en-US" smtClean="0"/>
              <a:t>2020-06-29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BB01CD8-2816-49FA-A362-B87CBE506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B75E9C8-C6B5-4500-B587-52EBD4C76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3A2C5-BAD6-4375-8498-019871BC3E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913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86B65B-A707-4593-8437-4C3FE26C8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73D0505-E598-464F-8DD1-9EACA5A3B6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908941F-4A53-45C6-B614-629CE11E5F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46F819B-FE64-44EE-A620-CBDE5E35A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8E974-8B11-413D-B05C-3B685AD7D78D}" type="datetimeFigureOut">
              <a:rPr lang="ko-KR" altLang="en-US" smtClean="0"/>
              <a:t>2020-06-29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6CD01A9-ACAC-4EDE-80E7-39F932D02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5C54D38-FAA4-436D-A7CD-0FFC805E7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3A2C5-BAD6-4375-8498-019871BC3E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9793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BD2A9DB-8FD0-41D1-A148-2E7B921C7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7C6E3D-ECB2-4446-98CC-F6132F369D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CE655B-4503-4BD1-8C32-4F3DB3622A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68E974-8B11-413D-B05C-3B685AD7D78D}" type="datetimeFigureOut">
              <a:rPr lang="ko-KR" altLang="en-US" smtClean="0"/>
              <a:t>2020-06-29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7A8F74-B233-4E5A-941D-7C98F7E995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24D5C5-749C-4C98-ABAC-F730338708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3A2C5-BAD6-4375-8498-019871BC3E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8303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sv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hub.com/mu1616/shoes-stor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12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g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9">
            <a:extLst>
              <a:ext uri="{FF2B5EF4-FFF2-40B4-BE49-F238E27FC236}">
                <a16:creationId xmlns:a16="http://schemas.microsoft.com/office/drawing/2014/main" id="{7905BA41-EE6E-4F80-8636-447F22DD72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1946B85-A23F-4FA3-8805-088B94634E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48465" y="3298722"/>
            <a:ext cx="8495070" cy="1784402"/>
          </a:xfrm>
        </p:spPr>
        <p:txBody>
          <a:bodyPr anchor="b">
            <a:normAutofit/>
          </a:bodyPr>
          <a:lstStyle/>
          <a:p>
            <a:r>
              <a:rPr lang="en-US" altLang="ko-KR">
                <a:solidFill>
                  <a:srgbClr val="FFFFFF"/>
                </a:solidFill>
              </a:rPr>
              <a:t>SpringBoot </a:t>
            </a:r>
            <a:r>
              <a:rPr lang="ko-KR" altLang="en-US">
                <a:solidFill>
                  <a:srgbClr val="FFFFFF"/>
                </a:solidFill>
              </a:rPr>
              <a:t>신발 쇼핑몰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21CCB78-147F-4FBD-BDF7-2B29865002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48465" y="5258851"/>
            <a:ext cx="8495070" cy="904005"/>
          </a:xfrm>
        </p:spPr>
        <p:txBody>
          <a:bodyPr>
            <a:normAutofit/>
          </a:bodyPr>
          <a:lstStyle/>
          <a:p>
            <a:r>
              <a:rPr lang="ko-KR" altLang="en-US">
                <a:solidFill>
                  <a:srgbClr val="FFFFFF"/>
                </a:solidFill>
              </a:rPr>
              <a:t>프로젝트 요약</a:t>
            </a:r>
          </a:p>
        </p:txBody>
      </p:sp>
      <p:sp>
        <p:nvSpPr>
          <p:cNvPr id="26" name="Oval 11">
            <a:extLst>
              <a:ext uri="{FF2B5EF4-FFF2-40B4-BE49-F238E27FC236}">
                <a16:creationId xmlns:a16="http://schemas.microsoft.com/office/drawing/2014/main" id="{CD7549B2-EE05-4558-8C64-AC46755F2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25914" y="889251"/>
            <a:ext cx="2140172" cy="2140172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79B7FB3F-8AAA-4920-AC59-F050D846DA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08264" y="1371601"/>
            <a:ext cx="1175474" cy="1175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5927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27D76E-FC59-4B68-8E4B-2660C7E41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254" y="634065"/>
            <a:ext cx="4352925" cy="1325563"/>
          </a:xfrm>
          <a:solidFill>
            <a:schemeClr val="accent1"/>
          </a:solidFill>
        </p:spPr>
        <p:txBody>
          <a:bodyPr/>
          <a:lstStyle/>
          <a:p>
            <a:r>
              <a:rPr lang="ko-KR" altLang="en-US">
                <a:solidFill>
                  <a:schemeClr val="bg1"/>
                </a:solidFill>
              </a:rPr>
              <a:t>상품 검색</a:t>
            </a:r>
            <a:r>
              <a:rPr lang="en-US" altLang="ko-KR">
                <a:solidFill>
                  <a:schemeClr val="bg1"/>
                </a:solidFill>
              </a:rPr>
              <a:t>, </a:t>
            </a:r>
            <a:r>
              <a:rPr lang="ko-KR" altLang="en-US">
                <a:solidFill>
                  <a:schemeClr val="bg1"/>
                </a:solidFill>
              </a:rPr>
              <a:t>정렬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BCD567C-A4CD-4FEF-B441-5E68B47BB7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73" r="1782"/>
          <a:stretch/>
        </p:blipFill>
        <p:spPr>
          <a:xfrm>
            <a:off x="5143500" y="1"/>
            <a:ext cx="7048500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0ABB4A5-93A8-4D01-B258-9D43F4D9BB89}"/>
              </a:ext>
            </a:extLst>
          </p:cNvPr>
          <p:cNvSpPr txBox="1"/>
          <p:nvPr/>
        </p:nvSpPr>
        <p:spPr>
          <a:xfrm>
            <a:off x="332254" y="2483224"/>
            <a:ext cx="37293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/>
              <a:t>카테고리별로 상품 검색</a:t>
            </a:r>
            <a:endParaRPr lang="en-US" altLang="ko-KR"/>
          </a:p>
          <a:p>
            <a:pPr marL="285750" indent="-285750">
              <a:buFontTx/>
              <a:buChar char="-"/>
            </a:pPr>
            <a:endParaRPr lang="en-US" altLang="ko-KR"/>
          </a:p>
          <a:p>
            <a:pPr marL="285750" indent="-285750">
              <a:buFontTx/>
              <a:buChar char="-"/>
            </a:pPr>
            <a:r>
              <a:rPr lang="ko-KR" altLang="en-US"/>
              <a:t>키워드를 통한 상품 검색</a:t>
            </a:r>
            <a:endParaRPr lang="en-US" altLang="ko-KR"/>
          </a:p>
          <a:p>
            <a:pPr marL="285750" indent="-285750">
              <a:buFontTx/>
              <a:buChar char="-"/>
            </a:pPr>
            <a:endParaRPr lang="en-US" altLang="ko-KR"/>
          </a:p>
          <a:p>
            <a:pPr marL="285750" indent="-285750">
              <a:buFontTx/>
              <a:buChar char="-"/>
            </a:pPr>
            <a:r>
              <a:rPr lang="ko-KR" altLang="en-US"/>
              <a:t>신상품순</a:t>
            </a:r>
            <a:r>
              <a:rPr lang="en-US" altLang="ko-KR"/>
              <a:t>, </a:t>
            </a:r>
            <a:r>
              <a:rPr lang="ko-KR" altLang="en-US"/>
              <a:t>가격순</a:t>
            </a:r>
            <a:r>
              <a:rPr lang="en-US" altLang="ko-KR"/>
              <a:t>, </a:t>
            </a:r>
            <a:r>
              <a:rPr lang="ko-KR" altLang="en-US"/>
              <a:t>인기순 정렬</a:t>
            </a:r>
          </a:p>
        </p:txBody>
      </p:sp>
    </p:spTree>
    <p:extLst>
      <p:ext uri="{BB962C8B-B14F-4D97-AF65-F5344CB8AC3E}">
        <p14:creationId xmlns:p14="http://schemas.microsoft.com/office/powerpoint/2010/main" val="24312084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211B9091-30D1-48AA-8458-1DC136FF3E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9225" y="0"/>
            <a:ext cx="6796977" cy="6858000"/>
          </a:xfrm>
          <a:prstGeom prst="rect">
            <a:avLst/>
          </a:prstGeom>
        </p:spPr>
      </p:pic>
      <p:sp>
        <p:nvSpPr>
          <p:cNvPr id="9" name="제목 1">
            <a:extLst>
              <a:ext uri="{FF2B5EF4-FFF2-40B4-BE49-F238E27FC236}">
                <a16:creationId xmlns:a16="http://schemas.microsoft.com/office/drawing/2014/main" id="{A63A687A-16EA-490A-8D76-330FCBCA55B2}"/>
              </a:ext>
            </a:extLst>
          </p:cNvPr>
          <p:cNvSpPr txBox="1">
            <a:spLocks/>
          </p:cNvSpPr>
          <p:nvPr/>
        </p:nvSpPr>
        <p:spPr>
          <a:xfrm>
            <a:off x="390525" y="662641"/>
            <a:ext cx="4352925" cy="1325563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>
                <a:solidFill>
                  <a:schemeClr val="bg1"/>
                </a:solidFill>
              </a:rPr>
              <a:t>상품 상세정보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E34B9C-C156-4E90-97C1-693ACFB85287}"/>
              </a:ext>
            </a:extLst>
          </p:cNvPr>
          <p:cNvSpPr txBox="1"/>
          <p:nvPr/>
        </p:nvSpPr>
        <p:spPr>
          <a:xfrm>
            <a:off x="528918" y="3039034"/>
            <a:ext cx="42145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/>
              <a:t>사이즈별 상품 선택 기능</a:t>
            </a:r>
            <a:endParaRPr lang="en-US" altLang="ko-KR"/>
          </a:p>
          <a:p>
            <a:pPr marL="285750" indent="-285750">
              <a:buFontTx/>
              <a:buChar char="-"/>
            </a:pPr>
            <a:endParaRPr lang="en-US" altLang="ko-KR"/>
          </a:p>
          <a:p>
            <a:pPr marL="285750" indent="-285750">
              <a:buFontTx/>
              <a:buChar char="-"/>
            </a:pPr>
            <a:r>
              <a:rPr lang="en-US" altLang="ko-KR"/>
              <a:t>+, - </a:t>
            </a:r>
            <a:r>
              <a:rPr lang="ko-KR" altLang="en-US"/>
              <a:t>버튼을 통해 수량 조절 기능</a:t>
            </a:r>
            <a:endParaRPr lang="en-US" altLang="ko-KR"/>
          </a:p>
          <a:p>
            <a:pPr marL="285750" indent="-285750">
              <a:buFontTx/>
              <a:buChar char="-"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732977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1EF518B-B31D-4E40-9E42-08C083E7E9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2293" y="3451096"/>
            <a:ext cx="4546412" cy="33528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EC27219-AFC2-47C3-A590-22058AEA93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1154" y="510708"/>
            <a:ext cx="6242299" cy="5208774"/>
          </a:xfrm>
          <a:prstGeom prst="rect">
            <a:avLst/>
          </a:prstGeo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FDAC4742-268D-4057-B89C-C997B459E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253" y="634065"/>
            <a:ext cx="5449981" cy="1325563"/>
          </a:xfrm>
          <a:solidFill>
            <a:schemeClr val="accent1"/>
          </a:solidFill>
        </p:spPr>
        <p:txBody>
          <a:bodyPr/>
          <a:lstStyle/>
          <a:p>
            <a:r>
              <a:rPr lang="ko-KR" altLang="en-US">
                <a:solidFill>
                  <a:schemeClr val="bg1"/>
                </a:solidFill>
              </a:rPr>
              <a:t>상품 문의</a:t>
            </a:r>
            <a:r>
              <a:rPr lang="en-US" altLang="ko-KR">
                <a:solidFill>
                  <a:schemeClr val="bg1"/>
                </a:solidFill>
              </a:rPr>
              <a:t>, </a:t>
            </a:r>
            <a:r>
              <a:rPr lang="ko-KR" altLang="en-US">
                <a:solidFill>
                  <a:schemeClr val="bg1"/>
                </a:solidFill>
              </a:rPr>
              <a:t>상품 후기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F9B196-E483-42F1-B44B-337D301C209C}"/>
              </a:ext>
            </a:extLst>
          </p:cNvPr>
          <p:cNvSpPr txBox="1"/>
          <p:nvPr/>
        </p:nvSpPr>
        <p:spPr>
          <a:xfrm>
            <a:off x="332253" y="2312613"/>
            <a:ext cx="52712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/>
              <a:t>Ajax</a:t>
            </a:r>
            <a:r>
              <a:rPr lang="ko-KR" altLang="en-US"/>
              <a:t>로 상품문의 게시판 구현</a:t>
            </a:r>
            <a:endParaRPr lang="en-US" altLang="ko-KR"/>
          </a:p>
          <a:p>
            <a:pPr marL="285750" indent="-285750">
              <a:buFontTx/>
              <a:buChar char="-"/>
            </a:pPr>
            <a:endParaRPr lang="en-US" altLang="ko-KR"/>
          </a:p>
          <a:p>
            <a:pPr marL="285750" indent="-285750">
              <a:buFontTx/>
              <a:buChar char="-"/>
            </a:pPr>
            <a:r>
              <a:rPr lang="ko-KR" altLang="en-US"/>
              <a:t>구매자에 한해서 평점 및 구매후기 작성 가능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016179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C7BB3C67-803D-4F1C-9862-3F211FCF1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194" y="634065"/>
            <a:ext cx="4096311" cy="1325563"/>
          </a:xfrm>
          <a:solidFill>
            <a:schemeClr val="accent1"/>
          </a:solidFill>
        </p:spPr>
        <p:txBody>
          <a:bodyPr/>
          <a:lstStyle/>
          <a:p>
            <a:pPr algn="ctr"/>
            <a:r>
              <a:rPr lang="ko-KR" altLang="en-US">
                <a:solidFill>
                  <a:schemeClr val="bg1"/>
                </a:solidFill>
              </a:rPr>
              <a:t>상품 주문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170BC5-9896-4D0B-8E9D-5593614F89F1}"/>
              </a:ext>
            </a:extLst>
          </p:cNvPr>
          <p:cNvSpPr txBox="1"/>
          <p:nvPr/>
        </p:nvSpPr>
        <p:spPr>
          <a:xfrm>
            <a:off x="601194" y="2859741"/>
            <a:ext cx="42666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/>
              <a:t>Iamport </a:t>
            </a:r>
            <a:r>
              <a:rPr lang="ko-KR" altLang="en-US"/>
              <a:t>연동하여 결제 처리</a:t>
            </a:r>
            <a:endParaRPr lang="en-US" altLang="ko-KR"/>
          </a:p>
          <a:p>
            <a:pPr marL="285750" indent="-285750">
              <a:buFontTx/>
              <a:buChar char="-"/>
            </a:pPr>
            <a:endParaRPr lang="en-US" altLang="ko-KR"/>
          </a:p>
          <a:p>
            <a:pPr marL="285750" indent="-285750">
              <a:buFontTx/>
              <a:buChar char="-"/>
            </a:pPr>
            <a:r>
              <a:rPr lang="en-US" altLang="ko-KR"/>
              <a:t>Back End</a:t>
            </a:r>
            <a:r>
              <a:rPr lang="ko-KR" altLang="en-US"/>
              <a:t>에서 결제정보 유효성 검사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C00CDAA-7068-4A99-A575-6594F00824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4459" y="0"/>
            <a:ext cx="67875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2191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8C50627-6F60-4A92-A6D9-0C19006EB9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8493" y="591671"/>
            <a:ext cx="5873507" cy="532503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BC6BEE6-653E-4D51-9A8B-264943D73B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832" y="3368881"/>
            <a:ext cx="6839791" cy="3489119"/>
          </a:xfrm>
          <a:prstGeom prst="rect">
            <a:avLst/>
          </a:prstGeo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A6D5703F-C5E8-46B1-AA3C-99035820B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832" y="347194"/>
            <a:ext cx="5449981" cy="1325563"/>
          </a:xfrm>
          <a:solidFill>
            <a:schemeClr val="accent1"/>
          </a:solidFill>
        </p:spPr>
        <p:txBody>
          <a:bodyPr/>
          <a:lstStyle/>
          <a:p>
            <a:pPr algn="ctr"/>
            <a:r>
              <a:rPr lang="ko-KR" altLang="en-US">
                <a:solidFill>
                  <a:schemeClr val="bg1"/>
                </a:solidFill>
              </a:rPr>
              <a:t>장바구니</a:t>
            </a:r>
            <a:r>
              <a:rPr lang="en-US" altLang="ko-KR">
                <a:solidFill>
                  <a:schemeClr val="bg1"/>
                </a:solidFill>
              </a:rPr>
              <a:t>, </a:t>
            </a:r>
            <a:r>
              <a:rPr lang="ko-KR" altLang="en-US">
                <a:solidFill>
                  <a:schemeClr val="bg1"/>
                </a:solidFill>
              </a:rPr>
              <a:t>주문조회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A853AE-62EC-4712-8962-F27B38BF451D}"/>
              </a:ext>
            </a:extLst>
          </p:cNvPr>
          <p:cNvSpPr txBox="1"/>
          <p:nvPr/>
        </p:nvSpPr>
        <p:spPr>
          <a:xfrm>
            <a:off x="555812" y="1891553"/>
            <a:ext cx="5181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/>
              <a:t>장바구니 추가</a:t>
            </a:r>
            <a:r>
              <a:rPr lang="en-US" altLang="ko-KR"/>
              <a:t>, </a:t>
            </a:r>
            <a:r>
              <a:rPr lang="ko-KR" altLang="en-US"/>
              <a:t>삭제</a:t>
            </a:r>
            <a:r>
              <a:rPr lang="en-US" altLang="ko-KR"/>
              <a:t>, </a:t>
            </a:r>
            <a:r>
              <a:rPr lang="ko-KR" altLang="en-US"/>
              <a:t>수량변경 가능</a:t>
            </a:r>
            <a:endParaRPr lang="en-US" altLang="ko-KR"/>
          </a:p>
          <a:p>
            <a:pPr marL="285750" indent="-285750">
              <a:buFontTx/>
              <a:buChar char="-"/>
            </a:pPr>
            <a:endParaRPr lang="en-US" altLang="ko-KR"/>
          </a:p>
          <a:p>
            <a:pPr marL="285750" indent="-285750">
              <a:buFontTx/>
              <a:buChar char="-"/>
            </a:pPr>
            <a:r>
              <a:rPr lang="ko-KR" altLang="en-US"/>
              <a:t>연도별 주문 조회 기능</a:t>
            </a:r>
            <a:endParaRPr lang="en-US" altLang="ko-KR"/>
          </a:p>
          <a:p>
            <a:pPr marL="285750" indent="-285750">
              <a:buFontTx/>
              <a:buChar char="-"/>
            </a:pPr>
            <a:endParaRPr lang="en-US" altLang="ko-KR"/>
          </a:p>
          <a:p>
            <a:pPr marL="285750" indent="-285750">
              <a:buFontTx/>
              <a:buChar char="-"/>
            </a:pPr>
            <a:r>
              <a:rPr lang="ko-KR" altLang="en-US"/>
              <a:t>구매취소 기능 </a:t>
            </a:r>
            <a:r>
              <a:rPr lang="en-US" altLang="ko-KR"/>
              <a:t>(</a:t>
            </a:r>
            <a:r>
              <a:rPr lang="ko-KR" altLang="en-US"/>
              <a:t>배송준비중 상태 일때만</a:t>
            </a:r>
            <a:r>
              <a:rPr lang="en-US" altLang="ko-KR"/>
              <a:t>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71306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3D3469F9-7482-4DC0-9D5F-AC9590CD4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832" y="347194"/>
            <a:ext cx="4766143" cy="1325563"/>
          </a:xfrm>
          <a:solidFill>
            <a:schemeClr val="accent1"/>
          </a:solidFill>
        </p:spPr>
        <p:txBody>
          <a:bodyPr/>
          <a:lstStyle/>
          <a:p>
            <a:pPr algn="ctr"/>
            <a:r>
              <a:rPr lang="ko-KR" altLang="en-US">
                <a:solidFill>
                  <a:schemeClr val="bg1"/>
                </a:solidFill>
              </a:rPr>
              <a:t>회원정보 조회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321D76C-70D4-44BF-8801-F0A99A56EB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692" b="3426"/>
          <a:stretch/>
        </p:blipFill>
        <p:spPr>
          <a:xfrm>
            <a:off x="5934075" y="347194"/>
            <a:ext cx="6257925" cy="446134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2B08B3C-5B75-44A2-90EC-6E2D6BD112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00" y="3562350"/>
            <a:ext cx="6060421" cy="32956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3DBC6B4-B91D-4125-94C8-13D205C0DECF}"/>
              </a:ext>
            </a:extLst>
          </p:cNvPr>
          <p:cNvSpPr txBox="1"/>
          <p:nvPr/>
        </p:nvSpPr>
        <p:spPr>
          <a:xfrm>
            <a:off x="457200" y="1971675"/>
            <a:ext cx="476614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/>
              <a:t>회원 정보 조회 및 수정 기능 </a:t>
            </a:r>
            <a:endParaRPr lang="en-US" altLang="ko-KR"/>
          </a:p>
          <a:p>
            <a:pPr marL="285750" indent="-285750">
              <a:buFontTx/>
              <a:buChar char="-"/>
            </a:pPr>
            <a:endParaRPr lang="en-US" altLang="ko-KR"/>
          </a:p>
          <a:p>
            <a:pPr marL="285750" indent="-285750">
              <a:buFontTx/>
              <a:buChar char="-"/>
            </a:pPr>
            <a:r>
              <a:rPr lang="ko-KR" altLang="en-US"/>
              <a:t>이메일 인증을 통한 이메일 등록 기능</a:t>
            </a:r>
            <a:endParaRPr lang="en-US" altLang="ko-KR"/>
          </a:p>
          <a:p>
            <a:pPr marL="285750" indent="-285750">
              <a:buFontTx/>
              <a:buChar char="-"/>
            </a:pPr>
            <a:endParaRPr lang="en-US" altLang="ko-KR"/>
          </a:p>
          <a:p>
            <a:pPr marL="285750" indent="-285750">
              <a:buFontTx/>
              <a:buChar char="-"/>
            </a:pPr>
            <a:r>
              <a:rPr lang="ko-KR" altLang="en-US"/>
              <a:t>회원등급 조회 기능</a:t>
            </a:r>
          </a:p>
        </p:txBody>
      </p:sp>
    </p:spTree>
    <p:extLst>
      <p:ext uri="{BB962C8B-B14F-4D97-AF65-F5344CB8AC3E}">
        <p14:creationId xmlns:p14="http://schemas.microsoft.com/office/powerpoint/2010/main" val="6594773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72B06007-A45F-41D1-AA9C-13A8F087F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ko-KR" alt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관리자 기능</a:t>
            </a:r>
          </a:p>
        </p:txBody>
      </p:sp>
    </p:spTree>
    <p:extLst>
      <p:ext uri="{BB962C8B-B14F-4D97-AF65-F5344CB8AC3E}">
        <p14:creationId xmlns:p14="http://schemas.microsoft.com/office/powerpoint/2010/main" val="19910032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4">
            <a:extLst>
              <a:ext uri="{FF2B5EF4-FFF2-40B4-BE49-F238E27FC236}">
                <a16:creationId xmlns:a16="http://schemas.microsoft.com/office/drawing/2014/main" id="{D889A009-EBE7-4CE6-8ABF-14687A562BF4}"/>
              </a:ext>
            </a:extLst>
          </p:cNvPr>
          <p:cNvSpPr/>
          <p:nvPr/>
        </p:nvSpPr>
        <p:spPr>
          <a:xfrm>
            <a:off x="5513294" y="0"/>
            <a:ext cx="6678706" cy="68579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58A44F46-1629-41F2-A81C-F4022FBAA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832" y="347194"/>
            <a:ext cx="4766143" cy="1325563"/>
          </a:xfrm>
          <a:solidFill>
            <a:schemeClr val="accent1"/>
          </a:solidFill>
        </p:spPr>
        <p:txBody>
          <a:bodyPr/>
          <a:lstStyle/>
          <a:p>
            <a:pPr algn="ctr"/>
            <a:r>
              <a:rPr lang="ko-KR" altLang="en-US">
                <a:solidFill>
                  <a:schemeClr val="bg1"/>
                </a:solidFill>
              </a:rPr>
              <a:t>상품 등록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58D177-CA46-43F0-9633-C9AD01DF4C80}"/>
              </a:ext>
            </a:extLst>
          </p:cNvPr>
          <p:cNvSpPr txBox="1"/>
          <p:nvPr/>
        </p:nvSpPr>
        <p:spPr>
          <a:xfrm>
            <a:off x="367832" y="2321859"/>
            <a:ext cx="476614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/>
              <a:t>Spring Security </a:t>
            </a:r>
            <a:r>
              <a:rPr lang="ko-KR" altLang="en-US"/>
              <a:t>인가 절차에 의해 관리자 외 접근 불가</a:t>
            </a:r>
            <a:endParaRPr lang="en-US" altLang="ko-KR"/>
          </a:p>
          <a:p>
            <a:pPr marL="285750" indent="-285750">
              <a:buFontTx/>
              <a:buChar char="-"/>
            </a:pPr>
            <a:endParaRPr lang="en-US" altLang="ko-KR"/>
          </a:p>
          <a:p>
            <a:pPr marL="285750" indent="-285750">
              <a:buFontTx/>
              <a:buChar char="-"/>
            </a:pPr>
            <a:r>
              <a:rPr lang="ko-KR" altLang="en-US"/>
              <a:t>스마트 에디터를 이용해 상품 상세정보 작성</a:t>
            </a:r>
            <a:endParaRPr lang="en-US" altLang="ko-KR"/>
          </a:p>
          <a:p>
            <a:pPr marL="285750" indent="-285750">
              <a:buFontTx/>
              <a:buChar char="-"/>
            </a:pPr>
            <a:endParaRPr lang="en-US" altLang="ko-KR"/>
          </a:p>
          <a:p>
            <a:pPr marL="285750" indent="-285750">
              <a:buFontTx/>
              <a:buChar char="-"/>
            </a:pPr>
            <a:r>
              <a:rPr lang="ko-KR" altLang="en-US"/>
              <a:t>상품정보</a:t>
            </a:r>
            <a:r>
              <a:rPr lang="en-US" altLang="ko-KR"/>
              <a:t>, </a:t>
            </a:r>
            <a:r>
              <a:rPr lang="ko-KR" altLang="en-US"/>
              <a:t>대표이미지</a:t>
            </a:r>
            <a:r>
              <a:rPr lang="en-US" altLang="ko-KR"/>
              <a:t>, </a:t>
            </a:r>
            <a:r>
              <a:rPr lang="ko-KR" altLang="en-US"/>
              <a:t>진열여부</a:t>
            </a:r>
            <a:r>
              <a:rPr lang="en-US" altLang="ko-KR"/>
              <a:t>, </a:t>
            </a:r>
            <a:r>
              <a:rPr lang="ko-KR" altLang="en-US"/>
              <a:t>재고 설정 기능</a:t>
            </a:r>
          </a:p>
        </p:txBody>
      </p:sp>
    </p:spTree>
    <p:extLst>
      <p:ext uri="{BB962C8B-B14F-4D97-AF65-F5344CB8AC3E}">
        <p14:creationId xmlns:p14="http://schemas.microsoft.com/office/powerpoint/2010/main" val="40007505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46BC053C-5D5B-4545-9C10-15A1A011C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832" y="347194"/>
            <a:ext cx="4766143" cy="1325563"/>
          </a:xfrm>
          <a:solidFill>
            <a:schemeClr val="accent1"/>
          </a:solidFill>
        </p:spPr>
        <p:txBody>
          <a:bodyPr/>
          <a:lstStyle/>
          <a:p>
            <a:pPr algn="ctr"/>
            <a:r>
              <a:rPr lang="ko-KR" altLang="en-US">
                <a:solidFill>
                  <a:schemeClr val="bg1"/>
                </a:solidFill>
              </a:rPr>
              <a:t>상품 관리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EFAD5DB-B125-45E9-8E2C-74CEE49EA2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832" y="2946273"/>
            <a:ext cx="11290470" cy="368522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B665019-C61B-4692-89AA-C38341CD08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1859" y="162972"/>
            <a:ext cx="3666443" cy="45053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A412638-D72D-46E2-998D-D7477031E6CC}"/>
              </a:ext>
            </a:extLst>
          </p:cNvPr>
          <p:cNvSpPr txBox="1"/>
          <p:nvPr/>
        </p:nvSpPr>
        <p:spPr>
          <a:xfrm>
            <a:off x="367832" y="1847850"/>
            <a:ext cx="79570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/>
              <a:t>상품이름</a:t>
            </a:r>
            <a:r>
              <a:rPr lang="en-US" altLang="ko-KR"/>
              <a:t>, </a:t>
            </a:r>
            <a:r>
              <a:rPr lang="ko-KR" altLang="en-US"/>
              <a:t>상품번호</a:t>
            </a:r>
            <a:r>
              <a:rPr lang="en-US" altLang="ko-KR"/>
              <a:t>, </a:t>
            </a:r>
            <a:r>
              <a:rPr lang="ko-KR" altLang="en-US"/>
              <a:t>상품분류</a:t>
            </a:r>
            <a:r>
              <a:rPr lang="en-US" altLang="ko-KR"/>
              <a:t>, </a:t>
            </a:r>
            <a:r>
              <a:rPr lang="ko-KR" altLang="en-US"/>
              <a:t>진열여부에 따라 상품 조회 기능</a:t>
            </a:r>
            <a:endParaRPr lang="en-US" altLang="ko-KR"/>
          </a:p>
          <a:p>
            <a:pPr marL="285750" indent="-285750">
              <a:buFontTx/>
              <a:buChar char="-"/>
            </a:pPr>
            <a:endParaRPr lang="en-US" altLang="ko-KR"/>
          </a:p>
          <a:p>
            <a:pPr marL="285750" indent="-285750">
              <a:buFontTx/>
              <a:buChar char="-"/>
            </a:pPr>
            <a:r>
              <a:rPr lang="ko-KR" altLang="en-US"/>
              <a:t>상품정보 수정 및 재고관리 기능</a:t>
            </a:r>
          </a:p>
        </p:txBody>
      </p:sp>
    </p:spTree>
    <p:extLst>
      <p:ext uri="{BB962C8B-B14F-4D97-AF65-F5344CB8AC3E}">
        <p14:creationId xmlns:p14="http://schemas.microsoft.com/office/powerpoint/2010/main" val="16095398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6BEA59E1-7355-4768-BA58-57613BD10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832" y="347194"/>
            <a:ext cx="4766143" cy="1325563"/>
          </a:xfrm>
          <a:solidFill>
            <a:schemeClr val="accent1"/>
          </a:solidFill>
        </p:spPr>
        <p:txBody>
          <a:bodyPr/>
          <a:lstStyle/>
          <a:p>
            <a:pPr algn="ctr"/>
            <a:r>
              <a:rPr lang="ko-KR" altLang="en-US">
                <a:solidFill>
                  <a:schemeClr val="bg1"/>
                </a:solidFill>
              </a:rPr>
              <a:t>메인진열 관리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40314FB-2E00-4AE3-AFDF-DC8CB6DADA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0633" y="738187"/>
            <a:ext cx="6711367" cy="53816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974523D-5E2D-4780-BCB9-B800992889DC}"/>
              </a:ext>
            </a:extLst>
          </p:cNvPr>
          <p:cNvSpPr txBox="1"/>
          <p:nvPr/>
        </p:nvSpPr>
        <p:spPr>
          <a:xfrm>
            <a:off x="367832" y="1997240"/>
            <a:ext cx="46994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/>
              <a:t>메인페이지에 진열할 상품 선택 가능</a:t>
            </a:r>
            <a:endParaRPr lang="en-US" altLang="ko-KR"/>
          </a:p>
          <a:p>
            <a:pPr marL="285750" indent="-285750">
              <a:buFontTx/>
              <a:buChar char="-"/>
            </a:pPr>
            <a:endParaRPr lang="en-US" altLang="ko-KR"/>
          </a:p>
          <a:p>
            <a:pPr marL="285750" indent="-285750">
              <a:buFontTx/>
              <a:buChar char="-"/>
            </a:pPr>
            <a:r>
              <a:rPr lang="ko-KR" altLang="en-US"/>
              <a:t>메인진열 위치변경</a:t>
            </a:r>
            <a:r>
              <a:rPr lang="en-US" altLang="ko-KR"/>
              <a:t>, </a:t>
            </a:r>
            <a:r>
              <a:rPr lang="ko-KR" altLang="en-US"/>
              <a:t>삭제 기능</a:t>
            </a:r>
            <a:endParaRPr lang="en-US" altLang="ko-KR"/>
          </a:p>
          <a:p>
            <a:pPr marL="285750" indent="-285750">
              <a:buFontTx/>
              <a:buChar char="-"/>
            </a:pPr>
            <a:endParaRPr lang="en-US" altLang="ko-KR"/>
          </a:p>
          <a:p>
            <a:pPr marL="285750" indent="-285750">
              <a:buFontTx/>
              <a:buChar char="-"/>
            </a:pPr>
            <a:r>
              <a:rPr lang="ko-KR" altLang="en-US"/>
              <a:t>검색 기능을 통해 진열상품 추가 가능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A9F4B9A-D863-4A81-AC11-E5D634E034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51" y="3799052"/>
            <a:ext cx="5309182" cy="3058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449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BD053C-FC3A-436B-B2E5-98A116BAA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ko-KR" altLang="en-US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6FB370-629D-44B3-AD83-D4EF770539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anchor="ctr">
            <a:normAutofit/>
          </a:bodyPr>
          <a:lstStyle/>
          <a:p>
            <a:pPr marL="514350" indent="-514350">
              <a:buAutoNum type="arabicPeriod"/>
            </a:pPr>
            <a:r>
              <a:rPr lang="ko-KR" altLang="en-US" sz="2400"/>
              <a:t>프로젝트 소개</a:t>
            </a:r>
            <a:endParaRPr lang="en-US" altLang="ko-KR" sz="2400"/>
          </a:p>
          <a:p>
            <a:pPr marL="514350" indent="-514350">
              <a:buAutoNum type="arabicPeriod"/>
            </a:pPr>
            <a:endParaRPr lang="en-US" altLang="ko-KR" sz="2400"/>
          </a:p>
          <a:p>
            <a:pPr marL="514350" indent="-514350">
              <a:buAutoNum type="arabicPeriod"/>
            </a:pPr>
            <a:endParaRPr lang="en-US" altLang="ko-KR" sz="2400"/>
          </a:p>
          <a:p>
            <a:pPr marL="514350" indent="-514350">
              <a:buAutoNum type="arabicPeriod"/>
            </a:pPr>
            <a:r>
              <a:rPr lang="ko-KR" altLang="en-US" sz="2400"/>
              <a:t>프로젝트 내용요약</a:t>
            </a:r>
            <a:endParaRPr lang="en-US" altLang="ko-KR" sz="2400"/>
          </a:p>
          <a:p>
            <a:pPr marL="514350" indent="-514350">
              <a:buAutoNum type="arabicPeriod"/>
            </a:pPr>
            <a:endParaRPr lang="en-US" altLang="ko-KR" sz="2400"/>
          </a:p>
          <a:p>
            <a:pPr marL="514350" indent="-514350">
              <a:buAutoNum type="arabicPeriod"/>
            </a:pPr>
            <a:endParaRPr lang="en-US" altLang="ko-KR" sz="24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8DA3EB86-3564-41EC-A8F8-DD5B209D32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525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6D8D61F-6C76-4364-8307-0AD24B6D0D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5943" y="377376"/>
            <a:ext cx="7266057" cy="5728149"/>
          </a:xfrm>
          <a:prstGeom prst="rect">
            <a:avLst/>
          </a:prstGeom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C0D4FA3B-DB13-43D3-9134-67C0E23BC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879" y="311335"/>
            <a:ext cx="3733521" cy="1325563"/>
          </a:xfrm>
          <a:solidFill>
            <a:schemeClr val="accent1"/>
          </a:solidFill>
        </p:spPr>
        <p:txBody>
          <a:bodyPr/>
          <a:lstStyle/>
          <a:p>
            <a:pPr algn="ctr"/>
            <a:r>
              <a:rPr lang="ko-KR" altLang="en-US">
                <a:solidFill>
                  <a:schemeClr val="bg1"/>
                </a:solidFill>
              </a:rPr>
              <a:t>주문관리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8F7BCB-F362-4CEE-9088-DBC9E8422866}"/>
              </a:ext>
            </a:extLst>
          </p:cNvPr>
          <p:cNvSpPr txBox="1"/>
          <p:nvPr/>
        </p:nvSpPr>
        <p:spPr>
          <a:xfrm>
            <a:off x="609879" y="1962150"/>
            <a:ext cx="373352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/>
              <a:t>날짜별</a:t>
            </a:r>
            <a:r>
              <a:rPr lang="en-US" altLang="ko-KR"/>
              <a:t>, </a:t>
            </a:r>
            <a:r>
              <a:rPr lang="ko-KR" altLang="en-US"/>
              <a:t>주문코드별</a:t>
            </a:r>
            <a:r>
              <a:rPr lang="en-US" altLang="ko-KR"/>
              <a:t>, </a:t>
            </a:r>
            <a:r>
              <a:rPr lang="ko-KR" altLang="en-US"/>
              <a:t>주문상태별 주문 검색 기능</a:t>
            </a:r>
            <a:endParaRPr lang="en-US" altLang="ko-KR"/>
          </a:p>
          <a:p>
            <a:pPr marL="285750" indent="-285750">
              <a:buFontTx/>
              <a:buChar char="-"/>
            </a:pPr>
            <a:endParaRPr lang="en-US" altLang="ko-KR"/>
          </a:p>
          <a:p>
            <a:pPr marL="285750" indent="-285750">
              <a:buFontTx/>
              <a:buChar char="-"/>
            </a:pPr>
            <a:r>
              <a:rPr lang="ko-KR" altLang="en-US"/>
              <a:t>주문내용 상세 조회 기능</a:t>
            </a:r>
            <a:endParaRPr lang="en-US" altLang="ko-KR"/>
          </a:p>
          <a:p>
            <a:pPr marL="285750" indent="-285750">
              <a:buFontTx/>
              <a:buChar char="-"/>
            </a:pPr>
            <a:endParaRPr lang="en-US" altLang="ko-KR"/>
          </a:p>
          <a:p>
            <a:pPr marL="285750" indent="-285750">
              <a:buFontTx/>
              <a:buChar char="-"/>
            </a:pPr>
            <a:r>
              <a:rPr lang="ko-KR" altLang="en-US"/>
              <a:t>주문상태 변경 기능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B207258-F2E6-47ED-9DCD-AFD3AE34FA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4948" y="3859306"/>
            <a:ext cx="3589723" cy="299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2204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175">
            <a:extLst>
              <a:ext uri="{FF2B5EF4-FFF2-40B4-BE49-F238E27FC236}">
                <a16:creationId xmlns:a16="http://schemas.microsoft.com/office/drawing/2014/main" id="{D4DA9686-9D29-4E0B-B4CC-088110E7A486}"/>
              </a:ext>
            </a:extLst>
          </p:cNvPr>
          <p:cNvSpPr/>
          <p:nvPr/>
        </p:nvSpPr>
        <p:spPr>
          <a:xfrm>
            <a:off x="7190591" y="3126254"/>
            <a:ext cx="5001409" cy="373174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176">
            <a:extLst>
              <a:ext uri="{FF2B5EF4-FFF2-40B4-BE49-F238E27FC236}">
                <a16:creationId xmlns:a16="http://schemas.microsoft.com/office/drawing/2014/main" id="{1A952BE3-D1D3-47C8-918B-369BB9A47E84}"/>
              </a:ext>
            </a:extLst>
          </p:cNvPr>
          <p:cNvSpPr/>
          <p:nvPr/>
        </p:nvSpPr>
        <p:spPr>
          <a:xfrm>
            <a:off x="7190591" y="1"/>
            <a:ext cx="5001409" cy="312625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39932D-B46A-4186-A884-EAFCD8CCD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879" y="311335"/>
            <a:ext cx="5486121" cy="1325563"/>
          </a:xfrm>
          <a:solidFill>
            <a:schemeClr val="accent1"/>
          </a:solidFill>
        </p:spPr>
        <p:txBody>
          <a:bodyPr/>
          <a:lstStyle/>
          <a:p>
            <a:pPr algn="ctr"/>
            <a:r>
              <a:rPr lang="ko-KR" altLang="en-US">
                <a:solidFill>
                  <a:schemeClr val="bg1"/>
                </a:solidFill>
              </a:rPr>
              <a:t>회원관리</a:t>
            </a:r>
            <a:r>
              <a:rPr lang="en-US" altLang="ko-KR">
                <a:solidFill>
                  <a:schemeClr val="bg1"/>
                </a:solidFill>
              </a:rPr>
              <a:t>, </a:t>
            </a:r>
            <a:r>
              <a:rPr lang="ko-KR" altLang="en-US">
                <a:solidFill>
                  <a:schemeClr val="bg1"/>
                </a:solidFill>
              </a:rPr>
              <a:t>등급관리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B3B9B2-FA44-429A-A1C4-DF27BD128A58}"/>
              </a:ext>
            </a:extLst>
          </p:cNvPr>
          <p:cNvSpPr txBox="1"/>
          <p:nvPr/>
        </p:nvSpPr>
        <p:spPr>
          <a:xfrm>
            <a:off x="690282" y="2239287"/>
            <a:ext cx="540571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/>
              <a:t>아이디</a:t>
            </a:r>
            <a:r>
              <a:rPr lang="en-US" altLang="ko-KR"/>
              <a:t>, </a:t>
            </a:r>
            <a:r>
              <a:rPr lang="ko-KR" altLang="en-US"/>
              <a:t>등급별 회원 검색 기능</a:t>
            </a:r>
            <a:endParaRPr lang="en-US" altLang="ko-KR"/>
          </a:p>
          <a:p>
            <a:pPr marL="285750" indent="-285750">
              <a:buFontTx/>
              <a:buChar char="-"/>
            </a:pPr>
            <a:endParaRPr lang="en-US" altLang="ko-KR"/>
          </a:p>
          <a:p>
            <a:pPr marL="285750" indent="-285750">
              <a:buFontTx/>
              <a:buChar char="-"/>
            </a:pPr>
            <a:r>
              <a:rPr lang="ko-KR" altLang="en-US"/>
              <a:t>회원정보 조회  기능</a:t>
            </a:r>
            <a:endParaRPr lang="en-US" altLang="ko-KR"/>
          </a:p>
          <a:p>
            <a:pPr marL="285750" indent="-285750">
              <a:buFontTx/>
              <a:buChar char="-"/>
            </a:pPr>
            <a:endParaRPr lang="en-US" altLang="ko-KR"/>
          </a:p>
          <a:p>
            <a:pPr marL="285750" indent="-285750">
              <a:buFontTx/>
              <a:buChar char="-"/>
            </a:pPr>
            <a:r>
              <a:rPr lang="ko-KR" altLang="en-US"/>
              <a:t>관리자 임명</a:t>
            </a:r>
            <a:r>
              <a:rPr lang="en-US" altLang="ko-KR"/>
              <a:t>, </a:t>
            </a:r>
            <a:r>
              <a:rPr lang="ko-KR" altLang="en-US"/>
              <a:t>해임 기능</a:t>
            </a:r>
            <a:endParaRPr lang="en-US" altLang="ko-KR"/>
          </a:p>
          <a:p>
            <a:pPr marL="285750" indent="-285750">
              <a:buFontTx/>
              <a:buChar char="-"/>
            </a:pPr>
            <a:endParaRPr lang="en-US" altLang="ko-KR"/>
          </a:p>
          <a:p>
            <a:pPr marL="285750" indent="-285750">
              <a:buFontTx/>
              <a:buChar char="-"/>
            </a:pPr>
            <a:r>
              <a:rPr lang="ko-KR" altLang="en-US"/>
              <a:t>등급 추가</a:t>
            </a:r>
            <a:r>
              <a:rPr lang="en-US" altLang="ko-KR"/>
              <a:t>, </a:t>
            </a:r>
            <a:r>
              <a:rPr lang="ko-KR" altLang="en-US"/>
              <a:t>수정</a:t>
            </a:r>
            <a:r>
              <a:rPr lang="en-US" altLang="ko-KR"/>
              <a:t>, </a:t>
            </a:r>
            <a:r>
              <a:rPr lang="ko-KR" altLang="en-US"/>
              <a:t>삭제 기능</a:t>
            </a:r>
            <a:endParaRPr lang="en-US" altLang="ko-KR"/>
          </a:p>
          <a:p>
            <a:pPr marL="285750" indent="-285750">
              <a:buFontTx/>
              <a:buChar char="-"/>
            </a:pPr>
            <a:endParaRPr lang="en-US" altLang="ko-KR"/>
          </a:p>
          <a:p>
            <a:pPr marL="285750" indent="-285750">
              <a:buFontTx/>
              <a:buChar char="-"/>
            </a:pPr>
            <a:r>
              <a:rPr lang="en-US" altLang="ko-KR"/>
              <a:t>AOP</a:t>
            </a:r>
            <a:r>
              <a:rPr lang="ko-KR" altLang="en-US"/>
              <a:t>를 사용하여 총 결제금액에 영향을 주는 코드가 수행되면 등급 변경 </a:t>
            </a:r>
            <a:r>
              <a:rPr lang="en-US" altLang="ko-KR"/>
              <a:t>aspect </a:t>
            </a:r>
            <a:r>
              <a:rPr lang="ko-KR" altLang="en-US"/>
              <a:t>코드가 작동되도록 구현 </a:t>
            </a:r>
          </a:p>
        </p:txBody>
      </p:sp>
    </p:spTree>
    <p:extLst>
      <p:ext uri="{BB962C8B-B14F-4D97-AF65-F5344CB8AC3E}">
        <p14:creationId xmlns:p14="http://schemas.microsoft.com/office/powerpoint/2010/main" val="10119845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417FAA0-1A1B-4DC8-9825-6811B630E9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3268976"/>
            <a:ext cx="7829551" cy="358902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E408B36-31B4-4111-8FEC-C6E6C9580C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0455" y="0"/>
            <a:ext cx="4711545" cy="6858000"/>
          </a:xfrm>
          <a:prstGeom prst="rect">
            <a:avLst/>
          </a:prstGeom>
        </p:spPr>
      </p:pic>
      <p:sp>
        <p:nvSpPr>
          <p:cNvPr id="7" name="제목 1">
            <a:extLst>
              <a:ext uri="{FF2B5EF4-FFF2-40B4-BE49-F238E27FC236}">
                <a16:creationId xmlns:a16="http://schemas.microsoft.com/office/drawing/2014/main" id="{CBBB8555-BDA2-4BD0-A68C-6C18B57BB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879" y="311335"/>
            <a:ext cx="5486121" cy="1325563"/>
          </a:xfrm>
          <a:solidFill>
            <a:schemeClr val="accent1"/>
          </a:solidFill>
        </p:spPr>
        <p:txBody>
          <a:bodyPr/>
          <a:lstStyle/>
          <a:p>
            <a:pPr algn="ctr"/>
            <a:r>
              <a:rPr lang="ko-KR" altLang="en-US">
                <a:solidFill>
                  <a:schemeClr val="bg1"/>
                </a:solidFill>
              </a:rPr>
              <a:t>상품문의 관리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E83F7D-EF62-40DC-8EB4-749D5CECC931}"/>
              </a:ext>
            </a:extLst>
          </p:cNvPr>
          <p:cNvSpPr txBox="1"/>
          <p:nvPr/>
        </p:nvSpPr>
        <p:spPr>
          <a:xfrm>
            <a:off x="609878" y="1972222"/>
            <a:ext cx="58536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/>
              <a:t>작성자 아이디</a:t>
            </a:r>
            <a:r>
              <a:rPr lang="en-US" altLang="ko-KR"/>
              <a:t>, </a:t>
            </a:r>
            <a:r>
              <a:rPr lang="ko-KR" altLang="en-US"/>
              <a:t>답변상태별로 상품문의 검색 기능</a:t>
            </a:r>
            <a:endParaRPr lang="en-US" altLang="ko-KR"/>
          </a:p>
          <a:p>
            <a:pPr marL="285750" indent="-285750">
              <a:buFontTx/>
              <a:buChar char="-"/>
            </a:pPr>
            <a:endParaRPr lang="en-US" altLang="ko-KR"/>
          </a:p>
          <a:p>
            <a:pPr marL="285750" indent="-285750">
              <a:buFontTx/>
              <a:buChar char="-"/>
            </a:pPr>
            <a:r>
              <a:rPr lang="ko-KR" altLang="en-US"/>
              <a:t>상품문의 답변 기능</a:t>
            </a:r>
          </a:p>
        </p:txBody>
      </p:sp>
    </p:spTree>
    <p:extLst>
      <p:ext uri="{BB962C8B-B14F-4D97-AF65-F5344CB8AC3E}">
        <p14:creationId xmlns:p14="http://schemas.microsoft.com/office/powerpoint/2010/main" val="15604813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B53F41B5-EF69-4C9F-9758-7879BF6CA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379" y="320860"/>
            <a:ext cx="4285971" cy="1325563"/>
          </a:xfrm>
          <a:solidFill>
            <a:schemeClr val="accent1"/>
          </a:solidFill>
        </p:spPr>
        <p:txBody>
          <a:bodyPr/>
          <a:lstStyle/>
          <a:p>
            <a:pPr algn="ctr"/>
            <a:r>
              <a:rPr lang="ko-KR" altLang="en-US">
                <a:solidFill>
                  <a:schemeClr val="bg1"/>
                </a:solidFill>
              </a:rPr>
              <a:t>공지글 관리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9C835BB-347E-49DB-A1EF-9E1DC53C47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7721"/>
          <a:stretch/>
        </p:blipFill>
        <p:spPr>
          <a:xfrm>
            <a:off x="4571306" y="3762375"/>
            <a:ext cx="7620694" cy="30956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E2D5926-D5FB-46D1-8B9E-DBEAB64F786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3393"/>
          <a:stretch/>
        </p:blipFill>
        <p:spPr>
          <a:xfrm>
            <a:off x="5124450" y="320860"/>
            <a:ext cx="7067550" cy="36957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76FF924-4970-4FE9-B71F-E5BC810606DC}"/>
              </a:ext>
            </a:extLst>
          </p:cNvPr>
          <p:cNvSpPr txBox="1"/>
          <p:nvPr/>
        </p:nvSpPr>
        <p:spPr>
          <a:xfrm>
            <a:off x="419379" y="2553295"/>
            <a:ext cx="42859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/>
              <a:t>공지사항 작성 기능</a:t>
            </a:r>
            <a:endParaRPr lang="en-US" altLang="ko-KR"/>
          </a:p>
          <a:p>
            <a:pPr marL="285750" indent="-285750">
              <a:buFontTx/>
              <a:buChar char="-"/>
            </a:pPr>
            <a:endParaRPr lang="en-US" altLang="ko-KR"/>
          </a:p>
          <a:p>
            <a:pPr marL="285750" indent="-285750">
              <a:buFontTx/>
              <a:buChar char="-"/>
            </a:pPr>
            <a:r>
              <a:rPr lang="ko-KR" altLang="en-US"/>
              <a:t>공지사항 수정</a:t>
            </a:r>
            <a:r>
              <a:rPr lang="en-US" altLang="ko-KR"/>
              <a:t>, </a:t>
            </a:r>
            <a:r>
              <a:rPr lang="ko-KR" altLang="en-US"/>
              <a:t>삭제 기능</a:t>
            </a:r>
          </a:p>
        </p:txBody>
      </p:sp>
    </p:spTree>
    <p:extLst>
      <p:ext uri="{BB962C8B-B14F-4D97-AF65-F5344CB8AC3E}">
        <p14:creationId xmlns:p14="http://schemas.microsoft.com/office/powerpoint/2010/main" val="39977364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905BA41-EE6E-4F80-8636-447F22DD72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B86CDEB-80C7-43FA-B208-16BDA5F89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8465" y="3298722"/>
            <a:ext cx="8495070" cy="178440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en-US" altLang="ko-KR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The End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D7549B2-EE05-4558-8C64-AC46755F2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25914" y="889251"/>
            <a:ext cx="2140172" cy="2140172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20053E3C-CDBA-494A-9370-DE1659FD1A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08264" y="1371601"/>
            <a:ext cx="1175474" cy="1175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270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4B2425-542A-41D3-8626-8892A28DC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ko-KR" altLang="en-US"/>
              <a:t>프로젝트 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53C8C1-8EC3-4D63-890C-6B3123DFED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565" y="1730188"/>
            <a:ext cx="8077200" cy="4858871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en-US" altLang="ko-KR" sz="1600"/>
              <a:t>1. </a:t>
            </a:r>
            <a:r>
              <a:rPr lang="ko-KR" altLang="en-US" sz="1600"/>
              <a:t>프로젝트명</a:t>
            </a:r>
            <a:endParaRPr lang="en-US" altLang="ko-KR" sz="1600"/>
          </a:p>
          <a:p>
            <a:pPr marL="0" indent="0">
              <a:buNone/>
            </a:pPr>
            <a:r>
              <a:rPr lang="en-US" altLang="ko-KR" sz="1600"/>
              <a:t>Spring Boot </a:t>
            </a:r>
            <a:r>
              <a:rPr lang="ko-KR" altLang="en-US" sz="1600"/>
              <a:t>신발 쇼핑몰</a:t>
            </a:r>
            <a:endParaRPr lang="en-US" altLang="ko-KR" sz="1600"/>
          </a:p>
          <a:p>
            <a:pPr marL="0" indent="0">
              <a:buNone/>
            </a:pPr>
            <a:r>
              <a:rPr lang="en-US" altLang="ko-KR" sz="1600">
                <a:hlinkClick r:id="rId2"/>
              </a:rPr>
              <a:t>https://github.com/mu1616/shoes-store</a:t>
            </a:r>
            <a:endParaRPr lang="en-US" altLang="ko-KR" sz="1600"/>
          </a:p>
          <a:p>
            <a:pPr marL="0" indent="0">
              <a:buNone/>
            </a:pPr>
            <a:endParaRPr lang="en-US" altLang="ko-KR" sz="1600"/>
          </a:p>
          <a:p>
            <a:pPr marL="0" indent="0">
              <a:buNone/>
            </a:pPr>
            <a:r>
              <a:rPr lang="en-US" altLang="ko-KR" sz="1600"/>
              <a:t>2. </a:t>
            </a:r>
            <a:r>
              <a:rPr lang="ko-KR" altLang="en-US" sz="1600"/>
              <a:t>개발목적</a:t>
            </a:r>
            <a:endParaRPr lang="en-US" altLang="ko-KR" sz="1600"/>
          </a:p>
          <a:p>
            <a:pPr marL="0" indent="0">
              <a:buNone/>
            </a:pPr>
            <a:r>
              <a:rPr lang="ko-KR" altLang="en-US" sz="1600"/>
              <a:t>웹 </a:t>
            </a:r>
            <a:r>
              <a:rPr lang="en-US" altLang="ko-KR" sz="1600"/>
              <a:t>MVC</a:t>
            </a:r>
            <a:r>
              <a:rPr lang="ko-KR" altLang="en-US" sz="1600"/>
              <a:t>와 </a:t>
            </a:r>
            <a:r>
              <a:rPr lang="en-US" altLang="ko-KR" sz="1600"/>
              <a:t>Spring Boot </a:t>
            </a:r>
            <a:r>
              <a:rPr lang="ko-KR" altLang="en-US" sz="1600"/>
              <a:t>프레임워크에 대한 공부를 목적으로 쇼핑몰의 기본 필수 기능들을 구현하였습니다</a:t>
            </a:r>
            <a:r>
              <a:rPr lang="en-US" altLang="ko-KR" sz="1600"/>
              <a:t>.</a:t>
            </a:r>
          </a:p>
          <a:p>
            <a:pPr marL="0" indent="0">
              <a:buNone/>
            </a:pPr>
            <a:endParaRPr lang="en-US" altLang="ko-KR" sz="1600"/>
          </a:p>
          <a:p>
            <a:pPr marL="0" indent="0">
              <a:buNone/>
            </a:pPr>
            <a:r>
              <a:rPr lang="en-US" altLang="ko-KR" sz="1600"/>
              <a:t>3. </a:t>
            </a:r>
            <a:r>
              <a:rPr lang="ko-KR" altLang="en-US" sz="1600"/>
              <a:t>개발기간</a:t>
            </a:r>
            <a:endParaRPr lang="en-US" altLang="ko-KR" sz="1600"/>
          </a:p>
          <a:p>
            <a:pPr marL="0" indent="0">
              <a:buNone/>
            </a:pPr>
            <a:r>
              <a:rPr lang="en-US" altLang="ko-KR" sz="1600"/>
              <a:t>2020.01 ~ 2020.06 (5</a:t>
            </a:r>
            <a:r>
              <a:rPr lang="ko-KR" altLang="en-US" sz="1600"/>
              <a:t>개월</a:t>
            </a:r>
            <a:r>
              <a:rPr lang="en-US" altLang="ko-KR" sz="1600"/>
              <a:t>)</a:t>
            </a:r>
          </a:p>
          <a:p>
            <a:pPr marL="0" indent="0">
              <a:buNone/>
            </a:pPr>
            <a:endParaRPr lang="en-US" altLang="ko-KR" sz="1600"/>
          </a:p>
          <a:p>
            <a:pPr marL="0" indent="0">
              <a:buNone/>
            </a:pPr>
            <a:r>
              <a:rPr lang="en-US" altLang="ko-KR" sz="1600"/>
              <a:t>4. </a:t>
            </a:r>
            <a:r>
              <a:rPr lang="ko-KR" altLang="en-US" sz="1600"/>
              <a:t>개발인원</a:t>
            </a:r>
            <a:endParaRPr lang="en-US" altLang="ko-KR" sz="1600"/>
          </a:p>
          <a:p>
            <a:pPr marL="0" indent="0">
              <a:buNone/>
            </a:pPr>
            <a:r>
              <a:rPr lang="ko-KR" altLang="en-US" sz="1600"/>
              <a:t>강민수</a:t>
            </a:r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Graphic 6">
            <a:extLst>
              <a:ext uri="{FF2B5EF4-FFF2-40B4-BE49-F238E27FC236}">
                <a16:creationId xmlns:a16="http://schemas.microsoft.com/office/drawing/2014/main" id="{F1845E68-0824-453E-BCCE-F15658F78E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517381" y="2857500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272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898F66-1032-4F8A-A6AA-E6F5BFFB54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4" y="955441"/>
            <a:ext cx="9111350" cy="265551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ko-KR" sz="2000"/>
              <a:t>5. </a:t>
            </a:r>
            <a:r>
              <a:rPr lang="ko-KR" altLang="en-US" sz="2000"/>
              <a:t>사용한 기술스택</a:t>
            </a:r>
            <a:endParaRPr lang="en-US" altLang="ko-KR" sz="2000"/>
          </a:p>
          <a:p>
            <a:pPr marL="0" indent="0">
              <a:buNone/>
            </a:pPr>
            <a:endParaRPr lang="en-US" altLang="ko-KR" sz="2000"/>
          </a:p>
          <a:p>
            <a:pPr marL="0" indent="0">
              <a:buNone/>
            </a:pPr>
            <a:r>
              <a:rPr lang="en-US" altLang="ko-KR" sz="2000"/>
              <a:t>- Front End : HTML, CSS, Bootstrap, Javascript, Ajax, Jquery</a:t>
            </a:r>
          </a:p>
          <a:p>
            <a:pPr marL="0" indent="0">
              <a:buNone/>
            </a:pPr>
            <a:endParaRPr lang="en-US" altLang="ko-KR" sz="2000"/>
          </a:p>
          <a:p>
            <a:pPr marL="0" indent="0">
              <a:buNone/>
            </a:pPr>
            <a:r>
              <a:rPr lang="en-US" altLang="ko-KR" sz="2000"/>
              <a:t>- Bacn End : Java, Spring Boot, Mysql, Mybatis</a:t>
            </a:r>
            <a:endParaRPr lang="ko-KR" altLang="en-US" sz="20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69A485EF-FE70-482F-9D84-36F1EDC66D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  <p:sp>
        <p:nvSpPr>
          <p:cNvPr id="4" name="object 44">
            <a:extLst>
              <a:ext uri="{FF2B5EF4-FFF2-40B4-BE49-F238E27FC236}">
                <a16:creationId xmlns:a16="http://schemas.microsoft.com/office/drawing/2014/main" id="{C67E88BD-82F2-48A2-A92C-8889EBB109E5}"/>
              </a:ext>
            </a:extLst>
          </p:cNvPr>
          <p:cNvSpPr/>
          <p:nvPr/>
        </p:nvSpPr>
        <p:spPr>
          <a:xfrm>
            <a:off x="3414265" y="4845589"/>
            <a:ext cx="1879896" cy="10759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43">
            <a:extLst>
              <a:ext uri="{FF2B5EF4-FFF2-40B4-BE49-F238E27FC236}">
                <a16:creationId xmlns:a16="http://schemas.microsoft.com/office/drawing/2014/main" id="{043C3E34-E208-4297-ABC6-BA6CDA7B987B}"/>
              </a:ext>
            </a:extLst>
          </p:cNvPr>
          <p:cNvSpPr/>
          <p:nvPr/>
        </p:nvSpPr>
        <p:spPr>
          <a:xfrm>
            <a:off x="710912" y="4845589"/>
            <a:ext cx="1882881" cy="106375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45">
            <a:extLst>
              <a:ext uri="{FF2B5EF4-FFF2-40B4-BE49-F238E27FC236}">
                <a16:creationId xmlns:a16="http://schemas.microsoft.com/office/drawing/2014/main" id="{405D159D-A53F-4BC0-9214-74B081811DB6}"/>
              </a:ext>
            </a:extLst>
          </p:cNvPr>
          <p:cNvSpPr/>
          <p:nvPr/>
        </p:nvSpPr>
        <p:spPr>
          <a:xfrm>
            <a:off x="5811624" y="4256724"/>
            <a:ext cx="1879897" cy="192023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46">
            <a:extLst>
              <a:ext uri="{FF2B5EF4-FFF2-40B4-BE49-F238E27FC236}">
                <a16:creationId xmlns:a16="http://schemas.microsoft.com/office/drawing/2014/main" id="{9104F9A9-E484-4415-8FFF-591187EC69F1}"/>
              </a:ext>
            </a:extLst>
          </p:cNvPr>
          <p:cNvSpPr/>
          <p:nvPr/>
        </p:nvSpPr>
        <p:spPr>
          <a:xfrm>
            <a:off x="7925053" y="4650518"/>
            <a:ext cx="1879896" cy="127101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70572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0B95BD-3EBF-4D53-B4F8-07E519C74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ko-KR" altLang="en-US"/>
              <a:t>프로젝트 내용 요약</a:t>
            </a: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F48A0E16-66CB-421D-ABAA-B8B44C39F5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anchor="ctr">
            <a:normAutofit/>
          </a:bodyPr>
          <a:lstStyle/>
          <a:p>
            <a:pPr marL="514350" indent="-514350">
              <a:buAutoNum type="arabicPeriod"/>
            </a:pPr>
            <a:r>
              <a:rPr lang="ko-KR" altLang="en-US" sz="2400"/>
              <a:t>테이블 구조</a:t>
            </a:r>
            <a:endParaRPr lang="en-US" altLang="ko-KR" sz="2400"/>
          </a:p>
          <a:p>
            <a:pPr marL="514350" indent="-514350">
              <a:buAutoNum type="arabicPeriod"/>
            </a:pPr>
            <a:endParaRPr lang="en-US" altLang="ko-KR" sz="2400"/>
          </a:p>
          <a:p>
            <a:pPr marL="514350" indent="-514350">
              <a:buAutoNum type="arabicPeriod"/>
            </a:pPr>
            <a:endParaRPr lang="en-US" altLang="ko-KR" sz="2400"/>
          </a:p>
          <a:p>
            <a:pPr marL="514350" indent="-514350">
              <a:buAutoNum type="arabicPeriod"/>
            </a:pPr>
            <a:r>
              <a:rPr lang="ko-KR" altLang="en-US" sz="2400"/>
              <a:t>기능 소개</a:t>
            </a:r>
            <a:endParaRPr lang="en-US" altLang="ko-KR" sz="2400"/>
          </a:p>
          <a:p>
            <a:pPr marL="514350" indent="-514350">
              <a:buAutoNum type="arabicPeriod"/>
            </a:pPr>
            <a:endParaRPr lang="en-US" altLang="ko-KR" sz="2400"/>
          </a:p>
          <a:p>
            <a:pPr marL="0" indent="0">
              <a:buNone/>
            </a:pPr>
            <a:r>
              <a:rPr lang="en-US" altLang="ko-KR" sz="2400"/>
              <a:t> - </a:t>
            </a:r>
            <a:r>
              <a:rPr lang="ko-KR" altLang="en-US" sz="2400"/>
              <a:t>사용자 기능</a:t>
            </a:r>
            <a:endParaRPr lang="en-US" altLang="ko-KR" sz="2400"/>
          </a:p>
          <a:p>
            <a:pPr marL="0" indent="0">
              <a:buNone/>
            </a:pPr>
            <a:r>
              <a:rPr lang="en-US" altLang="ko-KR" sz="2400"/>
              <a:t> - </a:t>
            </a:r>
            <a:r>
              <a:rPr lang="ko-KR" altLang="en-US" sz="2400"/>
              <a:t>관리자 기능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raphic 6">
            <a:extLst>
              <a:ext uri="{FF2B5EF4-FFF2-40B4-BE49-F238E27FC236}">
                <a16:creationId xmlns:a16="http://schemas.microsoft.com/office/drawing/2014/main" id="{3D53519F-69D1-4DBE-9D7D-E30BADEE96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873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72B06007-A45F-41D1-AA9C-13A8F087F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ko-KR" alt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테이블 구조</a:t>
            </a:r>
          </a:p>
        </p:txBody>
      </p:sp>
    </p:spTree>
    <p:extLst>
      <p:ext uri="{BB962C8B-B14F-4D97-AF65-F5344CB8AC3E}">
        <p14:creationId xmlns:p14="http://schemas.microsoft.com/office/powerpoint/2010/main" val="3352186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74E2AB-D0EE-41D2-9E63-FFD463A33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7987"/>
            <a:ext cx="3333750" cy="1009651"/>
          </a:xfrm>
          <a:solidFill>
            <a:schemeClr val="accent1"/>
          </a:solidFill>
        </p:spPr>
        <p:txBody>
          <a:bodyPr>
            <a:normAutofit/>
          </a:bodyPr>
          <a:lstStyle/>
          <a:p>
            <a:pPr algn="ctr"/>
            <a:r>
              <a:rPr lang="ko-KR" altLang="en-US" sz="2800">
                <a:solidFill>
                  <a:schemeClr val="bg1"/>
                </a:solidFill>
              </a:rPr>
              <a:t>테이블 구조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E7EB06-2E1C-44F3-A61F-A787B59F93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662794" cy="4351338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ko-KR" altLang="en-US" sz="2000"/>
              <a:t>총 </a:t>
            </a:r>
            <a:r>
              <a:rPr lang="en-US" altLang="ko-KR" sz="2000"/>
              <a:t>15</a:t>
            </a:r>
            <a:r>
              <a:rPr lang="ko-KR" altLang="en-US" sz="2000"/>
              <a:t>개의 테이블로 구성</a:t>
            </a:r>
            <a:endParaRPr lang="en-US" altLang="ko-KR" sz="2000"/>
          </a:p>
          <a:p>
            <a:pPr>
              <a:buFontTx/>
              <a:buChar char="-"/>
            </a:pPr>
            <a:endParaRPr lang="en-US" altLang="ko-KR" sz="2000"/>
          </a:p>
          <a:p>
            <a:pPr>
              <a:buFontTx/>
              <a:buChar char="-"/>
            </a:pPr>
            <a:r>
              <a:rPr lang="ko-KR" altLang="en-US" sz="2000"/>
              <a:t>각 테이블 간의 관계 설정</a:t>
            </a:r>
            <a:endParaRPr lang="en-US" altLang="ko-KR" sz="2000"/>
          </a:p>
          <a:p>
            <a:pPr>
              <a:buFontTx/>
              <a:buChar char="-"/>
            </a:pPr>
            <a:endParaRPr lang="en-US" altLang="ko-KR" sz="2000"/>
          </a:p>
          <a:p>
            <a:pPr>
              <a:buFontTx/>
              <a:buChar char="-"/>
            </a:pPr>
            <a:r>
              <a:rPr lang="en-US" altLang="ko-KR" sz="2000"/>
              <a:t>n : m </a:t>
            </a:r>
            <a:r>
              <a:rPr lang="ko-KR" altLang="en-US" sz="2000"/>
              <a:t>관계의 경우 새로운 테이블 생성</a:t>
            </a:r>
            <a:endParaRPr lang="en-US" altLang="ko-KR" sz="2000"/>
          </a:p>
          <a:p>
            <a:pPr>
              <a:buFontTx/>
              <a:buChar char="-"/>
            </a:pPr>
            <a:endParaRPr lang="en-US" altLang="ko-KR" sz="2000"/>
          </a:p>
          <a:p>
            <a:pPr>
              <a:buFontTx/>
              <a:buChar char="-"/>
            </a:pPr>
            <a:r>
              <a:rPr lang="ko-KR" altLang="en-US" sz="2000"/>
              <a:t>회원 탈퇴와 같이 일부 서비스 편의를 위해 특정 테이블 관계 설정 </a:t>
            </a:r>
            <a:r>
              <a:rPr lang="en-US" altLang="ko-KR" sz="2000"/>
              <a:t>X</a:t>
            </a:r>
            <a:endParaRPr lang="ko-KR" altLang="en-US" sz="2000"/>
          </a:p>
        </p:txBody>
      </p:sp>
      <p:sp>
        <p:nvSpPr>
          <p:cNvPr id="6" name="object 124">
            <a:extLst>
              <a:ext uri="{FF2B5EF4-FFF2-40B4-BE49-F238E27FC236}">
                <a16:creationId xmlns:a16="http://schemas.microsoft.com/office/drawing/2014/main" id="{0FC84E6A-C0CD-4724-A9A4-1FE2ACCA8D09}"/>
              </a:ext>
            </a:extLst>
          </p:cNvPr>
          <p:cNvSpPr/>
          <p:nvPr/>
        </p:nvSpPr>
        <p:spPr>
          <a:xfrm>
            <a:off x="4500994" y="0"/>
            <a:ext cx="7691006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419623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72B06007-A45F-41D1-AA9C-13A8F087F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ko-KR" alt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사용자 기능</a:t>
            </a:r>
          </a:p>
        </p:txBody>
      </p:sp>
    </p:spTree>
    <p:extLst>
      <p:ext uri="{BB962C8B-B14F-4D97-AF65-F5344CB8AC3E}">
        <p14:creationId xmlns:p14="http://schemas.microsoft.com/office/powerpoint/2010/main" val="3408172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FCD4EA-91BC-4FD2-8D72-5053E8AF8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  <a:solidFill>
            <a:schemeClr val="accent1"/>
          </a:solidFill>
        </p:spPr>
        <p:txBody>
          <a:bodyPr/>
          <a:lstStyle/>
          <a:p>
            <a:pPr algn="ctr"/>
            <a:r>
              <a:rPr lang="ko-KR" altLang="en-US">
                <a:solidFill>
                  <a:schemeClr val="bg1"/>
                </a:solidFill>
              </a:rPr>
              <a:t>로그인</a:t>
            </a:r>
            <a:r>
              <a:rPr lang="en-US" altLang="ko-KR">
                <a:solidFill>
                  <a:schemeClr val="bg1"/>
                </a:solidFill>
              </a:rPr>
              <a:t>, </a:t>
            </a:r>
            <a:r>
              <a:rPr lang="ko-KR" altLang="en-US">
                <a:solidFill>
                  <a:schemeClr val="bg1"/>
                </a:solidFill>
              </a:rPr>
              <a:t>회원가입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2AD875-8EBE-4610-8035-DCEBEC29818A}"/>
              </a:ext>
            </a:extLst>
          </p:cNvPr>
          <p:cNvSpPr txBox="1"/>
          <p:nvPr/>
        </p:nvSpPr>
        <p:spPr>
          <a:xfrm>
            <a:off x="1150440" y="1993957"/>
            <a:ext cx="549536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600"/>
              <a:t>비밀번호 </a:t>
            </a:r>
            <a:r>
              <a:rPr lang="en-US" altLang="ko-KR" sz="1600"/>
              <a:t>Hash</a:t>
            </a:r>
            <a:r>
              <a:rPr lang="ko-KR" altLang="en-US" sz="1600"/>
              <a:t>로 암호화하여 </a:t>
            </a:r>
            <a:r>
              <a:rPr lang="en-US" altLang="ko-KR" sz="1600"/>
              <a:t>DB</a:t>
            </a:r>
            <a:r>
              <a:rPr lang="ko-KR" altLang="en-US" sz="1600"/>
              <a:t>에 저장</a:t>
            </a:r>
            <a:endParaRPr lang="en-US" altLang="ko-KR" sz="1600"/>
          </a:p>
          <a:p>
            <a:pPr marL="285750" indent="-285750">
              <a:buFontTx/>
              <a:buChar char="-"/>
            </a:pPr>
            <a:endParaRPr lang="en-US" altLang="ko-KR" sz="1600"/>
          </a:p>
          <a:p>
            <a:pPr marL="285750" indent="-285750">
              <a:buFontTx/>
              <a:buChar char="-"/>
            </a:pPr>
            <a:r>
              <a:rPr lang="en-US" altLang="ko-KR" sz="1600"/>
              <a:t>Spring Security</a:t>
            </a:r>
            <a:r>
              <a:rPr lang="ko-KR" altLang="en-US" sz="1600"/>
              <a:t> 사용하여 인증</a:t>
            </a:r>
            <a:r>
              <a:rPr lang="en-US" altLang="ko-KR" sz="1600"/>
              <a:t>, </a:t>
            </a:r>
            <a:r>
              <a:rPr lang="ko-KR" altLang="en-US" sz="1600"/>
              <a:t>인가</a:t>
            </a:r>
            <a:endParaRPr lang="en-US" altLang="ko-KR" sz="1600"/>
          </a:p>
          <a:p>
            <a:pPr marL="285750" indent="-285750">
              <a:buFontTx/>
              <a:buChar char="-"/>
            </a:pPr>
            <a:endParaRPr lang="en-US" altLang="ko-KR" sz="1600"/>
          </a:p>
          <a:p>
            <a:pPr marL="285750" indent="-285750">
              <a:buFontTx/>
              <a:buChar char="-"/>
            </a:pPr>
            <a:r>
              <a:rPr lang="en-US" altLang="ko-KR" sz="1600"/>
              <a:t>Spring Validator</a:t>
            </a:r>
            <a:r>
              <a:rPr lang="ko-KR" altLang="en-US" sz="1600"/>
              <a:t>를 이용하여 데이터검증</a:t>
            </a:r>
            <a:endParaRPr lang="en-US" altLang="ko-KR" sz="1600"/>
          </a:p>
          <a:p>
            <a:pPr marL="285750" indent="-285750">
              <a:buFontTx/>
              <a:buChar char="-"/>
            </a:pPr>
            <a:endParaRPr lang="en-US" altLang="ko-KR" sz="1600"/>
          </a:p>
          <a:p>
            <a:pPr marL="285750" indent="-285750">
              <a:buFontTx/>
              <a:buChar char="-"/>
            </a:pPr>
            <a:r>
              <a:rPr lang="en-US" altLang="ko-KR" sz="1600"/>
              <a:t>Daum </a:t>
            </a:r>
            <a:r>
              <a:rPr lang="ko-KR" altLang="en-US" sz="1600"/>
              <a:t>주소 </a:t>
            </a:r>
            <a:r>
              <a:rPr lang="en-US" altLang="ko-KR" sz="1600"/>
              <a:t>API </a:t>
            </a:r>
            <a:r>
              <a:rPr lang="ko-KR" altLang="en-US" sz="1600"/>
              <a:t>사용</a:t>
            </a:r>
            <a:endParaRPr lang="en-US" altLang="ko-KR" sz="160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AEADD15-1B24-4898-8DB9-3CECF69E9F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618" y="4113108"/>
            <a:ext cx="5414963" cy="260032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409CC51-6163-46B4-A658-C2968DA611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7278" y="0"/>
            <a:ext cx="56347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5960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407</Words>
  <Application>Microsoft Office PowerPoint</Application>
  <PresentationFormat>와이드스크린</PresentationFormat>
  <Paragraphs>123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8" baseType="lpstr">
      <vt:lpstr>맑은 고딕</vt:lpstr>
      <vt:lpstr>Arial</vt:lpstr>
      <vt:lpstr>Calibri</vt:lpstr>
      <vt:lpstr>Office 테마</vt:lpstr>
      <vt:lpstr>SpringBoot 신발 쇼핑몰</vt:lpstr>
      <vt:lpstr>목차</vt:lpstr>
      <vt:lpstr>프로젝트 소개</vt:lpstr>
      <vt:lpstr>PowerPoint 프레젠테이션</vt:lpstr>
      <vt:lpstr>프로젝트 내용 요약</vt:lpstr>
      <vt:lpstr>테이블 구조</vt:lpstr>
      <vt:lpstr>테이블 구조</vt:lpstr>
      <vt:lpstr>사용자 기능</vt:lpstr>
      <vt:lpstr>로그인, 회원가입 </vt:lpstr>
      <vt:lpstr>상품 검색, 정렬</vt:lpstr>
      <vt:lpstr>PowerPoint 프레젠테이션</vt:lpstr>
      <vt:lpstr>상품 문의, 상품 후기</vt:lpstr>
      <vt:lpstr>상품 주문</vt:lpstr>
      <vt:lpstr>장바구니, 주문조회</vt:lpstr>
      <vt:lpstr>회원정보 조회</vt:lpstr>
      <vt:lpstr>관리자 기능</vt:lpstr>
      <vt:lpstr>상품 등록</vt:lpstr>
      <vt:lpstr>상품 관리</vt:lpstr>
      <vt:lpstr>메인진열 관리</vt:lpstr>
      <vt:lpstr>주문관리</vt:lpstr>
      <vt:lpstr>회원관리, 등급관리</vt:lpstr>
      <vt:lpstr>상품문의 관리</vt:lpstr>
      <vt:lpstr>공지글 관리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SpringBoot 신발 쇼핑몰</dc:title>
  <dc:creator>강 민수</dc:creator>
  <cp:lastModifiedBy>강 민수</cp:lastModifiedBy>
  <cp:revision>9</cp:revision>
  <dcterms:created xsi:type="dcterms:W3CDTF">2020-06-18T19:09:03Z</dcterms:created>
  <dcterms:modified xsi:type="dcterms:W3CDTF">2020-06-29T12:40:25Z</dcterms:modified>
</cp:coreProperties>
</file>