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6" r:id="rId4"/>
    <p:sldId id="257" r:id="rId5"/>
    <p:sldId id="258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8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16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17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4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1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56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6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4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58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8412-DA85-400C-BAB5-B31AA75510E9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8412-DA85-400C-BAB5-B31AA75510E9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0BBF-93CD-44DE-A737-06E1FA05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6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14149"/>
              </p:ext>
            </p:extLst>
          </p:nvPr>
        </p:nvGraphicFramePr>
        <p:xfrm>
          <a:off x="238135" y="927962"/>
          <a:ext cx="6866403" cy="515051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09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Производитель: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 ООО «Бухарский НПЗ»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48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Название продукции: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 Бензин</a:t>
                      </a:r>
                      <a:r>
                        <a:rPr lang="ru-RU" sz="1400" u="none" strike="noStrike" baseline="0" dirty="0">
                          <a:effectLst/>
                        </a:rPr>
                        <a:t> марки АИ-92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5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Код ТН ВЭД.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 2710124120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5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Годовая мощность: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80 000 </a:t>
                      </a:r>
                      <a:r>
                        <a:rPr lang="ru-RU" sz="1400" u="none" strike="noStrike" dirty="0" err="1">
                          <a:effectLst/>
                        </a:rPr>
                        <a:t>тн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04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Технические характеристики: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Октановое число, не менее, исследовательский метод</a:t>
                      </a:r>
                      <a:r>
                        <a:rPr lang="ru-RU" sz="1400" kern="1200" baseline="0" dirty="0"/>
                        <a:t> -</a:t>
                      </a:r>
                      <a:r>
                        <a:rPr lang="ru-RU" sz="1400" kern="1200" dirty="0"/>
                        <a:t>91,0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Содержание свинца, г/дм3, не более</a:t>
                      </a:r>
                      <a:r>
                        <a:rPr lang="ru-RU" sz="1400" kern="1200" baseline="0" dirty="0"/>
                        <a:t> -</a:t>
                      </a:r>
                      <a:r>
                        <a:rPr lang="ru-RU" sz="1400" kern="1200" dirty="0"/>
                        <a:t>0,010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Содержание марганца, мг/дм3, не более-18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Содержание фактических смол, мг /100 см3, -не более 5,0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Индукционный период бензина, мин, не менее</a:t>
                      </a:r>
                      <a:r>
                        <a:rPr lang="ru-RU" sz="1400" kern="1200" baseline="0" dirty="0"/>
                        <a:t> -</a:t>
                      </a:r>
                      <a:r>
                        <a:rPr lang="ru-RU" sz="1400" kern="1200" dirty="0"/>
                        <a:t>360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Массовая доля серы, %, не более</a:t>
                      </a:r>
                      <a:r>
                        <a:rPr lang="ru-RU" sz="1400" kern="1200" baseline="0" dirty="0"/>
                        <a:t> -</a:t>
                      </a:r>
                      <a:r>
                        <a:rPr lang="ru-RU" sz="1400" kern="1200" dirty="0"/>
                        <a:t>0,05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Объемная доля бензола, %, не более -5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Плотность при 15 °С, кг/м3</a:t>
                      </a:r>
                      <a:r>
                        <a:rPr lang="ru-RU" sz="1400" kern="1200" baseline="0" dirty="0"/>
                        <a:t> -</a:t>
                      </a:r>
                      <a:r>
                        <a:rPr lang="ru-RU" sz="1400" kern="1200" dirty="0"/>
                        <a:t>725-780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Внешний вид</a:t>
                      </a:r>
                      <a:r>
                        <a:rPr lang="ru-RU" sz="1400" kern="1200" baseline="0" dirty="0"/>
                        <a:t>  - </a:t>
                      </a:r>
                      <a:r>
                        <a:rPr lang="ru-RU" sz="1400" kern="1200" dirty="0"/>
                        <a:t>Чистый, прозрачный</a:t>
                      </a:r>
                      <a:endParaRPr lang="ru-RU" sz="14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2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ГОСТы: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>
                          <a:effectLst/>
                        </a:rPr>
                        <a:t>O’z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DSt</a:t>
                      </a:r>
                      <a:r>
                        <a:rPr lang="en-US" sz="1400" u="none" strike="noStrike" dirty="0">
                          <a:effectLst/>
                        </a:rPr>
                        <a:t> 989:2010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48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Основные потребители: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r>
                        <a:rPr lang="ru-RU" sz="1400" dirty="0"/>
                        <a:t>Предприятии АО «</a:t>
                      </a:r>
                      <a:r>
                        <a:rPr lang="ru-RU" sz="1400" dirty="0" err="1"/>
                        <a:t>Узбекнефтегаз</a:t>
                      </a:r>
                      <a:r>
                        <a:rPr lang="ru-RU" sz="1400" dirty="0"/>
                        <a:t>»</a:t>
                      </a:r>
                    </a:p>
                    <a:p>
                      <a:pPr algn="ctr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146" name="Picture 2" descr="Бензин АИ-92 — ТОО K-Company - продажа нефтепродуктов в Казахстане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007" y="481162"/>
            <a:ext cx="2167356" cy="21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Бензин марки Аи-92 в Узбекистане дороже на 73%, чем в Казахстан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5"/>
          <a:stretch/>
        </p:blipFill>
        <p:spPr bwMode="auto">
          <a:xfrm>
            <a:off x="9265411" y="3192321"/>
            <a:ext cx="1871020" cy="27513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08654" y="111830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к освоению в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программы локализации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2020-2021г.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4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одержимое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978237"/>
              </p:ext>
            </p:extLst>
          </p:nvPr>
        </p:nvGraphicFramePr>
        <p:xfrm>
          <a:off x="607375" y="580016"/>
          <a:ext cx="6452503" cy="60753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sx="1000" sy="1000" algn="ctr" rotWithShape="0">
                    <a:sysClr val="windowText" lastClr="000000">
                      <a:alpha val="0"/>
                    </a:sysClr>
                  </a:outerShdw>
                </a:effectLst>
              </a:tblPr>
              <a:tblGrid>
                <a:gridCol w="57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6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Производитель: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АО «</a:t>
                      </a:r>
                      <a:r>
                        <a:rPr lang="ru-RU" sz="1400" dirty="0" err="1">
                          <a:latin typeface="Times New Roman" pitchFamily="18" charset="0"/>
                          <a:cs typeface="Times New Roman" pitchFamily="18" charset="0"/>
                        </a:rPr>
                        <a:t>Махсусэнергогаз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Название продукции: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Изоляционная  пленка «</a:t>
                      </a:r>
                      <a:r>
                        <a:rPr lang="ru-RU" sz="1400" dirty="0" err="1">
                          <a:latin typeface="Times New Roman" pitchFamily="18" charset="0"/>
                          <a:cs typeface="Times New Roman" pitchFamily="18" charset="0"/>
                        </a:rPr>
                        <a:t>Полилен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Код ТН ВЭД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3920108900</a:t>
                      </a:r>
                    </a:p>
                    <a:p>
                      <a:pPr algn="ctr"/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Годовая мощность: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40 </a:t>
                      </a:r>
                      <a:r>
                        <a:rPr lang="ru-RU" sz="1400" dirty="0" err="1">
                          <a:latin typeface="Times New Roman" pitchFamily="18" charset="0"/>
                          <a:cs typeface="Times New Roman" pitchFamily="18" charset="0"/>
                        </a:rPr>
                        <a:t>тн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5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Технические характеристики: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 прочность на разрыв (при t 23 °C) — 40 (N/1 см ширины);</a:t>
                      </a:r>
                    </a:p>
                    <a:p>
                      <a:pPr algn="ctr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 адгезия к стали (при 20 °C) и собственной поверхности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нахлесте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(при 23 °C) — от 20 и от 7 H/см;</a:t>
                      </a:r>
                    </a:p>
                    <a:p>
                      <a:pPr algn="ctr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 температура нанесения — от -40 до 60 °C.</a:t>
                      </a:r>
                    </a:p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Полоса на сухую и предварительно очищенную снаружи трубу наматывается с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нахлестом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Изоляция выполняется по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прогрунтованной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стальной поверхности совместно с оберткой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Полилен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40-ОБ-63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9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b="1" dirty="0" err="1">
                          <a:latin typeface="Times New Roman" pitchFamily="18" charset="0"/>
                          <a:cs typeface="Times New Roman" pitchFamily="18" charset="0"/>
                        </a:rPr>
                        <a:t>ГОСТы</a:t>
                      </a:r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ТУ 2245-003-01297859-99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mpd="sng">
                      <a:solidFill>
                        <a:srgbClr val="E87D37"/>
                      </a:solidFill>
                    </a:lnR>
                    <a:lnT w="12700" cmpd="sng">
                      <a:solidFill>
                        <a:srgbClr val="E87D37"/>
                      </a:solidFill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64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solidFill>
                        <a:srgbClr val="E87D37"/>
                      </a:solidFill>
                    </a:lnL>
                    <a:lnR w="12700" cap="flat" cmpd="sng" algn="ctr">
                      <a:solidFill>
                        <a:srgbClr val="E87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7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b="1" dirty="0">
                          <a:latin typeface="Times New Roman" pitchFamily="18" charset="0"/>
                          <a:cs typeface="Times New Roman" pitchFamily="18" charset="0"/>
                        </a:rPr>
                        <a:t>Основные потребители: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7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7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7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Отраслевые предприятии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7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E87D37"/>
                      </a:solidFill>
                    </a:lnR>
                    <a:lnT w="12700" cap="flat" cmpd="sng" algn="ctr">
                      <a:solidFill>
                        <a:srgbClr val="E87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E87D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2" descr="C:\Documents and Settings\Admin\Рабочий стол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1536" y="846992"/>
            <a:ext cx="3225221" cy="2325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C:\Documents and Settings\Admin\Рабочий стол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47129" y="3355848"/>
            <a:ext cx="2694037" cy="316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1073830" y="119244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к освоению в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программы локализации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2020-2021г.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5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активный Топливный A-1 Авиационного Топлива На Продажу - Buy Je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943" y="841882"/>
            <a:ext cx="3118993" cy="26054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CAN WE DO FOR YOU? – Atlantic Glob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943" y="4023677"/>
            <a:ext cx="3048000" cy="2286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14961"/>
              </p:ext>
            </p:extLst>
          </p:nvPr>
        </p:nvGraphicFramePr>
        <p:xfrm>
          <a:off x="932118" y="1110681"/>
          <a:ext cx="6379232" cy="488650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6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Производитель: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>
                          <a:effectLst/>
                        </a:rPr>
                        <a:t> </a:t>
                      </a:r>
                      <a:r>
                        <a:rPr kumimoji="0" lang="ru-RU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ООО «Бухарский НПЗ»</a:t>
                      </a:r>
                      <a:endParaRPr kumimoji="0" lang="ru-RU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Название продукции: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 Пиролиз</a:t>
                      </a:r>
                      <a:r>
                        <a:rPr lang="ru-RU" sz="1400" u="none" strike="noStrike" baseline="0" dirty="0">
                          <a:effectLst/>
                        </a:rPr>
                        <a:t> дистиллят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8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Код ТН ВЭД.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2710192100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1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Годовая мощность: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72 000 </a:t>
                      </a:r>
                      <a:r>
                        <a:rPr lang="ru-RU" sz="1400" u="none" strike="noStrike" dirty="0" err="1">
                          <a:effectLst/>
                        </a:rPr>
                        <a:t>тн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1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Технические характеристики: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Внешний вид-</a:t>
                      </a:r>
                      <a:r>
                        <a:rPr lang="ru-RU" sz="1400" kern="1200" baseline="0" dirty="0"/>
                        <a:t> Чистое, прозрачное, не должно содержать воды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Кислотное число общее, мг КОН/г, не более – 0,1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Объемная доля ароматических углеводородов, %, не более – 25,0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Массовая доля </a:t>
                      </a:r>
                      <a:r>
                        <a:rPr lang="ru-RU" sz="1400" kern="1200" dirty="0" err="1"/>
                        <a:t>меркаптановой</a:t>
                      </a:r>
                      <a:r>
                        <a:rPr lang="ru-RU" sz="1400" kern="1200" dirty="0"/>
                        <a:t> серы, %, не более – 0,003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Массовая доля общей серы, %, не более – 0,25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8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ГОСТы: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ГОСТ 32595-2013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6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Основные потребители: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r>
                        <a:rPr lang="ru-RU" sz="1400" dirty="0"/>
                        <a:t>Предприятии АО «</a:t>
                      </a:r>
                      <a:r>
                        <a:rPr lang="ru-RU" sz="1400" dirty="0" err="1"/>
                        <a:t>Узбекнефтегаз</a:t>
                      </a:r>
                      <a:r>
                        <a:rPr lang="ru-RU" sz="1400" dirty="0"/>
                        <a:t>»</a:t>
                      </a:r>
                    </a:p>
                    <a:p>
                      <a:pPr algn="ctr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32118" y="184355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к освоению в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программы локализации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2020-2021г.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5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95084"/>
              </p:ext>
            </p:extLst>
          </p:nvPr>
        </p:nvGraphicFramePr>
        <p:xfrm>
          <a:off x="262198" y="653579"/>
          <a:ext cx="5281953" cy="493715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2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Производитель: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 ООО «Бухарский НПЗ»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48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Название продукции: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 Дизельное топливо по стандарту ЕВРО-4,5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5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Код ТН ВЭД.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 2710192900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5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Годовая мощность: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80 000 </a:t>
                      </a:r>
                      <a:r>
                        <a:rPr lang="ru-RU" sz="1400" u="none" strike="noStrike" dirty="0" err="1">
                          <a:effectLst/>
                        </a:rPr>
                        <a:t>тн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04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Технические характеристики: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Дизельное </a:t>
                      </a:r>
                      <a:r>
                        <a:rPr lang="ru-RU" sz="1400" kern="1200" dirty="0" err="1"/>
                        <a:t>топлливо</a:t>
                      </a:r>
                      <a:r>
                        <a:rPr lang="ru-RU" sz="1400" kern="1200" dirty="0"/>
                        <a:t> (ДТ Евро-5) согласно нормам ГОСТа содержит серы не более 10 мг/кг, содержание углеводородов тоже соответствует стандарту. Это топливо рассчитано на предотвращение преждевременного износа деталей двигателя. Экологически выгодно: низкое содержание углеводородов и серы снижает выброс в атмосферу продуктов сгорания</a:t>
                      </a:r>
                      <a:endParaRPr lang="ru-RU" sz="14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2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ГОСТы: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>
                          <a:effectLst/>
                        </a:rPr>
                        <a:t>O’z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DSt</a:t>
                      </a:r>
                      <a:r>
                        <a:rPr lang="en-US" sz="1400" u="none" strike="noStrike" dirty="0">
                          <a:effectLst/>
                        </a:rPr>
                        <a:t> 989:2010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48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Основные потребители: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r>
                        <a:rPr lang="ru-RU" sz="1400" dirty="0"/>
                        <a:t>Предприятии АО «</a:t>
                      </a:r>
                      <a:r>
                        <a:rPr lang="ru-RU" sz="1400" dirty="0" err="1"/>
                        <a:t>Узбекнефтегаз</a:t>
                      </a:r>
                      <a:r>
                        <a:rPr lang="ru-RU" sz="1400" dirty="0"/>
                        <a:t>»</a:t>
                      </a:r>
                    </a:p>
                    <a:p>
                      <a:pPr algn="ctr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" r="3525" b="8404"/>
          <a:stretch/>
        </p:blipFill>
        <p:spPr>
          <a:xfrm>
            <a:off x="8412480" y="533825"/>
            <a:ext cx="3578102" cy="2999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s://www.gazprom.ru/f/posts/99/094788/sample-of-disel-fue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96" b="3589"/>
          <a:stretch/>
        </p:blipFill>
        <p:spPr bwMode="auto">
          <a:xfrm>
            <a:off x="6267616" y="3673635"/>
            <a:ext cx="3667125" cy="28587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45230" y="94493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к освоению в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программы локализации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2020-2021г.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5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15040"/>
              </p:ext>
            </p:extLst>
          </p:nvPr>
        </p:nvGraphicFramePr>
        <p:xfrm>
          <a:off x="377703" y="1231095"/>
          <a:ext cx="6138601" cy="484409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6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Производитель: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СП ООО «</a:t>
                      </a:r>
                      <a:r>
                        <a:rPr lang="en-US" sz="1600" b="1" u="none" strike="noStrike" dirty="0">
                          <a:effectLst/>
                        </a:rPr>
                        <a:t>Uzbekistan GTL</a:t>
                      </a:r>
                      <a:r>
                        <a:rPr lang="ru-RU" sz="1600" b="1" u="none" strike="noStrike" dirty="0">
                          <a:effectLst/>
                        </a:rPr>
                        <a:t>» И</a:t>
                      </a:r>
                      <a:r>
                        <a:rPr lang="ru-RU" sz="1600" b="1" u="none" strike="noStrike" baseline="0" dirty="0">
                          <a:effectLst/>
                        </a:rPr>
                        <a:t> </a:t>
                      </a:r>
                      <a:r>
                        <a:rPr lang="ru-RU" sz="1600" b="1" u="none" strike="noStrike" baseline="0" dirty="0" err="1">
                          <a:effectLst/>
                        </a:rPr>
                        <a:t>Мубарекский</a:t>
                      </a:r>
                      <a:r>
                        <a:rPr lang="ru-RU" sz="1600" b="1" u="none" strike="noStrike" baseline="0" dirty="0">
                          <a:effectLst/>
                        </a:rPr>
                        <a:t> ГПЗ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Название продукции: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Сжиженный газ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8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Код ТН ВЭД.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2711121900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1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Годовая мощность: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11 000 </a:t>
                      </a:r>
                      <a:r>
                        <a:rPr lang="ru-RU" sz="1400" u="none" strike="noStrike" dirty="0" err="1">
                          <a:effectLst/>
                        </a:rPr>
                        <a:t>тн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1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Технические характеристики: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Рабочее давление 1,6 МПа (16,0 кгс/см2 ).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Пробное давление 2,5 МПа (25,0 кгс/см2 )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Октановое число СУГ - более благоприятно в сравнении с бензином и дизельным топливом и изменяется в интервале 90 -110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расход при сгорании на 10-20%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Температура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плавления	-182,49 °C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кипения	-161,58 °C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самовоспламенения	537,8 °C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ГОСТы: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>
                          <a:effectLst/>
                        </a:rPr>
                        <a:t>O’z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DSt</a:t>
                      </a:r>
                      <a:r>
                        <a:rPr lang="en-US" sz="1400" u="none" strike="noStrike" dirty="0">
                          <a:effectLst/>
                        </a:rPr>
                        <a:t> 989:2010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6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Основные потребители: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r>
                        <a:rPr lang="ru-RU" sz="1400" dirty="0"/>
                        <a:t>Предприятии АО «</a:t>
                      </a:r>
                      <a:r>
                        <a:rPr lang="ru-RU" sz="1400" dirty="0" err="1"/>
                        <a:t>Узбекнефтегаз</a:t>
                      </a:r>
                      <a:r>
                        <a:rPr lang="ru-RU" sz="1400" dirty="0"/>
                        <a:t>»</a:t>
                      </a:r>
                    </a:p>
                    <a:p>
                      <a:pPr algn="ctr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22" name="Picture 2" descr="Цены на импортный сжиженный газ стремительно падаю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571" y="563472"/>
            <a:ext cx="4693850" cy="30205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Сжиженный природный газ как основа теплоснабжения отдаленных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639" y="3696099"/>
            <a:ext cx="4716782" cy="30058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77703" y="82105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к освоению в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программы локализации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2020-2021г.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6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интетический керосин для авиации | Три кита | Яндекс Дзе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79" y="3607184"/>
            <a:ext cx="2977415" cy="29774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еросин Авиационный Топливо Самолетное ТС-1 — Сообщество «Diesel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28"/>
          <a:stretch/>
        </p:blipFill>
        <p:spPr bwMode="auto">
          <a:xfrm>
            <a:off x="8966894" y="569678"/>
            <a:ext cx="2834347" cy="29340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25923"/>
              </p:ext>
            </p:extLst>
          </p:nvPr>
        </p:nvGraphicFramePr>
        <p:xfrm>
          <a:off x="396953" y="903836"/>
          <a:ext cx="6138601" cy="488650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6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Производитель: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СП ООО «</a:t>
                      </a:r>
                      <a:r>
                        <a:rPr lang="en-US" sz="1600" b="1" u="none" strike="noStrike" dirty="0">
                          <a:effectLst/>
                        </a:rPr>
                        <a:t>Uzbekistan GTL</a:t>
                      </a:r>
                      <a:r>
                        <a:rPr lang="ru-RU" sz="1600" b="1" u="none" strike="noStrike" dirty="0">
                          <a:effectLst/>
                        </a:rPr>
                        <a:t>»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Название продукции: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 Синтетический</a:t>
                      </a:r>
                      <a:r>
                        <a:rPr lang="ru-RU" sz="1400" u="none" strike="noStrike" baseline="0" dirty="0">
                          <a:effectLst/>
                        </a:rPr>
                        <a:t> </a:t>
                      </a:r>
                      <a:r>
                        <a:rPr lang="ru-RU" sz="1400" u="none" strike="noStrike" baseline="0" dirty="0" err="1">
                          <a:effectLst/>
                        </a:rPr>
                        <a:t>авиакеросин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8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Код ТН ВЭД.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2710192500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1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Годовая мощность: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80 000 </a:t>
                      </a:r>
                      <a:r>
                        <a:rPr lang="ru-RU" sz="1400" u="none" strike="noStrike" dirty="0" err="1">
                          <a:effectLst/>
                        </a:rPr>
                        <a:t>тн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1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Технические характеристики: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плотность при 15 ˚С, кг/м3-</a:t>
                      </a:r>
                      <a:r>
                        <a:rPr lang="ru-RU" sz="1400" dirty="0"/>
                        <a:t>814,8</a:t>
                      </a:r>
                      <a:endParaRPr lang="ru-RU" sz="1400" kern="12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фракционный состав: 10 % отгона, ˚С 98 % отгона, ˚С -173,8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низшая теплота сгорания, МДж/кг -43,1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объемная теплота сгорания, МДж/м3 ‧10*3-</a:t>
                      </a:r>
                      <a:r>
                        <a:rPr lang="ru-RU" sz="1400" kern="1200" dirty="0"/>
                        <a:t> </a:t>
                      </a:r>
                      <a:r>
                        <a:rPr lang="ru-RU" sz="1400" dirty="0"/>
                        <a:t>35,1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объемная доля ароматических углеводородов, % - 18,3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массовая доля общей серы, %- 0,19 </a:t>
                      </a:r>
                      <a:endParaRPr lang="ru-RU" sz="14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8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ГОСТы: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>
                          <a:effectLst/>
                        </a:rPr>
                        <a:t>O’z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DSt</a:t>
                      </a:r>
                      <a:r>
                        <a:rPr lang="en-US" sz="1400" u="none" strike="noStrike" dirty="0">
                          <a:effectLst/>
                        </a:rPr>
                        <a:t> 989:2010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6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Основные потребители: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r>
                        <a:rPr lang="ru-RU" sz="1400" dirty="0"/>
                        <a:t>Предприятии АО «</a:t>
                      </a:r>
                      <a:r>
                        <a:rPr lang="ru-RU" sz="1400" dirty="0" err="1"/>
                        <a:t>Узбекнефтегаз</a:t>
                      </a:r>
                      <a:r>
                        <a:rPr lang="ru-RU" sz="1400" dirty="0"/>
                        <a:t>»</a:t>
                      </a:r>
                    </a:p>
                    <a:p>
                      <a:pPr algn="ctr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10406" y="96900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к освоению в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программы локализации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2020-2021г.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Дизельное топливо в Узбекистане – цены, фото, отзывы, купить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821" y="618577"/>
            <a:ext cx="2776253" cy="27762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Отработанное дизельное топлив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469" y="3914357"/>
            <a:ext cx="3619803" cy="21591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64040"/>
              </p:ext>
            </p:extLst>
          </p:nvPr>
        </p:nvGraphicFramePr>
        <p:xfrm>
          <a:off x="510532" y="987552"/>
          <a:ext cx="6340730" cy="494408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8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15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Производитель: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СП ООО «</a:t>
                      </a:r>
                      <a:r>
                        <a:rPr lang="en-US" sz="1600" b="1" u="none" strike="noStrike" dirty="0">
                          <a:effectLst/>
                        </a:rPr>
                        <a:t>Uzbekistan GTL</a:t>
                      </a:r>
                      <a:r>
                        <a:rPr lang="ru-RU" sz="1600" b="1" u="none" strike="noStrike" dirty="0">
                          <a:effectLst/>
                        </a:rPr>
                        <a:t>»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Название продукции: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 Синтетическое</a:t>
                      </a:r>
                      <a:r>
                        <a:rPr lang="ru-RU" sz="1400" u="none" strike="noStrike" baseline="0" dirty="0">
                          <a:effectLst/>
                        </a:rPr>
                        <a:t> дизельное топливо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8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Код ТН ВЭД.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2710194210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1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Годовая мощность: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156 000 </a:t>
                      </a:r>
                      <a:r>
                        <a:rPr lang="ru-RU" sz="1400" u="none" strike="noStrike" dirty="0" err="1">
                          <a:effectLst/>
                        </a:rPr>
                        <a:t>тн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1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Технические характеристики: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Цетановое</a:t>
                      </a:r>
                      <a:r>
                        <a:rPr lang="ru-RU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число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 70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при 15 ˚С, кг/м3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0,77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массовая доля общей серы, %-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uz-Cyrl-UZ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z-Cyrl-UZ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Полиароматические</a:t>
                      </a:r>
                      <a:r>
                        <a:rPr lang="uz-Cyrl-UZ" sz="14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углеводороды %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ru-RU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0,1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Предельная температура </a:t>
                      </a:r>
                      <a:r>
                        <a:rPr lang="ru-RU" sz="1400" b="0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фильтруемости</a:t>
                      </a:r>
                      <a:r>
                        <a:rPr lang="ru-RU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br>
                        <a:rPr lang="ru-RU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˚С- (-27)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 кипения 95%.,</a:t>
                      </a:r>
                      <a:r>
                        <a:rPr lang="ru-RU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˚С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- 340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Смазывающая способность – 457мкм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8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6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ГОСТы: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>
                          <a:effectLst/>
                        </a:rPr>
                        <a:t>O’z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DSt</a:t>
                      </a:r>
                      <a:r>
                        <a:rPr lang="en-US" sz="1400" u="none" strike="noStrike" dirty="0">
                          <a:effectLst/>
                        </a:rPr>
                        <a:t> 989:2010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6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Основные потребители: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r>
                        <a:rPr lang="ru-RU" sz="1400" dirty="0"/>
                        <a:t>Предприятии АО «</a:t>
                      </a:r>
                      <a:r>
                        <a:rPr lang="ru-RU" sz="1400" dirty="0" err="1"/>
                        <a:t>Узбекнефтегаз</a:t>
                      </a:r>
                      <a:r>
                        <a:rPr lang="ru-RU" sz="1400" dirty="0"/>
                        <a:t>»</a:t>
                      </a:r>
                    </a:p>
                    <a:p>
                      <a:pPr algn="ctr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37254" y="101152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к освоению в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программы локализации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2020-2021г.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8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dmin — НАФ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437" y="2526070"/>
            <a:ext cx="3665655" cy="20261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17225"/>
              </p:ext>
            </p:extLst>
          </p:nvPr>
        </p:nvGraphicFramePr>
        <p:xfrm>
          <a:off x="493206" y="1283284"/>
          <a:ext cx="6379232" cy="528634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6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Производитель: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СП ООО «</a:t>
                      </a:r>
                      <a:r>
                        <a:rPr lang="en-US" sz="1600" b="1" u="none" strike="noStrike" dirty="0">
                          <a:effectLst/>
                        </a:rPr>
                        <a:t>Uzbekistan GTL</a:t>
                      </a:r>
                      <a:r>
                        <a:rPr lang="ru-RU" sz="1600" b="1" u="none" strike="noStrike" dirty="0">
                          <a:effectLst/>
                        </a:rPr>
                        <a:t>»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Название продукции: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u="none" strike="noStrike" dirty="0" err="1">
                          <a:effectLst/>
                        </a:rPr>
                        <a:t>Нафта</a:t>
                      </a:r>
                      <a:r>
                        <a:rPr lang="ru-RU" sz="1200" u="none" strike="noStrike" dirty="0">
                          <a:effectLst/>
                        </a:rPr>
                        <a:t> </a:t>
                      </a:r>
                      <a:endParaRPr lang="ru-RU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8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Код ТН ВЭД.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2710124130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1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Годовая мощность: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156 000 </a:t>
                      </a:r>
                      <a:r>
                        <a:rPr lang="ru-RU" sz="1400" u="none" strike="noStrike" dirty="0" err="1">
                          <a:effectLst/>
                        </a:rPr>
                        <a:t>тн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1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Технические характеристики: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Молекулярный вес в диапазоне 100—215 г/моль; плотность в диапазоне 0,75—0,85 г/см³ (0,785—0,795 для приборного лигроина по ГОСТ 8863-76[7]); диапазон температур кипения 120 °C — 240 °C; давление насыщенных паров &lt; 5 мм </a:t>
                      </a:r>
                      <a:r>
                        <a:rPr lang="ru-RU" sz="1400" kern="1200" dirty="0" err="1"/>
                        <a:t>рт.ст</a:t>
                      </a:r>
                      <a:r>
                        <a:rPr lang="ru-RU" sz="1400" kern="1200" dirty="0"/>
                        <a:t>. (&lt; 5 </a:t>
                      </a:r>
                      <a:r>
                        <a:rPr lang="ru-RU" sz="1400" kern="1200" dirty="0" err="1"/>
                        <a:t>торр</a:t>
                      </a:r>
                      <a:r>
                        <a:rPr lang="ru-RU" sz="1400" kern="1200" dirty="0"/>
                        <a:t>); содержание серы не более 0,02 % (для газоконденсатного лигроина); кинематическая вязкость 1,1 мм²/с; температура помутнения не выше -60°С. Лигроин нерастворим в воде[8]. Показатель преломления приборного лигроина при 20 °C составляет 1,407—1,415</a:t>
                      </a:r>
                      <a:endParaRPr lang="ru-RU" sz="14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8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ГОСТы: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>
                          <a:effectLst/>
                        </a:rPr>
                        <a:t>O’z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DSt</a:t>
                      </a:r>
                      <a:r>
                        <a:rPr lang="en-US" sz="1400" u="none" strike="noStrike" dirty="0">
                          <a:effectLst/>
                        </a:rPr>
                        <a:t> 989:2010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6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Основные потребители: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r>
                        <a:rPr lang="ru-RU" sz="1400" dirty="0"/>
                        <a:t>Предприятии АО «</a:t>
                      </a:r>
                      <a:r>
                        <a:rPr lang="ru-RU" sz="1400" dirty="0" err="1"/>
                        <a:t>Узбекнефтегаз</a:t>
                      </a:r>
                      <a:r>
                        <a:rPr lang="ru-RU" sz="1400" dirty="0"/>
                        <a:t>»</a:t>
                      </a:r>
                    </a:p>
                    <a:p>
                      <a:pPr algn="ctr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430446" y="221558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к освоению в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программы локализации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2020-2021г.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2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35643"/>
              </p:ext>
            </p:extLst>
          </p:nvPr>
        </p:nvGraphicFramePr>
        <p:xfrm>
          <a:off x="566358" y="1010097"/>
          <a:ext cx="6379232" cy="489163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6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Производитель: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СП ООО «Уз-</a:t>
                      </a:r>
                      <a:r>
                        <a:rPr lang="ru-RU" sz="1600" b="1" u="none" strike="noStrike" dirty="0" err="1">
                          <a:effectLst/>
                        </a:rPr>
                        <a:t>КорГаз</a:t>
                      </a:r>
                      <a:r>
                        <a:rPr lang="ru-RU" sz="1600" b="1" u="none" strike="noStrike" dirty="0">
                          <a:effectLst/>
                        </a:rPr>
                        <a:t> </a:t>
                      </a:r>
                      <a:r>
                        <a:rPr lang="ru-RU" sz="1600" b="1" u="none" strike="noStrike" dirty="0" err="1">
                          <a:effectLst/>
                        </a:rPr>
                        <a:t>Кемикал</a:t>
                      </a:r>
                      <a:r>
                        <a:rPr lang="ru-RU" sz="1600" b="1" u="none" strike="noStrike" dirty="0">
                          <a:effectLst/>
                        </a:rPr>
                        <a:t>»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Название продукции: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 Пиролиз</a:t>
                      </a:r>
                      <a:r>
                        <a:rPr lang="ru-RU" sz="1400" u="none" strike="noStrike" baseline="0" dirty="0">
                          <a:effectLst/>
                        </a:rPr>
                        <a:t> дистиллят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8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Код ТН ВЭД.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2710129000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93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Годовая мощность: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23 000 </a:t>
                      </a:r>
                      <a:r>
                        <a:rPr lang="ru-RU" sz="1400" u="none" strike="noStrike" dirty="0" err="1">
                          <a:effectLst/>
                        </a:rPr>
                        <a:t>тн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1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Технические характеристики: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плотность при 15 ˚С, кг/м3-</a:t>
                      </a:r>
                      <a:r>
                        <a:rPr lang="en-US" sz="1400" kern="1200" dirty="0"/>
                        <a:t>0,0</a:t>
                      </a:r>
                      <a:endParaRPr lang="ru-RU" sz="1400" kern="12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Давление</a:t>
                      </a:r>
                      <a:r>
                        <a:rPr lang="ru-RU" sz="1400" kern="1200" baseline="0" dirty="0"/>
                        <a:t> </a:t>
                      </a:r>
                      <a:r>
                        <a:rPr lang="ru-RU" sz="1400" kern="1200" dirty="0"/>
                        <a:t>насыщенных паров</a:t>
                      </a:r>
                      <a:r>
                        <a:rPr lang="en-US" sz="1400" kern="1200" dirty="0"/>
                        <a:t> </a:t>
                      </a:r>
                      <a:r>
                        <a:rPr lang="ru-RU" sz="1400" kern="1200" dirty="0"/>
                        <a:t>не</a:t>
                      </a:r>
                      <a:r>
                        <a:rPr lang="ru-RU" sz="1400" kern="1200" baseline="0" dirty="0"/>
                        <a:t> более</a:t>
                      </a:r>
                      <a:r>
                        <a:rPr lang="ru-RU" sz="1400" kern="1200" dirty="0"/>
                        <a:t>-66,7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Общая масса Бензола в % - 32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объемная доля ароматических углеводородов, % - 0,0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массовая доля общей серы</a:t>
                      </a:r>
                      <a:r>
                        <a:rPr lang="en-US" sz="1400" kern="1200" baseline="0" dirty="0"/>
                        <a:t> mg/kg</a:t>
                      </a:r>
                      <a:r>
                        <a:rPr lang="ru-RU" sz="1400" kern="1200" dirty="0"/>
                        <a:t> - </a:t>
                      </a:r>
                      <a:r>
                        <a:rPr lang="en-US" sz="1400" kern="1200" dirty="0"/>
                        <a:t>500</a:t>
                      </a:r>
                      <a:r>
                        <a:rPr lang="ru-RU" sz="1400" kern="1200" dirty="0"/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Общая масса щелоча – 0,0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Доля механических растворов – 0,0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Массовая доля воды – 0,1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8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ГОСТы: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ГОСТ 6307, 6370, 2177.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6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Основные потребители: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r>
                        <a:rPr lang="ru-RU" sz="1400" dirty="0"/>
                        <a:t>Предприятии АО «</a:t>
                      </a:r>
                      <a:r>
                        <a:rPr lang="ru-RU" sz="1400" dirty="0" err="1"/>
                        <a:t>Узбекнефтегаз</a:t>
                      </a:r>
                      <a:r>
                        <a:rPr lang="ru-RU" sz="1400" dirty="0"/>
                        <a:t>»</a:t>
                      </a:r>
                    </a:p>
                    <a:p>
                      <a:pPr algn="ctr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98457"/>
              </p:ext>
            </p:extLst>
          </p:nvPr>
        </p:nvGraphicFramePr>
        <p:xfrm>
          <a:off x="7272845" y="-6406864"/>
          <a:ext cx="144549" cy="3957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49">
                  <a:extLst>
                    <a:ext uri="{9D8B030D-6E8A-4147-A177-3AD203B41FA5}">
                      <a16:colId xmlns:a16="http://schemas.microsoft.com/office/drawing/2014/main" val="3124348557"/>
                    </a:ext>
                  </a:extLst>
                </a:gridCol>
              </a:tblGrid>
              <a:tr h="39579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</a:rPr>
                        <a:t>Пиролиз </a:t>
                      </a:r>
                      <a:r>
                        <a:rPr lang="ru-RU" sz="1200" u="none" strike="noStrike" dirty="0" err="1">
                          <a:effectLst/>
                        </a:rPr>
                        <a:t>дистилляти</a:t>
                      </a:r>
                      <a:endParaRPr lang="ru-RU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8931360"/>
                  </a:ext>
                </a:extLst>
              </a:tr>
            </a:tbl>
          </a:graphicData>
        </a:graphic>
      </p:graphicFrame>
      <p:pic>
        <p:nvPicPr>
          <p:cNvPr id="1026" name="Picture 2" descr="Расчёт ректификационной колонны 6непрерывного действия для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94" y="2481010"/>
            <a:ext cx="4064177" cy="232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375582" y="184982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к освоению в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программы локализации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2020-2021г.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5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15407"/>
              </p:ext>
            </p:extLst>
          </p:nvPr>
        </p:nvGraphicFramePr>
        <p:xfrm>
          <a:off x="237174" y="1212716"/>
          <a:ext cx="6379232" cy="507298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6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5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Производитель: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</a:rPr>
                        <a:t>АО «Завод </a:t>
                      </a:r>
                      <a:r>
                        <a:rPr lang="ru-RU" sz="1600" b="1" u="none" strike="noStrike" dirty="0" err="1">
                          <a:effectLst/>
                        </a:rPr>
                        <a:t>Узбекхиммаш</a:t>
                      </a:r>
                      <a:r>
                        <a:rPr lang="ru-RU" sz="1600" b="1" u="none" strike="noStrike" dirty="0">
                          <a:effectLst/>
                        </a:rPr>
                        <a:t>»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Название продукции: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Насосное оборудование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8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Код ТН ВЭД.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8413910001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1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Годовая мощность: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/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2 комплекта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1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Технические характеристики: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Стабильность работы погружных нефтяных насосов прямо зависит от воздействия кавитации. Во избежание разрушительного воздействия на агрегат, рекомендуется монтировать насос с подпором 2 – 6 м.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/>
                        <a:t>Объем твердых примесей в перекачиваемой среде для нефтяных насосов ЦНСН не должен превышать 0,1%, а  размер частиц - 0,1 мм с показателем </a:t>
                      </a:r>
                      <a:r>
                        <a:rPr lang="ru-RU" sz="1400" kern="1200" dirty="0" err="1"/>
                        <a:t>микротвердости</a:t>
                      </a:r>
                      <a:r>
                        <a:rPr lang="ru-RU" sz="1400" kern="1200" dirty="0"/>
                        <a:t> не более 1,46 </a:t>
                      </a:r>
                      <a:r>
                        <a:rPr lang="ru-RU" sz="1400" kern="1200" dirty="0" err="1"/>
                        <a:t>гПа</a:t>
                      </a:r>
                      <a:r>
                        <a:rPr lang="ru-RU" sz="1400" kern="1200" dirty="0"/>
                        <a:t>. Верхняя граница температуры перекачиваемой  жидкости составляет +45°С, нижняя + 1°С.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8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</a:rPr>
                        <a:t>6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ГОСТы: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ГОСТ,ТУ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6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</a:rPr>
                        <a:t>Основные потребители: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r>
                        <a:rPr lang="ru-RU" sz="1400" dirty="0"/>
                        <a:t>Предприятии АО «</a:t>
                      </a:r>
                      <a:r>
                        <a:rPr lang="ru-RU" sz="1400" dirty="0" err="1"/>
                        <a:t>Узбекнефтегаз</a:t>
                      </a:r>
                      <a:r>
                        <a:rPr lang="ru-RU" sz="1400" dirty="0"/>
                        <a:t>»</a:t>
                      </a:r>
                    </a:p>
                    <a:p>
                      <a:pPr algn="ctr" fontAlgn="t"/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 descr="http://ogcm.uz/uploads/galleryimage/nasos-ntssg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53" y="3862720"/>
            <a:ext cx="5186441" cy="24229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563997-59EE-48F3-B460-F5FA59317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90" y="633597"/>
            <a:ext cx="5016765" cy="3076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1156126" y="111830"/>
            <a:ext cx="8456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к освоению в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программы локализации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2020-2021г.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969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1233</Words>
  <Application>Microsoft Office PowerPoint</Application>
  <PresentationFormat>Широкоэкранный</PresentationFormat>
  <Paragraphs>262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Jamoliddin Abdurazzoqov</dc:creator>
  <cp:lastModifiedBy>Jamoliddin Abdurazzoqov</cp:lastModifiedBy>
  <cp:revision>25</cp:revision>
  <dcterms:created xsi:type="dcterms:W3CDTF">2020-06-20T10:07:17Z</dcterms:created>
  <dcterms:modified xsi:type="dcterms:W3CDTF">2020-08-04T15:08:27Z</dcterms:modified>
</cp:coreProperties>
</file>