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7" r:id="rId1"/>
  </p:sldMasterIdLst>
  <p:notesMasterIdLst>
    <p:notesMasterId r:id="rId11"/>
  </p:notesMasterIdLst>
  <p:sldIdLst>
    <p:sldId id="359" r:id="rId2"/>
    <p:sldId id="340" r:id="rId3"/>
    <p:sldId id="357" r:id="rId4"/>
    <p:sldId id="358" r:id="rId5"/>
    <p:sldId id="344" r:id="rId6"/>
    <p:sldId id="349" r:id="rId7"/>
    <p:sldId id="352" r:id="rId8"/>
    <p:sldId id="353" r:id="rId9"/>
    <p:sldId id="354" r:id="rId10"/>
  </p:sldIdLst>
  <p:sldSz cx="9144000" cy="6858000" type="screen4x3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6FE"/>
    <a:srgbClr val="FFFFFF"/>
    <a:srgbClr val="9933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33" autoAdjust="0"/>
  </p:normalViewPr>
  <p:slideViewPr>
    <p:cSldViewPr>
      <p:cViewPr varScale="1">
        <p:scale>
          <a:sx n="105" d="100"/>
          <a:sy n="105" d="100"/>
        </p:scale>
        <p:origin x="17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1015"/>
          </a:xfrm>
          <a:prstGeom prst="rect">
            <a:avLst/>
          </a:prstGeom>
        </p:spPr>
        <p:txBody>
          <a:bodyPr vert="horz" lIns="96611" tIns="48306" rIns="96611" bIns="48306" rtlCol="0"/>
          <a:lstStyle>
            <a:lvl1pPr algn="l" eaLnBrk="1" hangingPunct="1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1700" y="0"/>
            <a:ext cx="2984870" cy="501015"/>
          </a:xfrm>
          <a:prstGeom prst="rect">
            <a:avLst/>
          </a:prstGeom>
        </p:spPr>
        <p:txBody>
          <a:bodyPr vert="horz" lIns="96611" tIns="48306" rIns="96611" bIns="48306" rtlCol="0"/>
          <a:lstStyle>
            <a:lvl1pPr algn="r" eaLnBrk="1" hangingPunct="1">
              <a:defRPr sz="1300">
                <a:cs typeface="Arial" charset="0"/>
              </a:defRPr>
            </a:lvl1pPr>
          </a:lstStyle>
          <a:p>
            <a:pPr>
              <a:defRPr/>
            </a:pPr>
            <a:fld id="{71307B05-F19D-42F2-AB64-E3AA43E15E55}" type="datetimeFigureOut">
              <a:rPr lang="ru-RU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10150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1" tIns="48306" rIns="96611" bIns="48306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1" tIns="48306" rIns="96611" bIns="48306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517547"/>
            <a:ext cx="2984870" cy="501015"/>
          </a:xfrm>
          <a:prstGeom prst="rect">
            <a:avLst/>
          </a:prstGeom>
        </p:spPr>
        <p:txBody>
          <a:bodyPr vert="horz" lIns="96611" tIns="48306" rIns="96611" bIns="48306" rtlCol="0" anchor="b"/>
          <a:lstStyle>
            <a:lvl1pPr algn="l" eaLnBrk="1" hangingPunct="1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1700" y="9517547"/>
            <a:ext cx="2984870" cy="501015"/>
          </a:xfrm>
          <a:prstGeom prst="rect">
            <a:avLst/>
          </a:prstGeom>
        </p:spPr>
        <p:txBody>
          <a:bodyPr vert="horz" wrap="square" lIns="96611" tIns="48306" rIns="96611" bIns="483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cs typeface="Arial" charset="0"/>
              </a:defRPr>
            </a:lvl1pPr>
          </a:lstStyle>
          <a:p>
            <a:pPr>
              <a:defRPr/>
            </a:pPr>
            <a:fld id="{32E198A3-B37B-4B65-8A0D-167C1A6336B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43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198A3-B37B-4B65-8A0D-167C1A6336BC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59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1E3E16-BDA4-437F-B207-54EF187CDED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54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2179-B9AC-4E66-B69A-36CA4453475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69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2179-B9AC-4E66-B69A-36CA4453475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7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4847EF-A196-4D58-AB15-CBD97A97F5D1}" type="datetimeFigureOut">
              <a:rPr lang="ru-RU" smtClean="0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A3DFA-86E2-4CD8-BCB3-945F02C45B7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05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B4E67D-E596-4FB8-8226-3E56ED6B83D7}" type="datetimeFigureOut">
              <a:rPr lang="ru-RU" smtClean="0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57CD9D-5263-48C6-9FEE-39265903761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1142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DEA76C-230A-4389-9E03-25A496D61934}" type="datetimeFigureOut">
              <a:rPr lang="ru-RU" smtClean="0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7F152-8AE1-43C9-888D-2CB112FC6F9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38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rgbClr val="177B57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2031" y="1508760"/>
            <a:ext cx="8305565" cy="4590288"/>
          </a:xfrm>
        </p:spPr>
        <p:txBody>
          <a:bodyPr lIns="0" tIns="0" rIns="0" bIns="0" rtlCol="0"/>
          <a:lstStyle>
            <a:lvl1pPr>
              <a:spcBef>
                <a:spcPts val="288"/>
              </a:spcBef>
              <a:defRPr/>
            </a:lvl1pPr>
            <a:lvl2pPr marL="342900" indent="-172800">
              <a:spcBef>
                <a:spcPts val="288"/>
              </a:spcBef>
              <a:defRPr/>
            </a:lvl2pPr>
            <a:lvl3pPr marL="685800" indent="-172800">
              <a:spcBef>
                <a:spcPts val="288"/>
              </a:spcBef>
              <a:defRPr/>
            </a:lvl3pPr>
            <a:lvl4pPr marL="1031400" indent="-175500">
              <a:spcBef>
                <a:spcPts val="288"/>
              </a:spcBef>
              <a:defRPr/>
            </a:lvl4pPr>
            <a:lvl5pPr marL="1544400" indent="-172800">
              <a:spcBef>
                <a:spcPts val="288"/>
              </a:spcBef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GB" dirty="0"/>
          </a:p>
        </p:txBody>
      </p:sp>
      <p:grpSp>
        <p:nvGrpSpPr>
          <p:cNvPr id="5" name="Группа 70"/>
          <p:cNvGrpSpPr>
            <a:grpSpLocks/>
          </p:cNvGrpSpPr>
          <p:nvPr/>
        </p:nvGrpSpPr>
        <p:grpSpPr bwMode="auto">
          <a:xfrm>
            <a:off x="-5269" y="1"/>
            <a:ext cx="363356" cy="6858000"/>
            <a:chOff x="-1143000" y="0"/>
            <a:chExt cx="462061" cy="6858000"/>
          </a:xfrm>
        </p:grpSpPr>
        <p:sp>
          <p:nvSpPr>
            <p:cNvPr id="6" name="object 63"/>
            <p:cNvSpPr/>
            <p:nvPr/>
          </p:nvSpPr>
          <p:spPr>
            <a:xfrm>
              <a:off x="-1143000" y="0"/>
              <a:ext cx="230237" cy="68564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>
                <a:defRPr/>
              </a:pPr>
              <a:endParaRPr lang="en-GB" sz="1350" dirty="0"/>
            </a:p>
          </p:txBody>
        </p:sp>
        <p:sp>
          <p:nvSpPr>
            <p:cNvPr id="7" name="object 63"/>
            <p:cNvSpPr/>
            <p:nvPr/>
          </p:nvSpPr>
          <p:spPr>
            <a:xfrm>
              <a:off x="-911176" y="1588"/>
              <a:ext cx="230237" cy="6856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>
                <a:defRPr/>
              </a:pPr>
              <a:endParaRPr lang="en-GB" sz="1350" dirty="0"/>
            </a:p>
          </p:txBody>
        </p:sp>
      </p:grpSp>
      <p:pic>
        <p:nvPicPr>
          <p:cNvPr id="8" name="Picture 6" descr="P:\Отдел координации и развития альтернативных источников энергии\Касимов С\UNG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463" y="264817"/>
            <a:ext cx="622265" cy="62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75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E89A8-C55B-4F37-8D01-4AC6071E6B27}" type="datetimeFigureOut">
              <a:rPr lang="ru-RU" smtClean="0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550C4-287B-430B-BCCC-72C5CC6FEC53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980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0D704A-2067-4D4B-B779-A84A58F9A663}" type="datetimeFigureOut">
              <a:rPr lang="ru-RU" smtClean="0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1978E-BEB1-4C64-91CE-C7BDD3D0AB9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6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8D659A-807B-463C-B06D-0DD48982F765}" type="datetimeFigureOut">
              <a:rPr lang="ru-RU" smtClean="0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625F8-47A2-48C0-89E1-88E708B8EE4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006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566E2-4E9F-4ADA-8B79-9D11D97822F6}" type="datetimeFigureOut">
              <a:rPr lang="ru-RU" smtClean="0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4B784-425A-4338-8806-913EBB34D16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945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7882C0-396F-4DCC-ACF0-1579EA3E1976}" type="datetimeFigureOut">
              <a:rPr lang="ru-RU" smtClean="0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B5E74-E1AB-4787-817C-035D113489D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616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7BF29-2507-4AFE-AD0A-A9184444F75C}" type="datetimeFigureOut">
              <a:rPr lang="ru-RU" smtClean="0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8B328-6B03-4D1A-A20D-3C6E432C1DB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15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A610FE-AEB4-4018-ABAF-87DE20AD1B06}" type="datetimeFigureOut">
              <a:rPr lang="ru-RU" smtClean="0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1E17-2266-42DB-B428-8A4A93912D0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19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E58EF-0FDD-40F0-A340-14B77F25BAA8}" type="datetimeFigureOut">
              <a:rPr lang="ru-RU" smtClean="0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7AD8E-168B-4737-AB4F-9A46FC284F8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943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EB75B7-9444-4BA4-B217-9066277B709D}" type="datetimeFigureOut">
              <a:rPr lang="ru-RU" smtClean="0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FA1FD5-A9BD-441D-9B69-04158EB214A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087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0" r:id="rId3"/>
    <p:sldLayoutId id="2147484471" r:id="rId4"/>
    <p:sldLayoutId id="2147484472" r:id="rId5"/>
    <p:sldLayoutId id="2147484473" r:id="rId6"/>
    <p:sldLayoutId id="2147484474" r:id="rId7"/>
    <p:sldLayoutId id="2147484475" r:id="rId8"/>
    <p:sldLayoutId id="2147484476" r:id="rId9"/>
    <p:sldLayoutId id="2147484477" r:id="rId10"/>
    <p:sldLayoutId id="2147484478" r:id="rId11"/>
    <p:sldLayoutId id="214748447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62715"/>
              </p:ext>
            </p:extLst>
          </p:nvPr>
        </p:nvGraphicFramePr>
        <p:xfrm>
          <a:off x="539552" y="980728"/>
          <a:ext cx="4738816" cy="522617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9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23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Производитель: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«Бухарский НПЗ»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74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продукции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Газолин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пиролизный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574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ТН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ВЭД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2710129000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574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Годовая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мощность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15 000 тонна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1462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характеристики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Давление</a:t>
                      </a:r>
                      <a:r>
                        <a:rPr lang="uz-Cyrl-UZ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насышенн</a:t>
                      </a:r>
                      <a:r>
                        <a:rPr lang="ru-RU" sz="1400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ых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паров </a:t>
                      </a:r>
                      <a:r>
                        <a:rPr lang="ru-RU" sz="1400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более – 66,7</a:t>
                      </a:r>
                    </a:p>
                    <a:p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Октановое число по исследовательскому методу – не менее  75 </a:t>
                      </a:r>
                    </a:p>
                    <a:p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Массовая доля серы мг/кг – не более 2000</a:t>
                      </a:r>
                    </a:p>
                    <a:p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Объемная доля бензола – 32</a:t>
                      </a:r>
                      <a:endParaRPr lang="ru-RU" sz="14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511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ГОСТы: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условия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b="1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O'z</a:t>
                      </a:r>
                      <a:r>
                        <a:rPr lang="en-US" sz="14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lang="en-US" sz="14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3035: 2015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534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потребители: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Поставляется на экспорт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87624" y="188640"/>
            <a:ext cx="692264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 освоенные в рамках программы локализации </a:t>
            </a:r>
          </a:p>
        </p:txBody>
      </p:sp>
      <p:pic>
        <p:nvPicPr>
          <p:cNvPr id="2" name="Picture 2" descr="Баллон | Бесплатно значок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6667" r="40000" b="11110"/>
          <a:stretch/>
        </p:blipFill>
        <p:spPr bwMode="auto">
          <a:xfrm>
            <a:off x="6156176" y="1628800"/>
            <a:ext cx="2226409" cy="3744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1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235149" y="188640"/>
            <a:ext cx="8592443" cy="928709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uz-Cyrl-UZ" sz="3200" b="1" dirty="0">
                <a:solidFill>
                  <a:schemeClr val="accent1">
                    <a:lumMod val="75000"/>
                  </a:schemeClr>
                </a:solidFill>
                <a:cs typeface="Aharoni" pitchFamily="2" charset="-79"/>
              </a:rPr>
              <a:t/>
            </a:r>
            <a:br>
              <a:rPr lang="uz-Cyrl-UZ" sz="3200" b="1" dirty="0">
                <a:solidFill>
                  <a:schemeClr val="accent1">
                    <a:lumMod val="75000"/>
                  </a:schemeClr>
                </a:solidFill>
                <a:cs typeface="Aharoni" pitchFamily="2" charset="-79"/>
              </a:rPr>
            </a:br>
            <a:endParaRPr lang="ru-RU" sz="3000" b="1" dirty="0">
              <a:solidFill>
                <a:schemeClr val="tx1">
                  <a:lumMod val="95000"/>
                </a:schemeClr>
              </a:solidFill>
              <a:cs typeface="Aharoni" pitchFamily="2" charset="-79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42608"/>
              </p:ext>
            </p:extLst>
          </p:nvPr>
        </p:nvGraphicFramePr>
        <p:xfrm>
          <a:off x="365067" y="946244"/>
          <a:ext cx="5055348" cy="47273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1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27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Производитель: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Узпроарм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продукции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Запорно-регулирующая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арматура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56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ТН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ВЭД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8481807399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464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Годовая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мощность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млрд.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928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характеристики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Запорно-регулирующая арматура, изменяя расход транспортируемого вещества, перекрывает или распределяет ее поток, регулируя различные параметры: давление, напор или температуру. Может монтироваться на трубопроводы, ёмкости и другие агрегаты.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821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ГОСТы: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условия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400" b="1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TSh</a:t>
                      </a:r>
                      <a:r>
                        <a:rPr lang="ru-RU" sz="14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64-23957887- 004:2014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821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потребители: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Предприятии АО «</a:t>
                      </a:r>
                      <a:r>
                        <a:rPr lang="ru-RU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Узбекнефтегаз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AutoShape 4" descr="Запорная арматура - устройство и принцип действия"/>
          <p:cNvSpPr>
            <a:spLocks noChangeAspect="1" noChangeArrowheads="1"/>
          </p:cNvSpPr>
          <p:nvPr/>
        </p:nvSpPr>
        <p:spPr bwMode="auto">
          <a:xfrm>
            <a:off x="155575" y="-890588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Запорная арматура - устройство и принцип действия"/>
          <p:cNvSpPr>
            <a:spLocks noChangeAspect="1" noChangeArrowheads="1"/>
          </p:cNvSpPr>
          <p:nvPr/>
        </p:nvSpPr>
        <p:spPr bwMode="auto">
          <a:xfrm>
            <a:off x="290825" y="-826352"/>
            <a:ext cx="2466666" cy="18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333" y="2108333"/>
            <a:ext cx="3481341" cy="2289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рямоугольник 7"/>
          <p:cNvSpPr/>
          <p:nvPr/>
        </p:nvSpPr>
        <p:spPr>
          <a:xfrm>
            <a:off x="1187624" y="188640"/>
            <a:ext cx="692264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 освоенные в рамках программы локализации </a:t>
            </a:r>
          </a:p>
        </p:txBody>
      </p:sp>
    </p:spTree>
    <p:extLst>
      <p:ext uri="{BB962C8B-B14F-4D97-AF65-F5344CB8AC3E}">
        <p14:creationId xmlns:p14="http://schemas.microsoft.com/office/powerpoint/2010/main" val="325192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" y="0"/>
            <a:ext cx="9144000" cy="9694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411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71992"/>
              </p:ext>
            </p:extLst>
          </p:nvPr>
        </p:nvGraphicFramePr>
        <p:xfrm>
          <a:off x="611560" y="548680"/>
          <a:ext cx="5305419" cy="617520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07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7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Производитель: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ООО </a:t>
                      </a: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Bentonite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5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продукции: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z-Cyrl-UZ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    Бентонитов</a:t>
                      </a:r>
                      <a:r>
                        <a:rPr kumimoji="0" lang="ru-RU" sz="12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ый</a:t>
                      </a: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12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глинопорошок</a:t>
                      </a: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марки ПБМА </a:t>
                      </a:r>
                    </a:p>
                    <a:p>
                      <a:pPr marL="400050" marR="0" lvl="0" indent="-40005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    Глина </a:t>
                      </a:r>
                      <a:r>
                        <a:rPr kumimoji="0" lang="ru-RU" sz="12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бентонитовая</a:t>
                      </a: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гранулированная  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1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ТН ВЭД (2012):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2508100000</a:t>
                      </a:r>
                    </a:p>
                    <a:p>
                      <a:pPr marL="400050" marR="0" lvl="0" indent="-40005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2508100000 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Годовая мощность: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 </a:t>
                      </a:r>
                      <a:r>
                        <a:rPr kumimoji="0" lang="ru-RU" sz="12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kumimoji="0" lang="ru-RU" sz="1200" b="1" u="none" strike="noStrike" cap="none" normalizeH="0" baseline="0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</a:t>
                      </a:r>
                      <a:r>
                        <a:rPr kumimoji="0" lang="ru-RU" sz="12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034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характеристики: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</a:t>
                      </a:r>
                      <a:r>
                        <a:rPr kumimoji="0" lang="uz-Cyrl-UZ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ПБМА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Плотность г/см3 - 1,039 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Выход раствора м3/т - 20-25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Вязкость сек – 25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Фильтра-ция,см3/30мин – 15,0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Толщина корки мм – 2,0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CHC</a:t>
                      </a: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ф/1002ф – 38-45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ru-RU" sz="12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Содер-жание</a:t>
                      </a: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песка % - 5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0" lang="ru-RU" sz="12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Влаж-ность</a:t>
                      </a: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 - 6-10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-9,5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z-Cyrl-UZ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Массовая доля влаги, %, не более – 9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Насыпная масса, g/cm3, не более – 1,2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РН водной суспензии, не более – 8,0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Размер гранул (фракций) – 1,0-3,5 мм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ru-RU" sz="12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Набухаемость</a:t>
                      </a: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мл на 2 г, не менее - 28 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Коллоидальность, %, не менее –  60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Содержание монтмориллонита, % - 50-70 </a:t>
                      </a:r>
                    </a:p>
                  </a:txBody>
                  <a:tcPr marL="6912" marR="6912" marT="6912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1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ГОСТы: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1. </a:t>
                      </a:r>
                      <a:r>
                        <a:rPr kumimoji="0" lang="en-US" sz="12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TSh</a:t>
                      </a: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64-18263094-01:2012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 </a:t>
                      </a:r>
                      <a:r>
                        <a:rPr kumimoji="0" lang="en-US" sz="12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</a:t>
                      </a: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18263094-03:2014 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1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Сертификаты: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1. №1711712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 №1518984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47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потребители: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Предприятии нефтегазовой отрасли</a:t>
                      </a:r>
                    </a:p>
                    <a:p>
                      <a:pPr marL="400050" marR="0" lvl="0" indent="-40005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Гидроизоляция </a:t>
                      </a: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12" marR="6912" marT="6912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4390" name="Picture 54" descr="Бентонит Гранула"/>
          <p:cNvPicPr>
            <a:picLocks noChangeAspect="1" noChangeArrowheads="1"/>
          </p:cNvPicPr>
          <p:nvPr/>
        </p:nvPicPr>
        <p:blipFill rotWithShape="1">
          <a:blip r:embed="rId3"/>
          <a:srcRect l="2111" t="17736" r="4890" b="7009"/>
          <a:stretch/>
        </p:blipFill>
        <p:spPr bwMode="auto">
          <a:xfrm>
            <a:off x="6156176" y="1124744"/>
            <a:ext cx="2739053" cy="1656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91" name="Picture 5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1374" y="3284984"/>
            <a:ext cx="2772513" cy="2695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Прямоугольник 6"/>
          <p:cNvSpPr/>
          <p:nvPr/>
        </p:nvSpPr>
        <p:spPr>
          <a:xfrm>
            <a:off x="1110680" y="50384"/>
            <a:ext cx="692264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 освоенные в рамках программы локализации </a:t>
            </a:r>
          </a:p>
        </p:txBody>
      </p:sp>
    </p:spTree>
    <p:extLst>
      <p:ext uri="{BB962C8B-B14F-4D97-AF65-F5344CB8AC3E}">
        <p14:creationId xmlns:p14="http://schemas.microsoft.com/office/powerpoint/2010/main" val="339523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" y="116632"/>
            <a:ext cx="9143999" cy="852921"/>
          </a:xfrm>
          <a:prstGeom prst="rect">
            <a:avLst/>
          </a:prstGeom>
        </p:spPr>
        <p:txBody>
          <a:bodyPr vert="horz" lIns="82944" tIns="41472" rIns="82944" bIns="4147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13063"/>
              </p:ext>
            </p:extLst>
          </p:nvPr>
        </p:nvGraphicFramePr>
        <p:xfrm>
          <a:off x="270233" y="543092"/>
          <a:ext cx="5165864" cy="582159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9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ООО «</a:t>
                      </a:r>
                      <a:r>
                        <a:rPr lang="ru-RU" sz="14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Нефтегазминерал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0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продукции: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Баритовый концентрат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2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ТН ВЭД 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2511100000 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2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Годовая мощность: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7 500 </a:t>
                      </a:r>
                      <a:r>
                        <a:rPr lang="ru-RU" sz="14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36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характеристики: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Сульфат</a:t>
                      </a:r>
                      <a:r>
                        <a:rPr lang="ru-RU" sz="14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бария природный, (барит): концентрат баритовый КБ-3, порошкообразный (используется в буровых растворах), получен путем сортировки/просеивания породы и последующего помола.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 fontAlgn="t">
                        <a:buFont typeface="Arial" pitchFamily="34" charset="0"/>
                        <a:buChar char="•"/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Удельный вес – 4,07 г/м3</a:t>
                      </a:r>
                    </a:p>
                    <a:p>
                      <a:pPr algn="ctr" fontAlgn="t">
                        <a:buFont typeface="Arial" pitchFamily="34" charset="0"/>
                        <a:buChar char="•"/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</a:t>
                      </a:r>
                      <a:r>
                        <a:rPr lang="ru-RU" sz="14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1,8 -2,2 г/м3</a:t>
                      </a:r>
                    </a:p>
                    <a:p>
                      <a:pPr algn="ctr" fontAlgn="t">
                        <a:buFont typeface="Arial" pitchFamily="34" charset="0"/>
                        <a:buChar char="•"/>
                      </a:pPr>
                      <a:r>
                        <a:rPr lang="ru-RU" sz="14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Водоотдача – 5-6 см3</a:t>
                      </a:r>
                    </a:p>
                    <a:p>
                      <a:pPr algn="ctr" fontAlgn="t">
                        <a:buFont typeface="Arial" pitchFamily="34" charset="0"/>
                        <a:buChar char="•"/>
                      </a:pPr>
                      <a:r>
                        <a:rPr lang="ru-RU" sz="14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Вязкость – 60-75 сек.</a:t>
                      </a:r>
                      <a:endParaRPr lang="ru-RU" sz="1400" b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2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ГОСТы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ГОСТ 4682-84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06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Сертификаты: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Лицензия </a:t>
                      </a: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TV-0028-F5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Гигиенический  </a:t>
                      </a:r>
                    </a:p>
                    <a:p>
                      <a:pPr algn="ctr" fontAlgn="t"/>
                      <a:r>
                        <a:rPr lang="ru-RU" sz="14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Сертификат №193609, ИСО 9001:2008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59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потребители: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Буровые общества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Предприятии АО «</a:t>
                      </a:r>
                      <a:r>
                        <a:rPr lang="ru-RU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Узбекнефтегаз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r>
                        <a:rPr lang="ru-RU" sz="14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8" name="Picture 4" descr="Картинки по запросу Код ТН ВЭД баритового концентрата КБ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152" y="3861048"/>
            <a:ext cx="2826279" cy="1816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146" name="AutoShape 2" descr="Картинки по запросу баритовый концентрат"/>
          <p:cNvSpPr>
            <a:spLocks noChangeAspect="1" noChangeArrowheads="1"/>
          </p:cNvSpPr>
          <p:nvPr/>
        </p:nvSpPr>
        <p:spPr bwMode="auto">
          <a:xfrm>
            <a:off x="141120" y="187560"/>
            <a:ext cx="276480" cy="276481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Картинки по запросу баритовый концентрат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3150" y="1556792"/>
            <a:ext cx="2808312" cy="15300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Прямоугольник 8"/>
          <p:cNvSpPr/>
          <p:nvPr/>
        </p:nvSpPr>
        <p:spPr>
          <a:xfrm>
            <a:off x="1110680" y="50384"/>
            <a:ext cx="692264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 освоенные в рамках программы локализации </a:t>
            </a:r>
          </a:p>
        </p:txBody>
      </p:sp>
    </p:spTree>
    <p:extLst>
      <p:ext uri="{BB962C8B-B14F-4D97-AF65-F5344CB8AC3E}">
        <p14:creationId xmlns:p14="http://schemas.microsoft.com/office/powerpoint/2010/main" val="34929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36690"/>
              </p:ext>
            </p:extLst>
          </p:nvPr>
        </p:nvGraphicFramePr>
        <p:xfrm>
          <a:off x="1006776" y="1360488"/>
          <a:ext cx="4573336" cy="425139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49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5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«</a:t>
                      </a:r>
                      <a:r>
                        <a:rPr lang="ru-RU" sz="14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Мубарекский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ГПЗ»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продукции: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Гранулированная сера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ТН ВЭД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2503 00 100 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Годовая мощность: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3000 </a:t>
                      </a:r>
                      <a:r>
                        <a:rPr lang="ru-RU" sz="14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575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характеристики: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Сера при обычных условиях – хрупкие кристаллы желтого цвета. Плотность – 2,07 г/см3, Температура плавления – +112,8 °С, Температура кипения – +444,6 °С.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6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ГОСТЫ: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 127.1-93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потребители: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Предприятии </a:t>
                      </a:r>
                      <a:r>
                        <a:rPr lang="ru-RU" sz="14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АО«Узбекнефегаз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utoShape 2" descr="Гранулированная сера купить! Лучшая цена на гранулированная сера ..."/>
          <p:cNvSpPr>
            <a:spLocks noChangeAspect="1" noChangeArrowheads="1"/>
          </p:cNvSpPr>
          <p:nvPr/>
        </p:nvSpPr>
        <p:spPr bwMode="auto">
          <a:xfrm>
            <a:off x="2312988" y="1360488"/>
            <a:ext cx="22002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Сера гранулированная гост купить в Калужской области | Товары для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75" y="1360488"/>
            <a:ext cx="2835076" cy="19973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Гранулированная сера купить! Лучшая цена на гранулированная сера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32" y="3600929"/>
            <a:ext cx="2899084" cy="21743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51942" y="260648"/>
            <a:ext cx="692264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 освоенные в рамках программы локализации </a:t>
            </a:r>
          </a:p>
        </p:txBody>
      </p:sp>
    </p:spTree>
    <p:extLst>
      <p:ext uri="{BB962C8B-B14F-4D97-AF65-F5344CB8AC3E}">
        <p14:creationId xmlns:p14="http://schemas.microsoft.com/office/powerpoint/2010/main" val="39602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235149" y="188640"/>
            <a:ext cx="8592443" cy="928709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uz-Cyrl-UZ" sz="3200" b="1" dirty="0">
                <a:solidFill>
                  <a:schemeClr val="accent1">
                    <a:lumMod val="75000"/>
                  </a:schemeClr>
                </a:solidFill>
                <a:cs typeface="Aharoni" pitchFamily="2" charset="-79"/>
              </a:rPr>
              <a:t/>
            </a:r>
            <a:br>
              <a:rPr lang="uz-Cyrl-UZ" sz="3200" b="1" dirty="0">
                <a:solidFill>
                  <a:schemeClr val="accent1">
                    <a:lumMod val="75000"/>
                  </a:schemeClr>
                </a:solidFill>
                <a:cs typeface="Aharoni" pitchFamily="2" charset="-79"/>
              </a:rPr>
            </a:br>
            <a:endParaRPr lang="ru-RU" sz="3000" b="1" dirty="0">
              <a:solidFill>
                <a:schemeClr val="tx1">
                  <a:lumMod val="95000"/>
                </a:schemeClr>
              </a:solidFill>
              <a:cs typeface="Aharoni" pitchFamily="2" charset="-79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86159"/>
              </p:ext>
            </p:extLst>
          </p:nvPr>
        </p:nvGraphicFramePr>
        <p:xfrm>
          <a:off x="267431" y="776536"/>
          <a:ext cx="5734780" cy="576011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42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8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ООО «Бухарский НПЗ»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48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продукции: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Дизельное топливо по стандарту ЕВРО-4,5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5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ТН ВЭД.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2710192900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5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Годовая мощность: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 </a:t>
                      </a:r>
                      <a:r>
                        <a:rPr lang="ru-RU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04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характеристики: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Дизельное </a:t>
                      </a:r>
                      <a:r>
                        <a:rPr lang="ru-RU" sz="1400" b="1" kern="12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топлливо</a:t>
                      </a:r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(ДТ Евро-5) согласно нормам ГОСТа содержит серы не более 10 мг/кг, содержание углеводородов тоже соответствует стандарту. При работе двигателя на этом топливе, уменьшается его шум и вибрация, облегчается запуск двигателя, снижается расход топлива. Это топливо рассчитано на предотвращение преждевременного износа деталей двигателя. Экологически выгодно: низкое содержание углеводородов и серы снижает выброс в атмосферу продуктов сгорания</a:t>
                      </a:r>
                      <a:endParaRPr lang="ru-RU" sz="14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2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ГОСТы: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O’z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989:2010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48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потребители: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Предприятии АО «</a:t>
                      </a:r>
                      <a:r>
                        <a:rPr lang="ru-RU" sz="14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Узбекнефтегаз</a:t>
                      </a:r>
                      <a:r>
                        <a:rPr lang="ru-RU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pPr algn="ctr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" r="3525" b="8404"/>
          <a:stretch/>
        </p:blipFill>
        <p:spPr>
          <a:xfrm>
            <a:off x="6498074" y="1117349"/>
            <a:ext cx="2566428" cy="2151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Прямоугольник 9"/>
          <p:cNvSpPr/>
          <p:nvPr/>
        </p:nvSpPr>
        <p:spPr>
          <a:xfrm>
            <a:off x="1110680" y="50384"/>
            <a:ext cx="692264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 освоенные в рамках программы локализации </a:t>
            </a:r>
          </a:p>
        </p:txBody>
      </p:sp>
      <p:pic>
        <p:nvPicPr>
          <p:cNvPr id="7" name="Picture 2" descr="https://www.gazprom.ru/f/posts/99/094788/sample-of-disel-fue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96" b="3589"/>
          <a:stretch/>
        </p:blipFill>
        <p:spPr bwMode="auto">
          <a:xfrm>
            <a:off x="6106686" y="3861048"/>
            <a:ext cx="2957816" cy="23057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501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07854"/>
              </p:ext>
            </p:extLst>
          </p:nvPr>
        </p:nvGraphicFramePr>
        <p:xfrm>
          <a:off x="348680" y="634743"/>
          <a:ext cx="5552725" cy="605453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36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0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47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912" marR="6912" marT="6912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Производитель:</a:t>
                      </a:r>
                    </a:p>
                  </a:txBody>
                  <a:tcPr marL="6912" marR="6912" marT="6912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ООО «</a:t>
                      </a:r>
                      <a:r>
                        <a:rPr lang="ru-RU" sz="13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Шуртанский</a:t>
                      </a:r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ГХК»</a:t>
                      </a:r>
                    </a:p>
                  </a:txBody>
                  <a:tcPr marL="6912" marR="6912" marT="691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31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912" marR="6912" marT="6912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Название продукции:</a:t>
                      </a:r>
                    </a:p>
                  </a:txBody>
                  <a:tcPr marL="6912" marR="6912" marT="6912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Система капельного орошения (хлопководство, садоводство, виноградники, парники)</a:t>
                      </a:r>
                    </a:p>
                  </a:txBody>
                  <a:tcPr marL="6912" marR="6912" marT="6912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31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912" marR="6912" marT="6912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Код ТН ВЭД</a:t>
                      </a:r>
                    </a:p>
                  </a:txBody>
                  <a:tcPr marL="6912" marR="6912" marT="6912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3917390008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3917400009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8424821000</a:t>
                      </a:r>
                    </a:p>
                  </a:txBody>
                  <a:tcPr marL="6912" marR="6912" marT="6912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912" marR="6912" marT="6912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Годовая мощность:</a:t>
                      </a:r>
                    </a:p>
                  </a:txBody>
                  <a:tcPr marL="6912" marR="6912" marT="6912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400 </a:t>
                      </a:r>
                      <a:r>
                        <a:rPr lang="ru-RU" sz="13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3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12" marR="6912" marT="6912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06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912" marR="6912" marT="6912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Технические характеристики:</a:t>
                      </a:r>
                    </a:p>
                  </a:txBody>
                  <a:tcPr marL="6912" marR="6912" marT="6912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Система для подачи воды и удобрений непосредственно к прикорневой зоне орошаемого растения. Вода насосом подается к фильтрам, от них поступает по магистральному,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распределительным и поливным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трубопроводам к каждому растению через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капельницы и медленно проникает в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корневую систему. Система комплектуется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регуляторами давления, которые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обеспечивают необходимый напор для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работы капельниц. Для внесения удобрений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система капельного орошения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комплектуется </a:t>
                      </a:r>
                      <a:r>
                        <a:rPr lang="ru-RU" sz="13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гидроподкормщиком</a:t>
                      </a:r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912" marR="6912" marT="6912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548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912" marR="6912" marT="6912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Основные потребители:</a:t>
                      </a:r>
                    </a:p>
                  </a:txBody>
                  <a:tcPr marL="6912" marR="6912" marT="6912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Предприятии АО «</a:t>
                      </a:r>
                      <a:r>
                        <a:rPr lang="ru-RU" sz="13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Узбекнефтегаз</a:t>
                      </a:r>
                      <a:r>
                        <a:rPr lang="ru-RU" sz="13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6912" marR="6912" marT="6912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0" name="Picture 2" descr="Схема капельного полива (с изображениями) | Капельное орошение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21" y="4077072"/>
            <a:ext cx="2890462" cy="2190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110680" y="50384"/>
            <a:ext cx="692264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 освоенные в рамках программы локализации </a:t>
            </a:r>
          </a:p>
        </p:txBody>
      </p:sp>
      <p:pic>
        <p:nvPicPr>
          <p:cNvPr id="2052" name="Picture 4" descr="Damla sulama – AFK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21" y="1183663"/>
            <a:ext cx="2890462" cy="21602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19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8002136" cy="58517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solidFill>
                  <a:srgbClr val="00B0F0"/>
                </a:solidFill>
              </a:rPr>
              <a:t/>
            </a:r>
            <a:br>
              <a:rPr lang="ru-RU" sz="2800" b="1" dirty="0">
                <a:solidFill>
                  <a:srgbClr val="00B0F0"/>
                </a:solidFill>
              </a:rPr>
            </a:br>
            <a:endParaRPr lang="ru-RU" sz="28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851577"/>
              </p:ext>
            </p:extLst>
          </p:nvPr>
        </p:nvGraphicFramePr>
        <p:xfrm>
          <a:off x="179512" y="1628800"/>
          <a:ext cx="5472608" cy="363009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33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3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 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 « Завод </a:t>
                      </a:r>
                      <a:r>
                        <a:rPr lang="ru-RU" sz="1400" b="1" u="none" strike="noStrike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Узбекхиммаш</a:t>
                      </a: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47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продукции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Станки-качалки высокопроизводительные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3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ТНВЭД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8413 7081 0000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3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Годовая мощность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u="none" strike="noStrike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</a:t>
                      </a: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818</a:t>
                      </a: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u="none" strike="noStrike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млн.сум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97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характеристики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произв-12 </a:t>
                      </a:r>
                      <a:r>
                        <a:rPr lang="ru-RU" sz="1400" b="1" u="none" strike="noStrike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45 </a:t>
                      </a:r>
                      <a:r>
                        <a:rPr lang="ru-RU" sz="1400" b="1" u="none" strike="noStrike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</a:t>
                      </a: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u="none" strike="noStrike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1000об/мин 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3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 </a:t>
                      </a:r>
                      <a:r>
                        <a:rPr lang="ru-RU" sz="1400" b="1" u="none" strike="noStrike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TSh</a:t>
                      </a:r>
                      <a:r>
                        <a:rPr lang="en-US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002 17231-008</a:t>
                      </a: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9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потребители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Предприятии </a:t>
                      </a:r>
                      <a:r>
                        <a:rPr lang="ru-RU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АО«Узбекнефтегаз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15616" y="185066"/>
            <a:ext cx="692264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 освоенные в рамках программы локализации </a:t>
            </a:r>
          </a:p>
        </p:txBody>
      </p:sp>
      <p:pic>
        <p:nvPicPr>
          <p:cNvPr id="4098" name="Picture 2" descr="http://ogcm.uz/uploads/galleryimage/stan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r="23605"/>
          <a:stretch/>
        </p:blipFill>
        <p:spPr bwMode="auto">
          <a:xfrm>
            <a:off x="5868144" y="1853033"/>
            <a:ext cx="3096344" cy="31816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3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705363"/>
              </p:ext>
            </p:extLst>
          </p:nvPr>
        </p:nvGraphicFramePr>
        <p:xfrm>
          <a:off x="458111" y="1772816"/>
          <a:ext cx="5120952" cy="397886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0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21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 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 « Завод </a:t>
                      </a:r>
                      <a:r>
                        <a:rPr lang="ru-RU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Узбекхиммаш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82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продукции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Крупнотоннажное нефтегазохимическое оборудование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8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ТНВЭД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8421290009, 8479820000, 8430490000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58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Годовая мощность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20 000 </a:t>
                      </a:r>
                      <a:r>
                        <a:rPr lang="ru-RU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млн.сум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8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характеристики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 требованиям ГОСТ и 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58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ГОСТы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TSh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002 17231-008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82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потребители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Предприятии </a:t>
                      </a:r>
                      <a:r>
                        <a:rPr lang="ru-RU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АО«Узбекнефтегаз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42" name="AutoShape 2" descr="Картинки по запросу фото насосы нефтяные НК-200/7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Оборудование для нефтегазохимического комплекса"/>
          <p:cNvSpPr>
            <a:spLocks noChangeAspect="1" noChangeArrowheads="1"/>
          </p:cNvSpPr>
          <p:nvPr/>
        </p:nvSpPr>
        <p:spPr bwMode="auto">
          <a:xfrm>
            <a:off x="155575" y="-800100"/>
            <a:ext cx="25241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87624" y="160338"/>
            <a:ext cx="692264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 освоенные в рамках программы локализации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F350F2-7007-438F-862A-285B43E69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48" y="1772816"/>
            <a:ext cx="3266038" cy="1440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7981"/>
          <a:stretch/>
        </p:blipFill>
        <p:spPr>
          <a:xfrm>
            <a:off x="5753248" y="3532060"/>
            <a:ext cx="3266038" cy="2057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75090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D6AC42F1-AFDC-477A-AAC1-0A387165AF7B}" vid="{7E8AFB07-057A-4E96-8D06-1C0E887B54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5252</TotalTime>
  <Words>672</Words>
  <Application>Microsoft Office PowerPoint</Application>
  <PresentationFormat>Экран (4:3)</PresentationFormat>
  <Paragraphs>252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Times New Roman</vt:lpstr>
      <vt:lpstr>Тема1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 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AZIZ</dc:creator>
  <cp:lastModifiedBy>Jamoliddin Abdurazzoqov</cp:lastModifiedBy>
  <cp:revision>411</cp:revision>
  <dcterms:created xsi:type="dcterms:W3CDTF">2015-06-16T07:07:06Z</dcterms:created>
  <dcterms:modified xsi:type="dcterms:W3CDTF">2020-06-24T04:30:52Z</dcterms:modified>
</cp:coreProperties>
</file>