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57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8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16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17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4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1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56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6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4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58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8412-DA85-400C-BAB5-B31AA75510E9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6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21699"/>
              </p:ext>
            </p:extLst>
          </p:nvPr>
        </p:nvGraphicFramePr>
        <p:xfrm>
          <a:off x="238135" y="927962"/>
          <a:ext cx="6866403" cy="472379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0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Manufacturer: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 Bukhara Oil Refinery LLC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8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Product name: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 Petrol</a:t>
                      </a:r>
                      <a:r>
                        <a:rPr lang="ru-RU" sz="1400" u="none" strike="noStrike" baseline="0" dirty="0">
                          <a:effectLst/>
                        </a:rPr>
                        <a:t> AI-92 brand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5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TN VED code.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 2710124120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5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Annual capacity: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80,000 </a:t>
                      </a:r>
                      <a:r>
                        <a:rPr lang="ru-RU" sz="1400" u="none" strike="noStrike" dirty="0" err="1">
                          <a:effectLst/>
                        </a:rPr>
                        <a:t>tn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04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Specifications: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Octane number, not less, research method</a:t>
                      </a:r>
                      <a:r>
                        <a:rPr lang="ru-RU" sz="1400" kern="1200" baseline="0" dirty="0"/>
                        <a:t> -</a:t>
                      </a:r>
                      <a:r>
                        <a:rPr lang="ru-RU" sz="1400" kern="1200" dirty="0"/>
                        <a:t>91.0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Lead content, g / dm3, no more</a:t>
                      </a:r>
                      <a:r>
                        <a:rPr lang="ru-RU" sz="1400" kern="1200" baseline="0" dirty="0"/>
                        <a:t> -</a:t>
                      </a:r>
                      <a:r>
                        <a:rPr lang="ru-RU" sz="1400" kern="1200" dirty="0"/>
                        <a:t>0.010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Manganese content, mg / dm3, no more than -18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Actual resin content, mg / 100 cm3, - not more than 5.0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Gasoline induction period, min, not less</a:t>
                      </a:r>
                      <a:r>
                        <a:rPr lang="ru-RU" sz="1400" kern="1200" baseline="0" dirty="0"/>
                        <a:t> -</a:t>
                      </a:r>
                      <a:r>
                        <a:rPr lang="ru-RU" sz="1400" kern="1200" dirty="0"/>
                        <a:t>360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Mass fraction of sulfur,%, no more</a:t>
                      </a:r>
                      <a:r>
                        <a:rPr lang="ru-RU" sz="1400" kern="1200" baseline="0" dirty="0"/>
                        <a:t> -</a:t>
                      </a:r>
                      <a:r>
                        <a:rPr lang="ru-RU" sz="1400" kern="1200" dirty="0"/>
                        <a:t>0.05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Volume fraction of benzene,%, no more than -5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Density at 15 ° С, kg / m3</a:t>
                      </a:r>
                      <a:r>
                        <a:rPr lang="ru-RU" sz="1400" kern="1200" baseline="0" dirty="0"/>
                        <a:t> -</a:t>
                      </a:r>
                      <a:r>
                        <a:rPr lang="ru-RU" sz="1400" kern="1200" dirty="0"/>
                        <a:t>725-780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Appearance</a:t>
                      </a:r>
                      <a:r>
                        <a:rPr lang="ru-RU" sz="1400" kern="1200" baseline="0" dirty="0"/>
                        <a:t> - </a:t>
                      </a:r>
                      <a:r>
                        <a:rPr lang="ru-RU" sz="1400" kern="1200" dirty="0"/>
                        <a:t>Clean, transparent</a:t>
                      </a:r>
                      <a:endParaRPr lang="ru-RU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23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 err="1">
                          <a:effectLst/>
                        </a:rPr>
                        <a:t>O'z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 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48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Main consumers: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dirty="0"/>
                        <a:t>Enterprises </a:t>
                      </a:r>
                      <a:r>
                        <a:rPr lang="ru-RU" sz="1400" dirty="0" err="1"/>
                        <a:t>of</a:t>
                      </a:r>
                      <a:r>
                        <a:rPr lang="ru-RU" sz="1400" dirty="0"/>
                        <a:t> JSC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 err="1"/>
                        <a:t>Uzbekneftegaz</a:t>
                      </a:r>
                      <a:endParaRPr lang="ru-RU" sz="1400" dirty="0"/>
                    </a:p>
                    <a:p>
                      <a:pPr algn="ctr" rtl="0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146" name="Picture 2" descr="Бензин АИ-92 — ТОО K-Company - продажа нефтепродуктов в Казахстане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007" y="481162"/>
            <a:ext cx="2167356" cy="21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Бензин марки Аи-92 в Узбекистане дороже на 73%, чем в Казахстан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5"/>
          <a:stretch/>
        </p:blipFill>
        <p:spPr bwMode="auto">
          <a:xfrm>
            <a:off x="9265411" y="3192321"/>
            <a:ext cx="1871020" cy="27513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08654" y="111830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planned for development in localization program 2020-2021</a:t>
            </a:r>
          </a:p>
        </p:txBody>
      </p:sp>
    </p:spTree>
    <p:extLst>
      <p:ext uri="{BB962C8B-B14F-4D97-AF65-F5344CB8AC3E}">
        <p14:creationId xmlns:p14="http://schemas.microsoft.com/office/powerpoint/2010/main" val="265034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одержимое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119947"/>
              </p:ext>
            </p:extLst>
          </p:nvPr>
        </p:nvGraphicFramePr>
        <p:xfrm>
          <a:off x="607375" y="580016"/>
          <a:ext cx="6452503" cy="58620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sx="1000" sy="1000" algn="ctr" rotWithShape="0">
                    <a:sysClr val="windowText" lastClr="000000">
                      <a:alpha val="0"/>
                    </a:sysClr>
                  </a:outerShdw>
                </a:effectLst>
              </a:tblPr>
              <a:tblGrid>
                <a:gridCol w="57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6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Manufacturer: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JSC "</a:t>
                      </a:r>
                      <a:r>
                        <a:rPr lang="ru-RU" sz="1400" dirty="0" err="1">
                          <a:latin typeface="Times New Roman" pitchFamily="18" charset="0"/>
                          <a:cs typeface="Times New Roman" pitchFamily="18" charset="0"/>
                        </a:rPr>
                        <a:t>Makhsusenergogaz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Product name: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Insulating film "</a:t>
                      </a:r>
                      <a:r>
                        <a:rPr lang="ru-RU" sz="1400" dirty="0" err="1">
                          <a:latin typeface="Times New Roman" pitchFamily="18" charset="0"/>
                          <a:cs typeface="Times New Roman" pitchFamily="18" charset="0"/>
                        </a:rPr>
                        <a:t>Polylene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TN VED code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3920108900</a:t>
                      </a:r>
                    </a:p>
                    <a:p>
                      <a:pPr algn="ctr" rtl="0"/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Annual capacity: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40 </a:t>
                      </a:r>
                      <a:r>
                        <a:rPr lang="ru-RU" sz="1400" dirty="0" err="1">
                          <a:latin typeface="Times New Roman" pitchFamily="18" charset="0"/>
                          <a:cs typeface="Times New Roman" pitchFamily="18" charset="0"/>
                        </a:rPr>
                        <a:t>tn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5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Specifications: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tensile strength (at 23 ° C) - 40 (N / 1 cm width);</a:t>
                      </a:r>
                    </a:p>
                    <a:p>
                      <a:pPr algn="ctr" rtl="0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adhesion to steel (at 20 ° C) and own surface in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overlap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(at 23 ° C) - from 20 and from 7 N / cm;</a:t>
                      </a:r>
                    </a:p>
                    <a:p>
                      <a:pPr algn="ctr" rtl="0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application temperature - from -40 to 60 ° C.</a:t>
                      </a:r>
                    </a:p>
                    <a:p>
                      <a:pPr algn="ctr" rtl="0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strip is wound on a dry and pre-cleaned pipe from the outside with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overlap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 Insulation is carried out according to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primed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steel surface with wrap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Polylene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40-OB-63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9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GOSTs</a:t>
                      </a:r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 2245-003-01297859-99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64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Main consumers: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Industry enterprises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E87D37"/>
                      </a:solidFill>
                    </a:lnR>
                    <a:lnT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 descr="C:\Documents and Settings\Admin\Рабочий стол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1536" y="846992"/>
            <a:ext cx="3225221" cy="2325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C:\Documents and Settings\Admin\Рабочий стол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47129" y="3355848"/>
            <a:ext cx="2694037" cy="316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1073830" y="119244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planned for development in localization program 2020-2021</a:t>
            </a:r>
          </a:p>
        </p:txBody>
      </p:sp>
    </p:spTree>
    <p:extLst>
      <p:ext uri="{BB962C8B-B14F-4D97-AF65-F5344CB8AC3E}">
        <p14:creationId xmlns:p14="http://schemas.microsoft.com/office/powerpoint/2010/main" val="63485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активный Топливный A-1 Авиационного Топлива На Продажу - Buy Je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943" y="841882"/>
            <a:ext cx="3118993" cy="2605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CAN WE DO FOR YOU? – Atlantic Glob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943" y="4023677"/>
            <a:ext cx="3048000" cy="2286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34009"/>
              </p:ext>
            </p:extLst>
          </p:nvPr>
        </p:nvGraphicFramePr>
        <p:xfrm>
          <a:off x="932118" y="1110681"/>
          <a:ext cx="6379232" cy="488650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Manufacturer: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>
                          <a:effectLst/>
                        </a:rPr>
                        <a:t> </a:t>
                      </a:r>
                      <a:r>
                        <a:rPr kumimoji="0" lang="ru-RU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Bukhara Oil Refinery LLC</a:t>
                      </a:r>
                      <a:endParaRPr kumimoji="0" lang="ru-RU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Product name: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 Pyrolysis</a:t>
                      </a:r>
                      <a:r>
                        <a:rPr lang="ru-RU" sz="1400" u="none" strike="noStrike" baseline="0" dirty="0">
                          <a:effectLst/>
                        </a:rPr>
                        <a:t> distillate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TN VED code.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2710192100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Annual capacity: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72,000 </a:t>
                      </a:r>
                      <a:r>
                        <a:rPr lang="ru-RU" sz="1400" u="none" strike="noStrike" dirty="0" err="1">
                          <a:effectLst/>
                        </a:rPr>
                        <a:t>tn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Specifications: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Appearance-</a:t>
                      </a:r>
                      <a:r>
                        <a:rPr lang="ru-RU" sz="1400" kern="1200" baseline="0" dirty="0"/>
                        <a:t> Clean, transparent, must not contain water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Total acid number, mg KOH / g, no more - 0.1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Volume fraction of aromatic hydrocarbons,%, no more - 25.0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Mass fraction </a:t>
                      </a:r>
                      <a:r>
                        <a:rPr lang="ru-RU" sz="1400" kern="1200" dirty="0" err="1"/>
                        <a:t>mercaptan</a:t>
                      </a:r>
                      <a:r>
                        <a:rPr lang="ru-RU" sz="1400" kern="1200" dirty="0"/>
                        <a:t> sulfur,%, no more - 0.003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Mass fraction of total sulfur,%, no more - 0.25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 32595-2013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Main consumers: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dirty="0"/>
                        <a:t>Enterprises </a:t>
                      </a:r>
                      <a:r>
                        <a:rPr lang="ru-RU" sz="1400" dirty="0" err="1"/>
                        <a:t>of</a:t>
                      </a:r>
                      <a:r>
                        <a:rPr lang="ru-RU" sz="1400" dirty="0"/>
                        <a:t> JSC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 err="1"/>
                        <a:t>Uzbekneftegaz</a:t>
                      </a:r>
                      <a:endParaRPr lang="ru-RU" sz="1400" dirty="0"/>
                    </a:p>
                    <a:p>
                      <a:pPr algn="ctr" rtl="0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32118" y="184355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planned for development in localization program 2020-2021</a:t>
            </a:r>
          </a:p>
        </p:txBody>
      </p:sp>
    </p:spTree>
    <p:extLst>
      <p:ext uri="{BB962C8B-B14F-4D97-AF65-F5344CB8AC3E}">
        <p14:creationId xmlns:p14="http://schemas.microsoft.com/office/powerpoint/2010/main" val="319495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35105"/>
              </p:ext>
            </p:extLst>
          </p:nvPr>
        </p:nvGraphicFramePr>
        <p:xfrm>
          <a:off x="262198" y="653579"/>
          <a:ext cx="5281953" cy="456961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1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Manufacturer: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 Bukhara Oil Refinery LLC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8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Product name: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 Diesel fuel according to EURO-4.5 standard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5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TN VED code.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 2710192900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5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Annual capacity: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80,000 </a:t>
                      </a:r>
                      <a:r>
                        <a:rPr lang="ru-RU" sz="1400" u="none" strike="noStrike" dirty="0" err="1">
                          <a:effectLst/>
                        </a:rPr>
                        <a:t>tn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04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Specifications: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Diesel </a:t>
                      </a:r>
                      <a:r>
                        <a:rPr lang="ru-RU" sz="1400" kern="1200" dirty="0" err="1"/>
                        <a:t>fuel</a:t>
                      </a:r>
                      <a:r>
                        <a:rPr lang="ru-RU" sz="1400" kern="1200" dirty="0"/>
                        <a:t>(DT Euro-5), according to GOST standards, contains no more than 10 mg / kg sulfur, the content of hydrocarbons also meets the standard. This fuel is formulated to prevent premature wear of engine parts. Environmentally friendly: low hydrocarbon and sulfur content reduces flue gas emissions</a:t>
                      </a:r>
                      <a:endParaRPr lang="ru-RU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23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 err="1">
                          <a:effectLst/>
                        </a:rPr>
                        <a:t>O'z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 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48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Main consumers: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dirty="0"/>
                        <a:t>Enterprises </a:t>
                      </a:r>
                      <a:r>
                        <a:rPr lang="ru-RU" sz="1400" dirty="0" err="1"/>
                        <a:t>of</a:t>
                      </a:r>
                      <a:r>
                        <a:rPr lang="ru-RU" sz="1400" dirty="0"/>
                        <a:t> JSC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 err="1"/>
                        <a:t>Uzbekneftegaz</a:t>
                      </a:r>
                      <a:endParaRPr lang="ru-RU" sz="1400" dirty="0"/>
                    </a:p>
                    <a:p>
                      <a:pPr algn="ctr" rtl="0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" r="3525" b="8404"/>
          <a:stretch/>
        </p:blipFill>
        <p:spPr>
          <a:xfrm>
            <a:off x="8412480" y="533825"/>
            <a:ext cx="3578102" cy="2999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s://www.gazprom.ru/f/posts/99/094788/sample-of-disel-fue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96" b="3589"/>
          <a:stretch/>
        </p:blipFill>
        <p:spPr bwMode="auto">
          <a:xfrm>
            <a:off x="6267616" y="3673635"/>
            <a:ext cx="3667125" cy="28587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45230" y="94493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planned for development in localization program 2020-2021</a:t>
            </a:r>
          </a:p>
        </p:txBody>
      </p:sp>
    </p:spTree>
    <p:extLst>
      <p:ext uri="{BB962C8B-B14F-4D97-AF65-F5344CB8AC3E}">
        <p14:creationId xmlns:p14="http://schemas.microsoft.com/office/powerpoint/2010/main" val="62355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08232"/>
              </p:ext>
            </p:extLst>
          </p:nvPr>
        </p:nvGraphicFramePr>
        <p:xfrm>
          <a:off x="377703" y="1231095"/>
          <a:ext cx="6138601" cy="462536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Manufacturer: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JV LLC</a:t>
                      </a:r>
                      <a:r>
                        <a:rPr lang="en-US" sz="1600" b="1" u="none" strike="noStrike" dirty="0">
                          <a:effectLst/>
                        </a:rPr>
                        <a:t> Uzbekistan GTL </a:t>
                      </a:r>
                      <a:r>
                        <a:rPr lang="ru-RU" sz="1600" b="1" u="none" strike="noStrike" dirty="0" err="1">
                          <a:effectLst/>
                        </a:rPr>
                        <a:t>And</a:t>
                      </a:r>
                      <a:r>
                        <a:rPr lang="ru-RU" sz="1600" b="1" u="none" strike="noStrike" baseline="0" dirty="0">
                          <a:effectLst/>
                        </a:rPr>
                        <a:t> </a:t>
                      </a:r>
                      <a:r>
                        <a:rPr lang="ru-RU" sz="1600" b="1" u="none" strike="noStrike" baseline="0" dirty="0" err="1">
                          <a:effectLst/>
                        </a:rPr>
                        <a:t>Mubarek</a:t>
                      </a:r>
                      <a:r>
                        <a:rPr lang="ru-RU" sz="1600" b="1" u="none" strike="noStrike" baseline="0" dirty="0">
                          <a:effectLst/>
                        </a:rPr>
                        <a:t> GPP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Product name: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Liquefied gas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TN VED code.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2711121900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Annual capacity: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11,000 </a:t>
                      </a:r>
                      <a:r>
                        <a:rPr lang="ru-RU" sz="1400" u="none" strike="noStrike" dirty="0" err="1">
                          <a:effectLst/>
                        </a:rPr>
                        <a:t>tn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Specifications: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dirty="0"/>
                        <a:t>Working pressure 1.6 MPa (16.0 kgf / cm2).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dirty="0"/>
                        <a:t>Test pressure 2.5 MPa (25.0 kgf / cm2)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octane number of LPG is more favorable in comparison with gasoline and diesel fuel and varies in the range of 90 -110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combustion consumption by 10-20%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melting -182.49 ° C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boiling point -161.58 ° C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self-ignition 537.8 ° C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 err="1">
                          <a:effectLst/>
                        </a:rPr>
                        <a:t>O'z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 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Main consumers: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dirty="0"/>
                        <a:t>Enterprises </a:t>
                      </a:r>
                      <a:r>
                        <a:rPr lang="ru-RU" sz="1400" dirty="0" err="1"/>
                        <a:t>of</a:t>
                      </a:r>
                      <a:r>
                        <a:rPr lang="ru-RU" sz="1400" dirty="0"/>
                        <a:t> JSC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 err="1"/>
                        <a:t>Uzbekneftegaz</a:t>
                      </a:r>
                      <a:endParaRPr lang="ru-RU" sz="1400" dirty="0"/>
                    </a:p>
                    <a:p>
                      <a:pPr algn="ctr" rtl="0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22" name="Picture 2" descr="Цены на импортный сжиженный газ стремительно падаю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71" y="563472"/>
            <a:ext cx="4693850" cy="30205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Сжиженный природный газ как основа теплоснабжения отдаленных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639" y="3696099"/>
            <a:ext cx="4716782" cy="3005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77703" y="82105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planned for development in localization program 2020-2021</a:t>
            </a:r>
          </a:p>
        </p:txBody>
      </p:sp>
    </p:spTree>
    <p:extLst>
      <p:ext uri="{BB962C8B-B14F-4D97-AF65-F5344CB8AC3E}">
        <p14:creationId xmlns:p14="http://schemas.microsoft.com/office/powerpoint/2010/main" val="46406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интетический керосин для авиации | Три кита | Яндекс Дзе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79" y="3607184"/>
            <a:ext cx="2977415" cy="29774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еросин Авиационный Топливо Самолетное ТС-1 — Сообщество «Diesel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28"/>
          <a:stretch/>
        </p:blipFill>
        <p:spPr bwMode="auto">
          <a:xfrm>
            <a:off x="8966894" y="569678"/>
            <a:ext cx="2834347" cy="29340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16961"/>
              </p:ext>
            </p:extLst>
          </p:nvPr>
        </p:nvGraphicFramePr>
        <p:xfrm>
          <a:off x="396953" y="903836"/>
          <a:ext cx="6138601" cy="488650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Manufacturer: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JV LLC</a:t>
                      </a:r>
                      <a:r>
                        <a:rPr lang="en-US" sz="1600" b="1" u="none" strike="noStrike" dirty="0">
                          <a:effectLst/>
                        </a:rPr>
                        <a:t> Uzbekistan GTL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Product name: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 Synthetic</a:t>
                      </a:r>
                      <a:r>
                        <a:rPr lang="ru-RU" sz="1400" u="none" strike="noStrike" baseline="0" dirty="0">
                          <a:effectLst/>
                        </a:rPr>
                        <a:t> </a:t>
                      </a:r>
                      <a:r>
                        <a:rPr lang="ru-RU" sz="1400" u="none" strike="noStrike" baseline="0" dirty="0" err="1">
                          <a:effectLst/>
                        </a:rPr>
                        <a:t>aviation kerosene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TN VED code.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2710192500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Annual capacity: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80,000 </a:t>
                      </a:r>
                      <a:r>
                        <a:rPr lang="ru-RU" sz="1400" u="none" strike="noStrike" dirty="0" err="1">
                          <a:effectLst/>
                        </a:rPr>
                        <a:t>tn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Specifications: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density at 15 ˚С, kg / m3-</a:t>
                      </a:r>
                      <a:r>
                        <a:rPr lang="ru-RU" sz="1400" dirty="0"/>
                        <a:t>814.8</a:t>
                      </a:r>
                      <a:endParaRPr lang="ru-RU" sz="1400" kern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dirty="0"/>
                        <a:t>fractional composition: 10% distillate, ˚С 98% distillate, ˚С -173.8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dirty="0"/>
                        <a:t>lower heat of combustion, MJ / kg -43.1 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dirty="0"/>
                        <a:t>volumetric heat of combustion, MJ / m3 ‧10 * 3-</a:t>
                      </a:r>
                      <a:r>
                        <a:rPr lang="ru-RU" sz="1400" kern="1200" dirty="0"/>
                        <a:t> </a:t>
                      </a:r>
                      <a:r>
                        <a:rPr lang="ru-RU" sz="1400" dirty="0"/>
                        <a:t>35.1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dirty="0"/>
                        <a:t>volume fraction of aromatic hydrocarbons,% - 18.3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dirty="0"/>
                        <a:t>mass fraction of total sulfur,% - 0.19 </a:t>
                      </a:r>
                      <a:endParaRPr lang="ru-RU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 err="1">
                          <a:effectLst/>
                        </a:rPr>
                        <a:t>O'z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 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Main consumers: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dirty="0"/>
                        <a:t>Enterprises </a:t>
                      </a:r>
                      <a:r>
                        <a:rPr lang="ru-RU" sz="1400" dirty="0" err="1"/>
                        <a:t>of</a:t>
                      </a:r>
                      <a:r>
                        <a:rPr lang="ru-RU" sz="1400" dirty="0"/>
                        <a:t> JSC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 err="1"/>
                        <a:t>Uzbekneftegaz</a:t>
                      </a:r>
                      <a:endParaRPr lang="ru-RU" sz="1400" dirty="0"/>
                    </a:p>
                    <a:p>
                      <a:pPr algn="ctr" rtl="0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10406" y="96900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planned for development in localization program 2020-2021</a:t>
            </a:r>
          </a:p>
        </p:txBody>
      </p:sp>
    </p:spTree>
    <p:extLst>
      <p:ext uri="{BB962C8B-B14F-4D97-AF65-F5344CB8AC3E}">
        <p14:creationId xmlns:p14="http://schemas.microsoft.com/office/powerpoint/2010/main" val="3954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Дизельное топливо в Узбекистане – цены, фото, отзывы, купить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821" y="618577"/>
            <a:ext cx="2776253" cy="27762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Отработанное дизельное топлив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469" y="3914357"/>
            <a:ext cx="3619803" cy="21591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97494"/>
              </p:ext>
            </p:extLst>
          </p:nvPr>
        </p:nvGraphicFramePr>
        <p:xfrm>
          <a:off x="510532" y="987552"/>
          <a:ext cx="6340730" cy="494408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7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15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Manufacturer: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JV LLC</a:t>
                      </a:r>
                      <a:r>
                        <a:rPr lang="en-US" sz="1600" b="1" u="none" strike="noStrike" dirty="0">
                          <a:effectLst/>
                        </a:rPr>
                        <a:t> Uzbekistan GTL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Product name: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 Synthetic</a:t>
                      </a:r>
                      <a:r>
                        <a:rPr lang="ru-RU" sz="1400" u="none" strike="noStrike" baseline="0" dirty="0">
                          <a:effectLst/>
                        </a:rPr>
                        <a:t> diesel fuel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TN VED code.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2710194210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Annual capacity: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156,000 </a:t>
                      </a:r>
                      <a:r>
                        <a:rPr lang="ru-RU" sz="1400" u="none" strike="noStrike" dirty="0" err="1">
                          <a:effectLst/>
                        </a:rPr>
                        <a:t>tn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Specifications: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Cetane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number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&lt;70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 at 15 ° C, kg / m3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- 0.77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fraction of total sulfur,% -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uz-Cyrl-UZ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uz-Cyrl-UZ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Polyaromatic</a:t>
                      </a:r>
                      <a:r>
                        <a:rPr lang="uz-Cyrl-UZ" sz="1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hydrocarbons%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0.1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Limiting temperature </a:t>
                      </a:r>
                      <a:r>
                        <a:rPr lang="ru-RU" sz="1400" b="0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filterability</a:t>
                      </a:r>
                      <a:r>
                        <a:rPr lang="ru-RU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br>
                        <a:rPr lang="ru-RU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˚С- (-27)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Boiling rate 95%.,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- 340 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Lubricating ability - 457 microns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6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 err="1">
                          <a:effectLst/>
                        </a:rPr>
                        <a:t>O'z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 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Main consumers: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dirty="0"/>
                        <a:t>Enterprises </a:t>
                      </a:r>
                      <a:r>
                        <a:rPr lang="ru-RU" sz="1400" dirty="0" err="1"/>
                        <a:t>of</a:t>
                      </a:r>
                      <a:r>
                        <a:rPr lang="ru-RU" sz="1400" dirty="0"/>
                        <a:t> JSC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 err="1"/>
                        <a:t>Uzbekneftegaz</a:t>
                      </a:r>
                      <a:endParaRPr lang="ru-RU" sz="1400" dirty="0"/>
                    </a:p>
                    <a:p>
                      <a:pPr algn="ctr" rtl="0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37254" y="101152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planned for development in localization program 2020-2021</a:t>
            </a:r>
          </a:p>
        </p:txBody>
      </p:sp>
    </p:spTree>
    <p:extLst>
      <p:ext uri="{BB962C8B-B14F-4D97-AF65-F5344CB8AC3E}">
        <p14:creationId xmlns:p14="http://schemas.microsoft.com/office/powerpoint/2010/main" val="7267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dmin — НАФ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437" y="2526070"/>
            <a:ext cx="3665655" cy="20261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07614"/>
              </p:ext>
            </p:extLst>
          </p:nvPr>
        </p:nvGraphicFramePr>
        <p:xfrm>
          <a:off x="493206" y="1283284"/>
          <a:ext cx="6379232" cy="507298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Manufacturer: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JV LLC</a:t>
                      </a:r>
                      <a:r>
                        <a:rPr lang="en-US" sz="1600" b="1" u="none" strike="noStrike" dirty="0">
                          <a:effectLst/>
                        </a:rPr>
                        <a:t> Uzbekistan GTL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Product name: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200" u="none" strike="noStrike" dirty="0" err="1">
                          <a:effectLst/>
                        </a:rPr>
                        <a:t>Naphtha</a:t>
                      </a:r>
                      <a:r>
                        <a:rPr lang="ru-RU" sz="1200" u="none" strike="noStrike" dirty="0">
                          <a:effectLst/>
                        </a:rPr>
                        <a:t> 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TN VED code.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2710124130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Annual capacity: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156,000 </a:t>
                      </a:r>
                      <a:r>
                        <a:rPr lang="ru-RU" sz="1400" u="none" strike="noStrike" dirty="0" err="1">
                          <a:effectLst/>
                        </a:rPr>
                        <a:t>tn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Specifications: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Molecular weight in the range of 100-215 g / mol; density in the range of 0.75-0.85 g / cm³ (0.785-0.795 for instrument naphtha in accordance with GOST 8863-76 [7]); boiling point range 120 ° C - 240 ° C; saturated vapor pressure &lt;5 mm</a:t>
                      </a:r>
                      <a:r>
                        <a:rPr lang="ru-RU" sz="1400" kern="1200" dirty="0" err="1"/>
                        <a:t>hg</a:t>
                      </a:r>
                      <a:r>
                        <a:rPr lang="ru-RU" sz="1400" kern="1200" dirty="0"/>
                        <a:t>... (&lt;5</a:t>
                      </a:r>
                      <a:r>
                        <a:rPr lang="ru-RU" sz="1400" kern="1200" dirty="0" err="1"/>
                        <a:t>torr</a:t>
                      </a:r>
                      <a:r>
                        <a:rPr lang="ru-RU" sz="1400" kern="1200" dirty="0"/>
                        <a:t>); sulfur content not more than 0.02% (for gas condensate naphtha); kinematic viscosity 1.1 mm² / s; cloud point not higher than -60 ° С. The naphtha is insoluble in water [8]. The refractive index of instrument naphtha at 20 ° C is 1.407-1.415</a:t>
                      </a:r>
                      <a:endParaRPr lang="ru-RU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 err="1">
                          <a:effectLst/>
                        </a:rPr>
                        <a:t>O'z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 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Main consumers: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dirty="0"/>
                        <a:t>Enterprises </a:t>
                      </a:r>
                      <a:r>
                        <a:rPr lang="ru-RU" sz="1400" dirty="0" err="1"/>
                        <a:t>of</a:t>
                      </a:r>
                      <a:r>
                        <a:rPr lang="ru-RU" sz="1400" dirty="0"/>
                        <a:t> JSC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 err="1"/>
                        <a:t>Uzbekneftegaz</a:t>
                      </a:r>
                      <a:endParaRPr lang="ru-RU" sz="1400" dirty="0"/>
                    </a:p>
                    <a:p>
                      <a:pPr algn="ctr" rtl="0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430446" y="221558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planned for development in localization program 2020-2021</a:t>
            </a:r>
          </a:p>
        </p:txBody>
      </p:sp>
    </p:spTree>
    <p:extLst>
      <p:ext uri="{BB962C8B-B14F-4D97-AF65-F5344CB8AC3E}">
        <p14:creationId xmlns:p14="http://schemas.microsoft.com/office/powerpoint/2010/main" val="177732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26384"/>
              </p:ext>
            </p:extLst>
          </p:nvPr>
        </p:nvGraphicFramePr>
        <p:xfrm>
          <a:off x="566358" y="1010097"/>
          <a:ext cx="6379232" cy="489163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Manufacturer: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JV LLC </a:t>
                      </a:r>
                      <a:r>
                        <a:rPr lang="ru-RU" sz="1600" b="1" u="none" strike="noStrike" dirty="0" err="1">
                          <a:effectLst/>
                        </a:rPr>
                        <a:t>Uz-KorGaz</a:t>
                      </a:r>
                      <a:r>
                        <a:rPr lang="ru-RU" sz="1600" b="1" u="none" strike="noStrike" dirty="0">
                          <a:effectLst/>
                        </a:rPr>
                        <a:t> </a:t>
                      </a:r>
                      <a:r>
                        <a:rPr lang="ru-RU" sz="1600" b="1" u="none" strike="noStrike" dirty="0" err="1">
                          <a:effectLst/>
                        </a:rPr>
                        <a:t>Chemical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Product name: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 Pyrolysis</a:t>
                      </a:r>
                      <a:r>
                        <a:rPr lang="ru-RU" sz="1400" u="none" strike="noStrike" baseline="0" dirty="0">
                          <a:effectLst/>
                        </a:rPr>
                        <a:t> distillate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TN VED code.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2710129000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93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Annual capacity: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23,000 </a:t>
                      </a:r>
                      <a:r>
                        <a:rPr lang="ru-RU" sz="1400" u="none" strike="noStrike" dirty="0" err="1">
                          <a:effectLst/>
                        </a:rPr>
                        <a:t>tn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Specifications: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density at 15 ˚С, kg / m3-</a:t>
                      </a:r>
                      <a:r>
                        <a:rPr lang="en-US" sz="1400" kern="1200" dirty="0"/>
                        <a:t>0.0</a:t>
                      </a:r>
                      <a:endParaRPr lang="ru-RU" sz="1400" kern="1200" dirty="0"/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Pressure</a:t>
                      </a:r>
                      <a:r>
                        <a:rPr lang="ru-RU" sz="1400" kern="1200" baseline="0" dirty="0"/>
                        <a:t> </a:t>
                      </a:r>
                      <a:r>
                        <a:rPr lang="ru-RU" sz="1400" kern="1200" dirty="0"/>
                        <a:t>saturated vapors</a:t>
                      </a:r>
                      <a:r>
                        <a:rPr lang="en-US" sz="1400" kern="1200" dirty="0"/>
                        <a:t> </a:t>
                      </a:r>
                      <a:r>
                        <a:rPr lang="ru-RU" sz="1400" kern="1200" dirty="0"/>
                        <a:t>not</a:t>
                      </a:r>
                      <a:r>
                        <a:rPr lang="ru-RU" sz="1400" kern="1200" baseline="0" dirty="0"/>
                        <a:t> more</a:t>
                      </a:r>
                      <a:r>
                        <a:rPr lang="ru-RU" sz="1400" kern="1200" dirty="0"/>
                        <a:t>-66.7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The total mass of Benzene in% - 32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volume fraction of aromatic hydrocarbons,% - 0.0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mass fraction of total sulfur</a:t>
                      </a:r>
                      <a:r>
                        <a:rPr lang="en-US" sz="1400" kern="1200" baseline="0" dirty="0"/>
                        <a:t> mg / kg</a:t>
                      </a:r>
                      <a:r>
                        <a:rPr lang="ru-RU" sz="1400" kern="1200" dirty="0"/>
                        <a:t> - </a:t>
                      </a:r>
                      <a:r>
                        <a:rPr lang="en-US" sz="1400" kern="1200" dirty="0"/>
                        <a:t>500</a:t>
                      </a:r>
                      <a:r>
                        <a:rPr lang="ru-RU" sz="1400" kern="1200" dirty="0"/>
                        <a:t> 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The total mass of alkali - 0.0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The share of mechanical solutions - 0.0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Mass fraction of water - 0.1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 6307, 6370, 2177.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Main consumers: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dirty="0"/>
                        <a:t>Enterprises </a:t>
                      </a:r>
                      <a:r>
                        <a:rPr lang="ru-RU" sz="1400" dirty="0" err="1"/>
                        <a:t>of</a:t>
                      </a:r>
                      <a:r>
                        <a:rPr lang="ru-RU" sz="1400" dirty="0"/>
                        <a:t> JSC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 err="1"/>
                        <a:t>Uzbekneftegaz</a:t>
                      </a:r>
                      <a:endParaRPr lang="ru-RU" sz="1400" dirty="0"/>
                    </a:p>
                    <a:p>
                      <a:pPr algn="ctr" rtl="0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98457"/>
              </p:ext>
            </p:extLst>
          </p:nvPr>
        </p:nvGraphicFramePr>
        <p:xfrm>
          <a:off x="7272845" y="-6406864"/>
          <a:ext cx="144549" cy="39579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4549">
                  <a:extLst>
                    <a:ext uri="{9D8B030D-6E8A-4147-A177-3AD203B41FA5}">
                      <a16:colId xmlns:a16="http://schemas.microsoft.com/office/drawing/2014/main" val="3124348557"/>
                    </a:ext>
                  </a:extLst>
                </a:gridCol>
              </a:tblGrid>
              <a:tr h="3957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</a:rPr>
                        <a:t>Pyrolysis </a:t>
                      </a:r>
                      <a:r>
                        <a:rPr lang="ru-RU" sz="1200" u="none" strike="noStrike" dirty="0" err="1">
                          <a:effectLst/>
                        </a:rPr>
                        <a:t>distillates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8931360"/>
                  </a:ext>
                </a:extLst>
              </a:tr>
            </a:tbl>
          </a:graphicData>
        </a:graphic>
      </p:graphicFrame>
      <p:pic>
        <p:nvPicPr>
          <p:cNvPr id="1026" name="Picture 2" descr="Расчёт ректификационной колонны 6непрерывного действия для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94" y="2481010"/>
            <a:ext cx="4064177" cy="232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375582" y="184982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planned for development in localization program 2020-2021</a:t>
            </a:r>
          </a:p>
        </p:txBody>
      </p:sp>
    </p:spTree>
    <p:extLst>
      <p:ext uri="{BB962C8B-B14F-4D97-AF65-F5344CB8AC3E}">
        <p14:creationId xmlns:p14="http://schemas.microsoft.com/office/powerpoint/2010/main" val="167365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37600"/>
              </p:ext>
            </p:extLst>
          </p:nvPr>
        </p:nvGraphicFramePr>
        <p:xfrm>
          <a:off x="237174" y="1212716"/>
          <a:ext cx="6379232" cy="507298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Manufacturer: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u="none" strike="noStrike" dirty="0">
                          <a:effectLst/>
                        </a:rPr>
                        <a:t>JSC "Plant </a:t>
                      </a:r>
                      <a:r>
                        <a:rPr lang="ru-RU" sz="1600" b="1" u="none" strike="noStrike" dirty="0" err="1">
                          <a:effectLst/>
                        </a:rPr>
                        <a:t>Uzbekkhimmash</a:t>
                      </a:r>
                      <a:r>
                        <a:rPr lang="ru-RU" sz="1600" b="1" u="none" strike="noStrike" dirty="0">
                          <a:effectLst/>
                        </a:rPr>
                        <a:t>"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Product name: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Pump equipment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TN VED code.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8413910001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Annual capacity: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2 sets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Specifications: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The operation stability of submersible oil pumps directly depends on the effects of cavitation. In order to avoid a destructive effect on the unit, it is recommended to install the pump with a head of 2 - 6 m.</a:t>
                      </a: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The volume of solid impurities in the pumped medium for oil pumps CNSN should not exceed 0.1%, and the particle size - 0.1 mm with an indicator </a:t>
                      </a:r>
                      <a:r>
                        <a:rPr lang="ru-RU" sz="1400" kern="1200" dirty="0" err="1"/>
                        <a:t>microhardness</a:t>
                      </a:r>
                      <a:r>
                        <a:rPr lang="ru-RU" sz="1400" kern="1200" dirty="0"/>
                        <a:t> no more than 1.46 </a:t>
                      </a:r>
                      <a:r>
                        <a:rPr lang="ru-RU" sz="1400" kern="1200" dirty="0" err="1"/>
                        <a:t>hPa</a:t>
                      </a:r>
                      <a:r>
                        <a:rPr lang="ru-RU" sz="1400" kern="1200" dirty="0"/>
                        <a:t>... The upper limit of the temperature of the pumped-over liquid is + 45 ° С, the lower one is + 1 ° С.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GOST, TU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400" u="none" strike="noStrike" dirty="0">
                          <a:effectLst/>
                        </a:rPr>
                        <a:t>Main consumers: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dirty="0"/>
                        <a:t>Enterprises </a:t>
                      </a:r>
                      <a:r>
                        <a:rPr lang="ru-RU" sz="1400" dirty="0" err="1"/>
                        <a:t>of</a:t>
                      </a:r>
                      <a:r>
                        <a:rPr lang="ru-RU" sz="1400" dirty="0"/>
                        <a:t> JSC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 err="1"/>
                        <a:t>Uzbekneftegaz</a:t>
                      </a:r>
                      <a:endParaRPr lang="ru-RU" sz="1400" dirty="0"/>
                    </a:p>
                    <a:p>
                      <a:pPr algn="ctr" rtl="0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 descr="http://ogcm.uz/uploads/galleryimage/nasos-ntssg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53" y="3862720"/>
            <a:ext cx="5186441" cy="24229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563997-59EE-48F3-B460-F5FA59317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90" y="633597"/>
            <a:ext cx="5016765" cy="3076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1156126" y="111830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planned for development in localization program 2020-2021</a:t>
            </a:r>
          </a:p>
        </p:txBody>
      </p:sp>
    </p:spTree>
    <p:extLst>
      <p:ext uri="{BB962C8B-B14F-4D97-AF65-F5344CB8AC3E}">
        <p14:creationId xmlns:p14="http://schemas.microsoft.com/office/powerpoint/2010/main" val="13108969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1295</Words>
  <Application>Microsoft Office PowerPoint</Application>
  <PresentationFormat>Широкоэкранный</PresentationFormat>
  <Paragraphs>262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Jamoliddin Abdurazzoqov</dc:creator>
  <cp:lastModifiedBy>Xojiakbar Anvarov</cp:lastModifiedBy>
  <cp:revision>26</cp:revision>
  <dcterms:created xsi:type="dcterms:W3CDTF">2020-06-20T10:07:17Z</dcterms:created>
  <dcterms:modified xsi:type="dcterms:W3CDTF">2020-09-18T13:13:38Z</dcterms:modified>
</cp:coreProperties>
</file>