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notesMasterIdLst>
    <p:notesMasterId r:id="rId11"/>
  </p:notesMasterIdLst>
  <p:sldIdLst>
    <p:sldId id="359" r:id="rId2"/>
    <p:sldId id="340" r:id="rId3"/>
    <p:sldId id="357" r:id="rId4"/>
    <p:sldId id="358" r:id="rId5"/>
    <p:sldId id="344" r:id="rId6"/>
    <p:sldId id="349" r:id="rId7"/>
    <p:sldId id="352" r:id="rId8"/>
    <p:sldId id="353" r:id="rId9"/>
    <p:sldId id="354" r:id="rId10"/>
  </p:sldIdLst>
  <p:sldSz cx="9144000" cy="6858000" type="screen4x3"/>
  <p:notesSz cx="6888163" cy="100203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6FE"/>
    <a:srgbClr val="FFFFFF"/>
    <a:srgbClr val="9933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2" autoAdjust="0"/>
    <p:restoredTop sz="94633" autoAdjust="0"/>
  </p:normalViewPr>
  <p:slideViewPr>
    <p:cSldViewPr>
      <p:cViewPr>
        <p:scale>
          <a:sx n="116" d="100"/>
          <a:sy n="116" d="100"/>
        </p:scale>
        <p:origin x="1470" y="84"/>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2984870" cy="501015"/>
          </a:xfrm>
          <a:prstGeom prst="rect">
            <a:avLst/>
          </a:prstGeom>
        </p:spPr>
        <p:txBody>
          <a:bodyPr vert="horz" lIns="96611" tIns="48306" rIns="96611" bIns="48306" rtlCol="0"/>
          <a:lstStyle>
            <a:lvl1pPr algn="l" eaLnBrk="1" hangingPunct="1">
              <a:defRPr sz="1300">
                <a:cs typeface="Arial" charset="0"/>
              </a:defRPr>
            </a:lvl1pPr>
          </a:lstStyle>
          <a:p>
            <a:pPr>
              <a:defRPr/>
            </a:pPr>
            <a:endParaRPr lang="ru-RU"/>
          </a:p>
        </p:txBody>
      </p:sp>
      <p:sp>
        <p:nvSpPr>
          <p:cNvPr id="3" name="Дата 2"/>
          <p:cNvSpPr>
            <a:spLocks noGrp="1"/>
          </p:cNvSpPr>
          <p:nvPr>
            <p:ph type="dt" idx="1"/>
          </p:nvPr>
        </p:nvSpPr>
        <p:spPr>
          <a:xfrm>
            <a:off x="3901700" y="0"/>
            <a:ext cx="2984870" cy="501015"/>
          </a:xfrm>
          <a:prstGeom prst="rect">
            <a:avLst/>
          </a:prstGeom>
        </p:spPr>
        <p:txBody>
          <a:bodyPr vert="horz" lIns="96611" tIns="48306" rIns="96611" bIns="48306" rtlCol="0"/>
          <a:lstStyle>
            <a:lvl1pPr algn="r" eaLnBrk="1" hangingPunct="1">
              <a:defRPr sz="1300">
                <a:cs typeface="Arial" charset="0"/>
              </a:defRPr>
            </a:lvl1pPr>
          </a:lstStyle>
          <a:p>
            <a:pPr>
              <a:defRPr/>
            </a:pPr>
            <a:fld id="{71307B05-F19D-42F2-AB64-E3AA43E15E55}" type="datetimeFigureOut">
              <a:rPr lang="ru-RU"/>
              <a:pPr>
                <a:defRPr/>
              </a:pPr>
              <a:t>18.09.2020</a:t>
            </a:fld>
            <a:endParaRPr lang="ru-RU"/>
          </a:p>
        </p:txBody>
      </p:sp>
      <p:sp>
        <p:nvSpPr>
          <p:cNvPr id="4" name="Образ слайда 3"/>
          <p:cNvSpPr>
            <a:spLocks noGrp="1" noRot="1" noChangeAspect="1"/>
          </p:cNvSpPr>
          <p:nvPr>
            <p:ph type="sldImg" idx="2"/>
          </p:nvPr>
        </p:nvSpPr>
        <p:spPr>
          <a:xfrm>
            <a:off x="939800" y="750888"/>
            <a:ext cx="5010150" cy="3759200"/>
          </a:xfrm>
          <a:prstGeom prst="rect">
            <a:avLst/>
          </a:prstGeom>
          <a:noFill/>
          <a:ln w="12700">
            <a:solidFill>
              <a:prstClr val="black"/>
            </a:solidFill>
          </a:ln>
        </p:spPr>
        <p:txBody>
          <a:bodyPr vert="horz" lIns="96611" tIns="48306" rIns="96611" bIns="48306" rtlCol="0" anchor="ctr"/>
          <a:lstStyle/>
          <a:p>
            <a:pPr lvl="0"/>
            <a:endParaRPr lang="ru-RU" noProof="0"/>
          </a:p>
        </p:txBody>
      </p:sp>
      <p:sp>
        <p:nvSpPr>
          <p:cNvPr id="5" name="Заметки 4"/>
          <p:cNvSpPr>
            <a:spLocks noGrp="1"/>
          </p:cNvSpPr>
          <p:nvPr>
            <p:ph type="body" sz="quarter" idx="3"/>
          </p:nvPr>
        </p:nvSpPr>
        <p:spPr>
          <a:xfrm>
            <a:off x="688817" y="4759643"/>
            <a:ext cx="5510530" cy="4509135"/>
          </a:xfrm>
          <a:prstGeom prst="rect">
            <a:avLst/>
          </a:prstGeom>
        </p:spPr>
        <p:txBody>
          <a:bodyPr vert="horz" lIns="96611" tIns="48306" rIns="96611" bIns="48306"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1" y="9517547"/>
            <a:ext cx="2984870" cy="501015"/>
          </a:xfrm>
          <a:prstGeom prst="rect">
            <a:avLst/>
          </a:prstGeom>
        </p:spPr>
        <p:txBody>
          <a:bodyPr vert="horz" lIns="96611" tIns="48306" rIns="96611" bIns="48306" rtlCol="0" anchor="b"/>
          <a:lstStyle>
            <a:lvl1pPr algn="l" eaLnBrk="1" hangingPunct="1">
              <a:defRPr sz="1300">
                <a:cs typeface="Arial" charset="0"/>
              </a:defRPr>
            </a:lvl1pPr>
          </a:lstStyle>
          <a:p>
            <a:pPr>
              <a:defRPr/>
            </a:pPr>
            <a:endParaRPr lang="ru-RU"/>
          </a:p>
        </p:txBody>
      </p:sp>
      <p:sp>
        <p:nvSpPr>
          <p:cNvPr id="7" name="Номер слайда 6"/>
          <p:cNvSpPr>
            <a:spLocks noGrp="1"/>
          </p:cNvSpPr>
          <p:nvPr>
            <p:ph type="sldNum" sz="quarter" idx="5"/>
          </p:nvPr>
        </p:nvSpPr>
        <p:spPr>
          <a:xfrm>
            <a:off x="3901700" y="9517547"/>
            <a:ext cx="2984870" cy="501015"/>
          </a:xfrm>
          <a:prstGeom prst="rect">
            <a:avLst/>
          </a:prstGeom>
        </p:spPr>
        <p:txBody>
          <a:bodyPr vert="horz" wrap="square" lIns="96611" tIns="48306" rIns="96611" bIns="48306" numCol="1" anchor="b" anchorCtr="0" compatLnSpc="1">
            <a:prstTxWarp prst="textNoShape">
              <a:avLst/>
            </a:prstTxWarp>
          </a:bodyPr>
          <a:lstStyle>
            <a:lvl1pPr algn="r" eaLnBrk="1" hangingPunct="1">
              <a:defRPr sz="1300">
                <a:cs typeface="Arial" charset="0"/>
              </a:defRPr>
            </a:lvl1pPr>
          </a:lstStyle>
          <a:p>
            <a:pPr>
              <a:defRPr/>
            </a:pPr>
            <a:fld id="{32E198A3-B37B-4B65-8A0D-167C1A6336BC}" type="slidenum">
              <a:rPr lang="ru-RU" altLang="ru-RU"/>
              <a:pPr>
                <a:defRPr/>
              </a:pPr>
              <a:t>‹#›</a:t>
            </a:fld>
            <a:endParaRPr lang="ru-RU" altLang="ru-RU"/>
          </a:p>
        </p:txBody>
      </p:sp>
    </p:spTree>
    <p:extLst>
      <p:ext uri="{BB962C8B-B14F-4D97-AF65-F5344CB8AC3E}">
        <p14:creationId xmlns:p14="http://schemas.microsoft.com/office/powerpoint/2010/main" val="3394383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10"/>
          </p:nvPr>
        </p:nvSpPr>
        <p:spPr/>
        <p:txBody>
          <a:bodyPr/>
          <a:lstStyle/>
          <a:p>
            <a:pPr algn="l" rtl="0">
              <a:defRPr/>
            </a:pPr>
            <a:fld id="{32E198A3-B37B-4B65-8A0D-167C1A6336BC}" type="slidenum">
              <a:rPr lang="ru-RU" altLang="ru-RU" smtClean="0"/>
              <a:pPr algn="l" rtl="0">
                <a:defRPr/>
              </a:pPr>
              <a:t>2</a:t>
            </a:fld>
            <a:endParaRPr lang="ru-RU" altLang="ru-RU"/>
          </a:p>
        </p:txBody>
      </p:sp>
    </p:spTree>
    <p:extLst>
      <p:ext uri="{BB962C8B-B14F-4D97-AF65-F5344CB8AC3E}">
        <p14:creationId xmlns:p14="http://schemas.microsoft.com/office/powerpoint/2010/main" val="174259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Образ слайда 1"/>
          <p:cNvSpPr>
            <a:spLocks noGrp="1" noRot="1" noChangeAspect="1"/>
          </p:cNvSpPr>
          <p:nvPr>
            <p:ph type="sldImg"/>
          </p:nvPr>
        </p:nvSpPr>
        <p:spPr bwMode="auto">
          <a:noFill/>
          <a:ln>
            <a:solidFill>
              <a:srgbClr val="000000"/>
            </a:solidFill>
            <a:miter lim="800000"/>
            <a:headEnd/>
            <a:tailEnd/>
          </a:ln>
        </p:spPr>
      </p:sp>
      <p:sp>
        <p:nvSpPr>
          <p:cNvPr id="15362" name="Заметки 2"/>
          <p:cNvSpPr>
            <a:spLocks noGrp="1"/>
          </p:cNvSpPr>
          <p:nvPr>
            <p:ph type="body" idx="1"/>
          </p:nvPr>
        </p:nvSpPr>
        <p:spPr bwMode="auto">
          <a:noFill/>
        </p:spPr>
        <p:txBody>
          <a:bodyPr wrap="square" numCol="1" anchor="t" anchorCtr="0" compatLnSpc="1">
            <a:prstTxWarp prst="textNoShape">
              <a:avLst/>
            </a:prstTxWarp>
          </a:bodyPr>
          <a:lstStyle/>
          <a:p>
            <a:pPr algn="l" rtl="0">
              <a:spcBef>
                <a:spcPct val="0"/>
              </a:spcBef>
            </a:pPr>
            <a:endParaRPr lang="ru-RU"/>
          </a:p>
        </p:txBody>
      </p:sp>
      <p:sp>
        <p:nvSpPr>
          <p:cNvPr id="1536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algn="l" rtl="0" fontAlgn="base">
              <a:spcBef>
                <a:spcPct val="0"/>
              </a:spcBef>
              <a:spcAft>
                <a:spcPct val="0"/>
              </a:spcAft>
            </a:pPr>
            <a:fld id="{1F1E3E16-BDA4-437F-B207-54EF187CDEDF}" type="slidenum">
              <a:rPr lang="ru-RU"/>
              <a:pPr algn="l" rtl="0" fontAlgn="base">
                <a:spcBef>
                  <a:spcPct val="0"/>
                </a:spcBef>
                <a:spcAft>
                  <a:spcPct val="0"/>
                </a:spcAft>
              </a:pPr>
              <a:t>3</a:t>
            </a:fld>
            <a:endParaRPr lang="ru-RU"/>
          </a:p>
        </p:txBody>
      </p:sp>
    </p:spTree>
    <p:extLst>
      <p:ext uri="{BB962C8B-B14F-4D97-AF65-F5344CB8AC3E}">
        <p14:creationId xmlns:p14="http://schemas.microsoft.com/office/powerpoint/2010/main" val="189654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10"/>
          </p:nvPr>
        </p:nvSpPr>
        <p:spPr/>
        <p:txBody>
          <a:bodyPr/>
          <a:lstStyle/>
          <a:p>
            <a:fld id="{95042179-B9AC-4E66-B69A-36CA4453475B}" type="slidenum">
              <a:rPr lang="ru-RU" smtClean="0"/>
              <a:pPr algn="l" rtl="0"/>
              <a:t>4</a:t>
            </a:fld>
            <a:endParaRPr lang="ru-RU"/>
          </a:p>
        </p:txBody>
      </p:sp>
    </p:spTree>
    <p:extLst>
      <p:ext uri="{BB962C8B-B14F-4D97-AF65-F5344CB8AC3E}">
        <p14:creationId xmlns:p14="http://schemas.microsoft.com/office/powerpoint/2010/main" val="222869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rtl="0"/>
            <a:endParaRPr lang="ru-RU" dirty="0"/>
          </a:p>
        </p:txBody>
      </p:sp>
      <p:sp>
        <p:nvSpPr>
          <p:cNvPr id="4" name="Номер слайда 3"/>
          <p:cNvSpPr>
            <a:spLocks noGrp="1"/>
          </p:cNvSpPr>
          <p:nvPr>
            <p:ph type="sldNum" sz="quarter" idx="10"/>
          </p:nvPr>
        </p:nvSpPr>
        <p:spPr/>
        <p:txBody>
          <a:bodyPr/>
          <a:lstStyle/>
          <a:p>
            <a:fld id="{95042179-B9AC-4E66-B69A-36CA4453475B}" type="slidenum">
              <a:rPr lang="ru-RU" smtClean="0"/>
              <a:pPr algn="l" rtl="0"/>
              <a:t>7</a:t>
            </a:fld>
            <a:endParaRPr lang="ru-RU"/>
          </a:p>
        </p:txBody>
      </p:sp>
    </p:spTree>
    <p:extLst>
      <p:ext uri="{BB962C8B-B14F-4D97-AF65-F5344CB8AC3E}">
        <p14:creationId xmlns:p14="http://schemas.microsoft.com/office/powerpoint/2010/main" val="213517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pPr>
              <a:defRPr/>
            </a:pPr>
            <a:fld id="{044847EF-A196-4D58-AB15-CBD97A97F5D1}" type="datetimeFigureOut">
              <a:rPr lang="ru-RU" smtClean="0"/>
              <a:pPr>
                <a:defRPr/>
              </a:pPr>
              <a:t>18.09.2020</a:t>
            </a:fld>
            <a:endParaRPr lang="ru-RU"/>
          </a:p>
        </p:txBody>
      </p:sp>
      <p:sp>
        <p:nvSpPr>
          <p:cNvPr id="5" name="Нижний колонтитул 4"/>
          <p:cNvSpPr>
            <a:spLocks noGrp="1"/>
          </p:cNvSpPr>
          <p:nvPr>
            <p:ph type="ftr" sz="quarter" idx="11"/>
          </p:nvPr>
        </p:nvSpPr>
        <p:spPr/>
        <p:txBody>
          <a:bodyPr/>
          <a:lstStyle/>
          <a:p>
            <a:pPr>
              <a:defRPr/>
            </a:pPr>
            <a:endParaRPr lang="ru-RU"/>
          </a:p>
        </p:txBody>
      </p:sp>
      <p:sp>
        <p:nvSpPr>
          <p:cNvPr id="6" name="Номер слайда 5"/>
          <p:cNvSpPr>
            <a:spLocks noGrp="1"/>
          </p:cNvSpPr>
          <p:nvPr>
            <p:ph type="sldNum" sz="quarter" idx="12"/>
          </p:nvPr>
        </p:nvSpPr>
        <p:spPr/>
        <p:txBody>
          <a:bodyPr/>
          <a:lstStyle/>
          <a:p>
            <a:pPr>
              <a:defRPr/>
            </a:pPr>
            <a:fld id="{685A3DFA-86E2-4CD8-BCB3-945F02C45B7B}" type="slidenum">
              <a:rPr lang="ru-RU" altLang="ru-RU" smtClean="0"/>
              <a:pPr>
                <a:defRPr/>
              </a:pPr>
              <a:t>‹#›</a:t>
            </a:fld>
            <a:endParaRPr lang="ru-RU" altLang="ru-RU"/>
          </a:p>
        </p:txBody>
      </p:sp>
    </p:spTree>
    <p:extLst>
      <p:ext uri="{BB962C8B-B14F-4D97-AF65-F5344CB8AC3E}">
        <p14:creationId xmlns:p14="http://schemas.microsoft.com/office/powerpoint/2010/main" val="102053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a:defRPr/>
            </a:pPr>
            <a:fld id="{F5B4E67D-E596-4FB8-8226-3E56ED6B83D7}" type="datetimeFigureOut">
              <a:rPr lang="ru-RU" smtClean="0"/>
              <a:pPr>
                <a:defRPr/>
              </a:pPr>
              <a:t>18.09.2020</a:t>
            </a:fld>
            <a:endParaRPr lang="ru-RU"/>
          </a:p>
        </p:txBody>
      </p:sp>
      <p:sp>
        <p:nvSpPr>
          <p:cNvPr id="5" name="Нижний колонтитул 4"/>
          <p:cNvSpPr>
            <a:spLocks noGrp="1"/>
          </p:cNvSpPr>
          <p:nvPr>
            <p:ph type="ftr" sz="quarter" idx="11"/>
          </p:nvPr>
        </p:nvSpPr>
        <p:spPr/>
        <p:txBody>
          <a:bodyPr/>
          <a:lstStyle/>
          <a:p>
            <a:pPr>
              <a:defRPr/>
            </a:pPr>
            <a:endParaRPr lang="ru-RU"/>
          </a:p>
        </p:txBody>
      </p:sp>
      <p:sp>
        <p:nvSpPr>
          <p:cNvPr id="6" name="Номер слайда 5"/>
          <p:cNvSpPr>
            <a:spLocks noGrp="1"/>
          </p:cNvSpPr>
          <p:nvPr>
            <p:ph type="sldNum" sz="quarter" idx="12"/>
          </p:nvPr>
        </p:nvSpPr>
        <p:spPr/>
        <p:txBody>
          <a:bodyPr/>
          <a:lstStyle/>
          <a:p>
            <a:pPr>
              <a:defRPr/>
            </a:pPr>
            <a:fld id="{2C57CD9D-5263-48C6-9FEE-39265903761D}" type="slidenum">
              <a:rPr lang="ru-RU" altLang="ru-RU" smtClean="0"/>
              <a:pPr>
                <a:defRPr/>
              </a:pPr>
              <a:t>‹#›</a:t>
            </a:fld>
            <a:endParaRPr lang="ru-RU" altLang="ru-RU"/>
          </a:p>
        </p:txBody>
      </p:sp>
    </p:spTree>
    <p:extLst>
      <p:ext uri="{BB962C8B-B14F-4D97-AF65-F5344CB8AC3E}">
        <p14:creationId xmlns:p14="http://schemas.microsoft.com/office/powerpoint/2010/main" val="331142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a:defRPr/>
            </a:pPr>
            <a:fld id="{E7DEA76C-230A-4389-9E03-25A496D61934}" type="datetimeFigureOut">
              <a:rPr lang="ru-RU" smtClean="0"/>
              <a:pPr>
                <a:defRPr/>
              </a:pPr>
              <a:t>18.09.2020</a:t>
            </a:fld>
            <a:endParaRPr lang="ru-RU"/>
          </a:p>
        </p:txBody>
      </p:sp>
      <p:sp>
        <p:nvSpPr>
          <p:cNvPr id="5" name="Нижний колонтитул 4"/>
          <p:cNvSpPr>
            <a:spLocks noGrp="1"/>
          </p:cNvSpPr>
          <p:nvPr>
            <p:ph type="ftr" sz="quarter" idx="11"/>
          </p:nvPr>
        </p:nvSpPr>
        <p:spPr/>
        <p:txBody>
          <a:bodyPr/>
          <a:lstStyle/>
          <a:p>
            <a:pPr>
              <a:defRPr/>
            </a:pPr>
            <a:endParaRPr lang="ru-RU"/>
          </a:p>
        </p:txBody>
      </p:sp>
      <p:sp>
        <p:nvSpPr>
          <p:cNvPr id="6" name="Номер слайда 5"/>
          <p:cNvSpPr>
            <a:spLocks noGrp="1"/>
          </p:cNvSpPr>
          <p:nvPr>
            <p:ph type="sldNum" sz="quarter" idx="12"/>
          </p:nvPr>
        </p:nvSpPr>
        <p:spPr/>
        <p:txBody>
          <a:bodyPr/>
          <a:lstStyle/>
          <a:p>
            <a:pPr>
              <a:defRPr/>
            </a:pPr>
            <a:fld id="{9637F152-8AE1-43C9-888D-2CB112FC6F9D}" type="slidenum">
              <a:rPr lang="ru-RU" altLang="ru-RU" smtClean="0"/>
              <a:pPr>
                <a:defRPr/>
              </a:pPr>
              <a:t>‹#›</a:t>
            </a:fld>
            <a:endParaRPr lang="ru-RU" altLang="ru-RU"/>
          </a:p>
        </p:txBody>
      </p:sp>
    </p:spTree>
    <p:extLst>
      <p:ext uri="{BB962C8B-B14F-4D97-AF65-F5344CB8AC3E}">
        <p14:creationId xmlns:p14="http://schemas.microsoft.com/office/powerpoint/2010/main" val="6538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rgbClr val="177B57"/>
                </a:solidFill>
              </a:defRPr>
            </a:lvl1pPr>
          </a:lstStyle>
          <a:p>
            <a:pPr rtl="0"/>
            <a:r>
              <a:rPr lang="ru-RU"/>
              <a:t>Образец заголовка</a:t>
            </a:r>
            <a:endParaRPr lang="en-GB" dirty="0"/>
          </a:p>
        </p:txBody>
      </p:sp>
      <p:sp>
        <p:nvSpPr>
          <p:cNvPr id="4" name="Text Placeholder 3"/>
          <p:cNvSpPr>
            <a:spLocks noGrp="1"/>
          </p:cNvSpPr>
          <p:nvPr>
            <p:ph type="body" sz="quarter" idx="10"/>
          </p:nvPr>
        </p:nvSpPr>
        <p:spPr>
          <a:xfrm>
            <a:off x="422031" y="1508760"/>
            <a:ext cx="8305565" cy="4590288"/>
          </a:xfrm>
        </p:spPr>
        <p:txBody>
          <a:bodyPr lIns="0" tIns="0" rIns="0" bIns="0" rtlCol="0"/>
          <a:lstStyle>
            <a:lvl1pPr>
              <a:spcBef>
                <a:spcPts val="288"/>
              </a:spcBef>
              <a:defRPr/>
            </a:lvl1pPr>
            <a:lvl2pPr marL="342900" indent="-172800">
              <a:spcBef>
                <a:spcPts val="288"/>
              </a:spcBef>
              <a:defRPr/>
            </a:lvl2pPr>
            <a:lvl3pPr marL="685800" indent="-172800">
              <a:spcBef>
                <a:spcPts val="288"/>
              </a:spcBef>
              <a:defRPr/>
            </a:lvl3pPr>
            <a:lvl4pPr marL="1031400" indent="-175500">
              <a:spcBef>
                <a:spcPts val="288"/>
              </a:spcBef>
              <a:defRPr/>
            </a:lvl4pPr>
            <a:lvl5pPr marL="1544400" indent="-172800">
              <a:spcBef>
                <a:spcPts val="288"/>
              </a:spcBef>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GB" dirty="0"/>
          </a:p>
        </p:txBody>
      </p:sp>
      <p:grpSp>
        <p:nvGrpSpPr>
          <p:cNvPr id="5" name="Группа 70"/>
          <p:cNvGrpSpPr>
            <a:grpSpLocks/>
          </p:cNvGrpSpPr>
          <p:nvPr/>
        </p:nvGrpSpPr>
        <p:grpSpPr bwMode="auto">
          <a:xfrm>
            <a:off x="-5269" y="1"/>
            <a:ext cx="363356" cy="6858000"/>
            <a:chOff x="-1143000" y="0"/>
            <a:chExt cx="462061" cy="6858000"/>
          </a:xfrm>
        </p:grpSpPr>
        <p:sp>
          <p:nvSpPr>
            <p:cNvPr id="6" name="object 63"/>
            <p:cNvSpPr/>
            <p:nvPr/>
          </p:nvSpPr>
          <p:spPr>
            <a:xfrm>
              <a:off x="-1143000" y="0"/>
              <a:ext cx="230237" cy="6856413"/>
            </a:xfrm>
            <a:prstGeom prst="rect">
              <a:avLst/>
            </a:prstGeom>
            <a:blipFill>
              <a:blip r:embed="rId2" cstate="print"/>
              <a:stretch>
                <a:fillRect/>
              </a:stretch>
            </a:blipFill>
          </p:spPr>
          <p:txBody>
            <a:bodyPr lIns="0" tIns="0" rIns="0" bIns="0"/>
            <a:lstStyle/>
            <a:p>
              <a:pPr eaLnBrk="1">
                <a:defRPr/>
              </a:pPr>
              <a:endParaRPr lang="en-GB" sz="1350" dirty="0"/>
            </a:p>
          </p:txBody>
        </p:sp>
        <p:sp>
          <p:nvSpPr>
            <p:cNvPr id="7" name="object 63"/>
            <p:cNvSpPr/>
            <p:nvPr/>
          </p:nvSpPr>
          <p:spPr>
            <a:xfrm>
              <a:off x="-911176" y="1588"/>
              <a:ext cx="230237" cy="6856412"/>
            </a:xfrm>
            <a:prstGeom prst="rect">
              <a:avLst/>
            </a:prstGeom>
            <a:blipFill>
              <a:blip r:embed="rId2" cstate="print"/>
              <a:stretch>
                <a:fillRect/>
              </a:stretch>
            </a:blipFill>
          </p:spPr>
          <p:txBody>
            <a:bodyPr lIns="0" tIns="0" rIns="0" bIns="0"/>
            <a:lstStyle/>
            <a:p>
              <a:pPr eaLnBrk="1">
                <a:defRPr/>
              </a:pPr>
              <a:endParaRPr lang="en-GB" sz="1350" dirty="0"/>
            </a:p>
          </p:txBody>
        </p:sp>
      </p:grpSp>
      <p:pic>
        <p:nvPicPr>
          <p:cNvPr id="8" name="Picture 6" descr="P:\Отдел координации и развития альтернативных источников энергии\Касимов С\UNG-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6463" y="264817"/>
            <a:ext cx="622265" cy="62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75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a:defRPr/>
            </a:pPr>
            <a:fld id="{D64E89A8-C55B-4F37-8D01-4AC6071E6B27}" type="datetimeFigureOut">
              <a:rPr lang="ru-RU" smtClean="0"/>
              <a:pPr>
                <a:defRPr/>
              </a:pPr>
              <a:t>18.09.2020</a:t>
            </a:fld>
            <a:endParaRPr lang="ru-RU"/>
          </a:p>
        </p:txBody>
      </p:sp>
      <p:sp>
        <p:nvSpPr>
          <p:cNvPr id="5" name="Нижний колонтитул 4"/>
          <p:cNvSpPr>
            <a:spLocks noGrp="1"/>
          </p:cNvSpPr>
          <p:nvPr>
            <p:ph type="ftr" sz="quarter" idx="11"/>
          </p:nvPr>
        </p:nvSpPr>
        <p:spPr/>
        <p:txBody>
          <a:bodyPr/>
          <a:lstStyle/>
          <a:p>
            <a:pPr>
              <a:defRPr/>
            </a:pPr>
            <a:endParaRPr lang="ru-RU"/>
          </a:p>
        </p:txBody>
      </p:sp>
      <p:sp>
        <p:nvSpPr>
          <p:cNvPr id="6" name="Номер слайда 5"/>
          <p:cNvSpPr>
            <a:spLocks noGrp="1"/>
          </p:cNvSpPr>
          <p:nvPr>
            <p:ph type="sldNum" sz="quarter" idx="12"/>
          </p:nvPr>
        </p:nvSpPr>
        <p:spPr/>
        <p:txBody>
          <a:bodyPr/>
          <a:lstStyle/>
          <a:p>
            <a:pPr>
              <a:defRPr/>
            </a:pPr>
            <a:fld id="{276550C4-287B-430B-BCCC-72C5CC6FEC53}" type="slidenum">
              <a:rPr lang="ru-RU" altLang="ru-RU" smtClean="0"/>
              <a:pPr>
                <a:defRPr/>
              </a:pPr>
              <a:t>‹#›</a:t>
            </a:fld>
            <a:endParaRPr lang="ru-RU" altLang="ru-RU"/>
          </a:p>
        </p:txBody>
      </p:sp>
    </p:spTree>
    <p:extLst>
      <p:ext uri="{BB962C8B-B14F-4D97-AF65-F5344CB8AC3E}">
        <p14:creationId xmlns:p14="http://schemas.microsoft.com/office/powerpoint/2010/main" val="649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a:defRPr/>
            </a:pPr>
            <a:fld id="{D50D704A-2067-4D4B-B779-A84A58F9A663}" type="datetimeFigureOut">
              <a:rPr lang="ru-RU" smtClean="0"/>
              <a:pPr>
                <a:defRPr/>
              </a:pPr>
              <a:t>18.09.2020</a:t>
            </a:fld>
            <a:endParaRPr lang="ru-RU"/>
          </a:p>
        </p:txBody>
      </p:sp>
      <p:sp>
        <p:nvSpPr>
          <p:cNvPr id="5" name="Нижний колонтитул 4"/>
          <p:cNvSpPr>
            <a:spLocks noGrp="1"/>
          </p:cNvSpPr>
          <p:nvPr>
            <p:ph type="ftr" sz="quarter" idx="11"/>
          </p:nvPr>
        </p:nvSpPr>
        <p:spPr/>
        <p:txBody>
          <a:bodyPr/>
          <a:lstStyle/>
          <a:p>
            <a:pPr>
              <a:defRPr/>
            </a:pPr>
            <a:endParaRPr lang="ru-RU"/>
          </a:p>
        </p:txBody>
      </p:sp>
      <p:sp>
        <p:nvSpPr>
          <p:cNvPr id="6" name="Номер слайда 5"/>
          <p:cNvSpPr>
            <a:spLocks noGrp="1"/>
          </p:cNvSpPr>
          <p:nvPr>
            <p:ph type="sldNum" sz="quarter" idx="12"/>
          </p:nvPr>
        </p:nvSpPr>
        <p:spPr/>
        <p:txBody>
          <a:bodyPr/>
          <a:lstStyle/>
          <a:p>
            <a:pPr>
              <a:defRPr/>
            </a:pPr>
            <a:fld id="{CB61978E-BEB1-4C64-91CE-C7BDD3D0AB9A}" type="slidenum">
              <a:rPr lang="ru-RU" altLang="ru-RU" smtClean="0"/>
              <a:pPr>
                <a:defRPr/>
              </a:pPr>
              <a:t>‹#›</a:t>
            </a:fld>
            <a:endParaRPr lang="ru-RU" altLang="ru-RU"/>
          </a:p>
        </p:txBody>
      </p:sp>
    </p:spTree>
    <p:extLst>
      <p:ext uri="{BB962C8B-B14F-4D97-AF65-F5344CB8AC3E}">
        <p14:creationId xmlns:p14="http://schemas.microsoft.com/office/powerpoint/2010/main" val="31062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a:defRPr/>
            </a:pPr>
            <a:fld id="{748D659A-807B-463C-B06D-0DD48982F765}" type="datetimeFigureOut">
              <a:rPr lang="ru-RU" smtClean="0"/>
              <a:pPr>
                <a:defRPr/>
              </a:pPr>
              <a:t>18.09.2020</a:t>
            </a:fld>
            <a:endParaRPr lang="ru-RU"/>
          </a:p>
        </p:txBody>
      </p:sp>
      <p:sp>
        <p:nvSpPr>
          <p:cNvPr id="6" name="Нижний колонтитул 5"/>
          <p:cNvSpPr>
            <a:spLocks noGrp="1"/>
          </p:cNvSpPr>
          <p:nvPr>
            <p:ph type="ftr" sz="quarter" idx="11"/>
          </p:nvPr>
        </p:nvSpPr>
        <p:spPr/>
        <p:txBody>
          <a:bodyPr/>
          <a:lstStyle/>
          <a:p>
            <a:pPr>
              <a:defRPr/>
            </a:pPr>
            <a:endParaRPr lang="ru-RU"/>
          </a:p>
        </p:txBody>
      </p:sp>
      <p:sp>
        <p:nvSpPr>
          <p:cNvPr id="7" name="Номер слайда 6"/>
          <p:cNvSpPr>
            <a:spLocks noGrp="1"/>
          </p:cNvSpPr>
          <p:nvPr>
            <p:ph type="sldNum" sz="quarter" idx="12"/>
          </p:nvPr>
        </p:nvSpPr>
        <p:spPr/>
        <p:txBody>
          <a:bodyPr/>
          <a:lstStyle/>
          <a:p>
            <a:pPr>
              <a:defRPr/>
            </a:pPr>
            <a:fld id="{E1F625F8-47A2-48C0-89E1-88E708B8EE4D}" type="slidenum">
              <a:rPr lang="ru-RU" altLang="ru-RU" smtClean="0"/>
              <a:pPr>
                <a:defRPr/>
              </a:pPr>
              <a:t>‹#›</a:t>
            </a:fld>
            <a:endParaRPr lang="ru-RU" altLang="ru-RU"/>
          </a:p>
        </p:txBody>
      </p:sp>
    </p:spTree>
    <p:extLst>
      <p:ext uri="{BB962C8B-B14F-4D97-AF65-F5344CB8AC3E}">
        <p14:creationId xmlns:p14="http://schemas.microsoft.com/office/powerpoint/2010/main" val="99006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a:defRPr/>
            </a:pPr>
            <a:fld id="{BA5566E2-4E9F-4ADA-8B79-9D11D97822F6}" type="datetimeFigureOut">
              <a:rPr lang="ru-RU" smtClean="0"/>
              <a:pPr>
                <a:defRPr/>
              </a:pPr>
              <a:t>18.09.2020</a:t>
            </a:fld>
            <a:endParaRPr lang="ru-RU"/>
          </a:p>
        </p:txBody>
      </p:sp>
      <p:sp>
        <p:nvSpPr>
          <p:cNvPr id="8" name="Нижний колонтитул 7"/>
          <p:cNvSpPr>
            <a:spLocks noGrp="1"/>
          </p:cNvSpPr>
          <p:nvPr>
            <p:ph type="ftr" sz="quarter" idx="11"/>
          </p:nvPr>
        </p:nvSpPr>
        <p:spPr/>
        <p:txBody>
          <a:bodyPr/>
          <a:lstStyle/>
          <a:p>
            <a:pPr>
              <a:defRPr/>
            </a:pPr>
            <a:endParaRPr lang="ru-RU"/>
          </a:p>
        </p:txBody>
      </p:sp>
      <p:sp>
        <p:nvSpPr>
          <p:cNvPr id="9" name="Номер слайда 8"/>
          <p:cNvSpPr>
            <a:spLocks noGrp="1"/>
          </p:cNvSpPr>
          <p:nvPr>
            <p:ph type="sldNum" sz="quarter" idx="12"/>
          </p:nvPr>
        </p:nvSpPr>
        <p:spPr/>
        <p:txBody>
          <a:bodyPr/>
          <a:lstStyle/>
          <a:p>
            <a:pPr>
              <a:defRPr/>
            </a:pPr>
            <a:fld id="{D754B784-425A-4338-8806-913EBB34D16C}" type="slidenum">
              <a:rPr lang="ru-RU" altLang="ru-RU" smtClean="0"/>
              <a:pPr>
                <a:defRPr/>
              </a:pPr>
              <a:t>‹#›</a:t>
            </a:fld>
            <a:endParaRPr lang="ru-RU" altLang="ru-RU"/>
          </a:p>
        </p:txBody>
      </p:sp>
    </p:spTree>
    <p:extLst>
      <p:ext uri="{BB962C8B-B14F-4D97-AF65-F5344CB8AC3E}">
        <p14:creationId xmlns:p14="http://schemas.microsoft.com/office/powerpoint/2010/main" val="393945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a:defRPr/>
            </a:pPr>
            <a:fld id="{4B7882C0-396F-4DCC-ACF0-1579EA3E1976}" type="datetimeFigureOut">
              <a:rPr lang="ru-RU" smtClean="0"/>
              <a:pPr>
                <a:defRPr/>
              </a:pPr>
              <a:t>18.09.2020</a:t>
            </a:fld>
            <a:endParaRPr lang="ru-RU"/>
          </a:p>
        </p:txBody>
      </p:sp>
      <p:sp>
        <p:nvSpPr>
          <p:cNvPr id="4" name="Нижний колонтитул 3"/>
          <p:cNvSpPr>
            <a:spLocks noGrp="1"/>
          </p:cNvSpPr>
          <p:nvPr>
            <p:ph type="ftr" sz="quarter" idx="11"/>
          </p:nvPr>
        </p:nvSpPr>
        <p:spPr/>
        <p:txBody>
          <a:bodyPr/>
          <a:lstStyle/>
          <a:p>
            <a:pPr>
              <a:defRPr/>
            </a:pPr>
            <a:endParaRPr lang="ru-RU"/>
          </a:p>
        </p:txBody>
      </p:sp>
      <p:sp>
        <p:nvSpPr>
          <p:cNvPr id="5" name="Номер слайда 4"/>
          <p:cNvSpPr>
            <a:spLocks noGrp="1"/>
          </p:cNvSpPr>
          <p:nvPr>
            <p:ph type="sldNum" sz="quarter" idx="12"/>
          </p:nvPr>
        </p:nvSpPr>
        <p:spPr/>
        <p:txBody>
          <a:bodyPr/>
          <a:lstStyle/>
          <a:p>
            <a:pPr>
              <a:defRPr/>
            </a:pPr>
            <a:fld id="{738B5E74-E1AB-4787-817C-035D113489D1}" type="slidenum">
              <a:rPr lang="ru-RU" altLang="ru-RU" smtClean="0"/>
              <a:pPr>
                <a:defRPr/>
              </a:pPr>
              <a:t>‹#›</a:t>
            </a:fld>
            <a:endParaRPr lang="ru-RU" altLang="ru-RU"/>
          </a:p>
        </p:txBody>
      </p:sp>
    </p:spTree>
    <p:extLst>
      <p:ext uri="{BB962C8B-B14F-4D97-AF65-F5344CB8AC3E}">
        <p14:creationId xmlns:p14="http://schemas.microsoft.com/office/powerpoint/2010/main" val="156616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a:defRPr/>
            </a:pPr>
            <a:fld id="{EF37BF29-2507-4AFE-AD0A-A9184444F75C}" type="datetimeFigureOut">
              <a:rPr lang="ru-RU" smtClean="0"/>
              <a:pPr>
                <a:defRPr/>
              </a:pPr>
              <a:t>18.09.2020</a:t>
            </a:fld>
            <a:endParaRPr lang="ru-RU"/>
          </a:p>
        </p:txBody>
      </p:sp>
      <p:sp>
        <p:nvSpPr>
          <p:cNvPr id="3" name="Нижний колонтитул 2"/>
          <p:cNvSpPr>
            <a:spLocks noGrp="1"/>
          </p:cNvSpPr>
          <p:nvPr>
            <p:ph type="ftr" sz="quarter" idx="11"/>
          </p:nvPr>
        </p:nvSpPr>
        <p:spPr/>
        <p:txBody>
          <a:bodyPr/>
          <a:lstStyle/>
          <a:p>
            <a:pPr>
              <a:defRPr/>
            </a:pPr>
            <a:endParaRPr lang="ru-RU"/>
          </a:p>
        </p:txBody>
      </p:sp>
      <p:sp>
        <p:nvSpPr>
          <p:cNvPr id="4" name="Номер слайда 3"/>
          <p:cNvSpPr>
            <a:spLocks noGrp="1"/>
          </p:cNvSpPr>
          <p:nvPr>
            <p:ph type="sldNum" sz="quarter" idx="12"/>
          </p:nvPr>
        </p:nvSpPr>
        <p:spPr/>
        <p:txBody>
          <a:bodyPr/>
          <a:lstStyle/>
          <a:p>
            <a:pPr>
              <a:defRPr/>
            </a:pPr>
            <a:fld id="{FB68B328-6B03-4D1A-A20D-3C6E432C1DBF}" type="slidenum">
              <a:rPr lang="ru-RU" altLang="ru-RU" smtClean="0"/>
              <a:pPr>
                <a:defRPr/>
              </a:pPr>
              <a:t>‹#›</a:t>
            </a:fld>
            <a:endParaRPr lang="ru-RU" altLang="ru-RU"/>
          </a:p>
        </p:txBody>
      </p:sp>
    </p:spTree>
    <p:extLst>
      <p:ext uri="{BB962C8B-B14F-4D97-AF65-F5344CB8AC3E}">
        <p14:creationId xmlns:p14="http://schemas.microsoft.com/office/powerpoint/2010/main" val="147158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pPr>
              <a:defRPr/>
            </a:pPr>
            <a:fld id="{29A610FE-AEB4-4018-ABAF-87DE20AD1B06}" type="datetimeFigureOut">
              <a:rPr lang="ru-RU" smtClean="0"/>
              <a:pPr>
                <a:defRPr/>
              </a:pPr>
              <a:t>18.09.2020</a:t>
            </a:fld>
            <a:endParaRPr lang="ru-RU"/>
          </a:p>
        </p:txBody>
      </p:sp>
      <p:sp>
        <p:nvSpPr>
          <p:cNvPr id="6" name="Нижний колонтитул 5"/>
          <p:cNvSpPr>
            <a:spLocks noGrp="1"/>
          </p:cNvSpPr>
          <p:nvPr>
            <p:ph type="ftr" sz="quarter" idx="11"/>
          </p:nvPr>
        </p:nvSpPr>
        <p:spPr/>
        <p:txBody>
          <a:bodyPr/>
          <a:lstStyle/>
          <a:p>
            <a:pPr>
              <a:defRPr/>
            </a:pPr>
            <a:endParaRPr lang="ru-RU"/>
          </a:p>
        </p:txBody>
      </p:sp>
      <p:sp>
        <p:nvSpPr>
          <p:cNvPr id="7" name="Номер слайда 6"/>
          <p:cNvSpPr>
            <a:spLocks noGrp="1"/>
          </p:cNvSpPr>
          <p:nvPr>
            <p:ph type="sldNum" sz="quarter" idx="12"/>
          </p:nvPr>
        </p:nvSpPr>
        <p:spPr/>
        <p:txBody>
          <a:bodyPr/>
          <a:lstStyle/>
          <a:p>
            <a:pPr>
              <a:defRPr/>
            </a:pPr>
            <a:fld id="{DBEA1E17-2266-42DB-B428-8A4A93912D04}" type="slidenum">
              <a:rPr lang="ru-RU" altLang="ru-RU" smtClean="0"/>
              <a:pPr>
                <a:defRPr/>
              </a:pPr>
              <a:t>‹#›</a:t>
            </a:fld>
            <a:endParaRPr lang="ru-RU" altLang="ru-RU"/>
          </a:p>
        </p:txBody>
      </p:sp>
    </p:spTree>
    <p:extLst>
      <p:ext uri="{BB962C8B-B14F-4D97-AF65-F5344CB8AC3E}">
        <p14:creationId xmlns:p14="http://schemas.microsoft.com/office/powerpoint/2010/main" val="281190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pPr>
              <a:defRPr/>
            </a:pPr>
            <a:fld id="{57CE58EF-0FDD-40F0-A340-14B77F25BAA8}" type="datetimeFigureOut">
              <a:rPr lang="ru-RU" smtClean="0"/>
              <a:pPr>
                <a:defRPr/>
              </a:pPr>
              <a:t>18.09.2020</a:t>
            </a:fld>
            <a:endParaRPr lang="ru-RU"/>
          </a:p>
        </p:txBody>
      </p:sp>
      <p:sp>
        <p:nvSpPr>
          <p:cNvPr id="6" name="Нижний колонтитул 5"/>
          <p:cNvSpPr>
            <a:spLocks noGrp="1"/>
          </p:cNvSpPr>
          <p:nvPr>
            <p:ph type="ftr" sz="quarter" idx="11"/>
          </p:nvPr>
        </p:nvSpPr>
        <p:spPr/>
        <p:txBody>
          <a:bodyPr/>
          <a:lstStyle/>
          <a:p>
            <a:pPr>
              <a:defRPr/>
            </a:pPr>
            <a:endParaRPr lang="ru-RU"/>
          </a:p>
        </p:txBody>
      </p:sp>
      <p:sp>
        <p:nvSpPr>
          <p:cNvPr id="7" name="Номер слайда 6"/>
          <p:cNvSpPr>
            <a:spLocks noGrp="1"/>
          </p:cNvSpPr>
          <p:nvPr>
            <p:ph type="sldNum" sz="quarter" idx="12"/>
          </p:nvPr>
        </p:nvSpPr>
        <p:spPr/>
        <p:txBody>
          <a:bodyPr/>
          <a:lstStyle/>
          <a:p>
            <a:pPr>
              <a:defRPr/>
            </a:pPr>
            <a:fld id="{6047AD8E-168B-4737-AB4F-9A46FC284F86}" type="slidenum">
              <a:rPr lang="ru-RU" altLang="ru-RU" smtClean="0"/>
              <a:pPr>
                <a:defRPr/>
              </a:pPr>
              <a:t>‹#›</a:t>
            </a:fld>
            <a:endParaRPr lang="ru-RU" altLang="ru-RU"/>
          </a:p>
        </p:txBody>
      </p:sp>
    </p:spTree>
    <p:extLst>
      <p:ext uri="{BB962C8B-B14F-4D97-AF65-F5344CB8AC3E}">
        <p14:creationId xmlns:p14="http://schemas.microsoft.com/office/powerpoint/2010/main" val="240943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0EB75B7-9444-4BA4-B217-9066277B709D}" type="datetimeFigureOut">
              <a:rPr lang="ru-RU" smtClean="0"/>
              <a:pPr>
                <a:defRPr/>
              </a:pPr>
              <a:t>18.09.2020</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4FA1FD5-A9BD-441D-9B69-04158EB214AD}" type="slidenum">
              <a:rPr lang="ru-RU" altLang="ru-RU" smtClean="0"/>
              <a:pPr>
                <a:defRPr/>
              </a:pPr>
              <a:t>‹#›</a:t>
            </a:fld>
            <a:endParaRPr lang="ru-RU" altLang="ru-RU"/>
          </a:p>
        </p:txBody>
      </p:sp>
    </p:spTree>
    <p:extLst>
      <p:ext uri="{BB962C8B-B14F-4D97-AF65-F5344CB8AC3E}">
        <p14:creationId xmlns:p14="http://schemas.microsoft.com/office/powerpoint/2010/main" val="2470878505"/>
      </p:ext>
    </p:extLst>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 id="214748447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70158149"/>
              </p:ext>
            </p:extLst>
          </p:nvPr>
        </p:nvGraphicFramePr>
        <p:xfrm>
          <a:off x="539552" y="980728"/>
          <a:ext cx="4738816" cy="5012818"/>
        </p:xfrm>
        <a:graphic>
          <a:graphicData uri="http://schemas.openxmlformats.org/drawingml/2006/table">
            <a:tbl>
              <a:tblPr firstRow="1" bandRow="1">
                <a:tableStyleId>{00000000-0000-0000-0000-000000000000}</a:tableStyleId>
              </a:tblPr>
              <a:tblGrid>
                <a:gridCol w="236085">
                  <a:extLst>
                    <a:ext uri="{9D8B030D-6E8A-4147-A177-3AD203B41FA5}">
                      <a16:colId xmlns:a16="http://schemas.microsoft.com/office/drawing/2014/main" val="20000"/>
                    </a:ext>
                  </a:extLst>
                </a:gridCol>
                <a:gridCol w="1722817">
                  <a:extLst>
                    <a:ext uri="{9D8B030D-6E8A-4147-A177-3AD203B41FA5}">
                      <a16:colId xmlns:a16="http://schemas.microsoft.com/office/drawing/2014/main" val="20001"/>
                    </a:ext>
                  </a:extLst>
                </a:gridCol>
                <a:gridCol w="2779914">
                  <a:extLst>
                    <a:ext uri="{9D8B030D-6E8A-4147-A177-3AD203B41FA5}">
                      <a16:colId xmlns:a16="http://schemas.microsoft.com/office/drawing/2014/main" val="20002"/>
                    </a:ext>
                  </a:extLst>
                </a:gridCol>
              </a:tblGrid>
              <a:tr h="423323">
                <a:tc>
                  <a:txBody>
                    <a:bodyPr/>
                    <a:lstStyle/>
                    <a:p>
                      <a:pPr algn="l" rtl="0"/>
                      <a:r>
                        <a:rPr lang="ru-RU" sz="1400" b="1" dirty="0">
                          <a:latin typeface="Times New Roman" panose="02020603050405020304" pitchFamily="18" charset="0"/>
                          <a:cs typeface="Times New Roman" panose="02020603050405020304" pitchFamily="18" charset="0"/>
                        </a:rPr>
                        <a:t>1</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Manufacturer:</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lnSpc>
                          <a:spcPct val="100000"/>
                        </a:lnSpc>
                      </a:pPr>
                      <a:r>
                        <a:rPr lang="ru-RU" sz="1400" b="1" dirty="0">
                          <a:latin typeface="Times New Roman" panose="02020603050405020304" pitchFamily="18" charset="0"/>
                          <a:cs typeface="Times New Roman" panose="02020603050405020304" pitchFamily="18" charset="0"/>
                        </a:rPr>
                        <a:t>Bukhara Oil Refinery LLC</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20574">
                <a:tc>
                  <a:txBody>
                    <a:bodyPr/>
                    <a:lstStyle/>
                    <a:p>
                      <a:pPr algn="l" rtl="0"/>
                      <a:r>
                        <a:rPr lang="ru-RU" sz="1400" b="1" dirty="0">
                          <a:latin typeface="Times New Roman" panose="02020603050405020304" pitchFamily="18" charset="0"/>
                          <a:cs typeface="Times New Roman" panose="02020603050405020304" pitchFamily="18" charset="0"/>
                        </a:rPr>
                        <a:t>2</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Product name</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Gasoline</a:t>
                      </a:r>
                      <a:r>
                        <a:rPr lang="ru-RU" sz="1400" b="1" baseline="0" dirty="0">
                          <a:latin typeface="Times New Roman" panose="02020603050405020304" pitchFamily="18" charset="0"/>
                          <a:cs typeface="Times New Roman" panose="02020603050405020304" pitchFamily="18" charset="0"/>
                        </a:rPr>
                        <a:t> </a:t>
                      </a:r>
                      <a:r>
                        <a:rPr lang="ru-RU" sz="1400" b="1" baseline="0" dirty="0" err="1">
                          <a:latin typeface="Times New Roman" panose="02020603050405020304" pitchFamily="18" charset="0"/>
                          <a:cs typeface="Times New Roman" panose="02020603050405020304" pitchFamily="18" charset="0"/>
                        </a:rPr>
                        <a:t>pyrolysis</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20574">
                <a:tc>
                  <a:txBody>
                    <a:bodyPr/>
                    <a:lstStyle/>
                    <a:p>
                      <a:pPr algn="l" rtl="0"/>
                      <a:r>
                        <a:rPr lang="ru-RU" sz="1400" b="1" dirty="0">
                          <a:latin typeface="Times New Roman" panose="02020603050405020304" pitchFamily="18" charset="0"/>
                          <a:cs typeface="Times New Roman" panose="02020603050405020304" pitchFamily="18" charset="0"/>
                        </a:rPr>
                        <a:t>3</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TN code</a:t>
                      </a:r>
                      <a:r>
                        <a:rPr lang="ru-RU" sz="1400" b="1" baseline="0" dirty="0">
                          <a:latin typeface="Times New Roman" panose="02020603050405020304" pitchFamily="18" charset="0"/>
                          <a:cs typeface="Times New Roman" panose="02020603050405020304" pitchFamily="18" charset="0"/>
                        </a:rPr>
                        <a:t> Foreign economic activity</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kern="1200" dirty="0">
                          <a:effectLst/>
                          <a:latin typeface="Times New Roman" panose="02020603050405020304" pitchFamily="18" charset="0"/>
                          <a:cs typeface="Times New Roman" panose="02020603050405020304" pitchFamily="18" charset="0"/>
                        </a:rPr>
                        <a:t>2710129000</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20574">
                <a:tc>
                  <a:txBody>
                    <a:bodyPr/>
                    <a:lstStyle/>
                    <a:p>
                      <a:pPr algn="l" rtl="0"/>
                      <a:r>
                        <a:rPr lang="ru-RU" sz="1400" b="1" dirty="0">
                          <a:latin typeface="Times New Roman" panose="02020603050405020304" pitchFamily="18" charset="0"/>
                          <a:cs typeface="Times New Roman" panose="02020603050405020304" pitchFamily="18" charset="0"/>
                        </a:rPr>
                        <a:t>4</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Annual</a:t>
                      </a:r>
                      <a:r>
                        <a:rPr lang="ru-RU" sz="1400" b="1" baseline="0" dirty="0">
                          <a:latin typeface="Times New Roman" panose="02020603050405020304" pitchFamily="18" charset="0"/>
                          <a:cs typeface="Times New Roman" panose="02020603050405020304" pitchFamily="18" charset="0"/>
                        </a:rPr>
                        <a:t> power</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15,000 tons</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881462">
                <a:tc>
                  <a:txBody>
                    <a:bodyPr/>
                    <a:lstStyle/>
                    <a:p>
                      <a:pPr algn="l" rtl="0"/>
                      <a:r>
                        <a:rPr lang="en-US" sz="1400" b="1" dirty="0">
                          <a:latin typeface="Times New Roman" panose="02020603050405020304" pitchFamily="18" charset="0"/>
                          <a:cs typeface="Times New Roman" panose="02020603050405020304" pitchFamily="18" charset="0"/>
                        </a:rPr>
                        <a:t>5</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Specifications</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uz-Cyrl-UZ" sz="1400" b="1" dirty="0">
                          <a:latin typeface="Times New Roman" panose="02020603050405020304" pitchFamily="18" charset="0"/>
                          <a:cs typeface="Times New Roman" panose="02020603050405020304" pitchFamily="18" charset="0"/>
                        </a:rPr>
                        <a:t>Pressure</a:t>
                      </a:r>
                      <a:r>
                        <a:rPr lang="uz-Cyrl-UZ" sz="1400" b="1" baseline="0" dirty="0">
                          <a:latin typeface="Times New Roman" panose="02020603050405020304" pitchFamily="18" charset="0"/>
                          <a:cs typeface="Times New Roman" panose="02020603050405020304" pitchFamily="18" charset="0"/>
                        </a:rPr>
                        <a:t> sated</a:t>
                      </a:r>
                      <a:r>
                        <a:rPr lang="ru-RU" sz="1400" b="1" baseline="0" dirty="0" err="1">
                          <a:latin typeface="Times New Roman" panose="02020603050405020304" pitchFamily="18" charset="0"/>
                          <a:cs typeface="Times New Roman" panose="02020603050405020304" pitchFamily="18" charset="0"/>
                        </a:rPr>
                        <a:t>oops</a:t>
                      </a:r>
                      <a:r>
                        <a:rPr lang="ru-RU" sz="1400" b="1" baseline="0" dirty="0">
                          <a:latin typeface="Times New Roman" panose="02020603050405020304" pitchFamily="18" charset="0"/>
                          <a:cs typeface="Times New Roman" panose="02020603050405020304" pitchFamily="18" charset="0"/>
                        </a:rPr>
                        <a:t> vapors </a:t>
                      </a:r>
                      <a:r>
                        <a:rPr lang="ru-RU" sz="1400" b="1" baseline="0" dirty="0" err="1">
                          <a:latin typeface="Times New Roman" panose="02020603050405020304" pitchFamily="18" charset="0"/>
                          <a:cs typeface="Times New Roman" panose="02020603050405020304" pitchFamily="18" charset="0"/>
                        </a:rPr>
                        <a:t>kPa</a:t>
                      </a:r>
                      <a:r>
                        <a:rPr lang="ru-RU" sz="1400" b="1" baseline="0" dirty="0">
                          <a:latin typeface="Times New Roman" panose="02020603050405020304" pitchFamily="18" charset="0"/>
                          <a:cs typeface="Times New Roman" panose="02020603050405020304" pitchFamily="18" charset="0"/>
                        </a:rPr>
                        <a:t> no more - 66.7</a:t>
                      </a:r>
                    </a:p>
                    <a:p>
                      <a:pPr algn="l" rtl="0"/>
                      <a:r>
                        <a:rPr lang="ru-RU" sz="1400" b="1" baseline="0" dirty="0">
                          <a:latin typeface="Times New Roman" panose="02020603050405020304" pitchFamily="18" charset="0"/>
                          <a:cs typeface="Times New Roman" panose="02020603050405020304" pitchFamily="18" charset="0"/>
                        </a:rPr>
                        <a:t>Research octane number - not less than 75 </a:t>
                      </a:r>
                    </a:p>
                    <a:p>
                      <a:pPr algn="l" rtl="0"/>
                      <a:r>
                        <a:rPr lang="ru-RU" sz="1400" b="1" baseline="0" dirty="0">
                          <a:latin typeface="Times New Roman" panose="02020603050405020304" pitchFamily="18" charset="0"/>
                          <a:cs typeface="Times New Roman" panose="02020603050405020304" pitchFamily="18" charset="0"/>
                        </a:rPr>
                        <a:t>Mass fraction of sulfur mg / kg - no more than 2000</a:t>
                      </a:r>
                    </a:p>
                    <a:p>
                      <a:pPr algn="l" rtl="0"/>
                      <a:r>
                        <a:rPr lang="ru-RU" sz="1400" b="1" baseline="0" dirty="0">
                          <a:latin typeface="Times New Roman" panose="02020603050405020304" pitchFamily="18" charset="0"/>
                          <a:cs typeface="Times New Roman" panose="02020603050405020304" pitchFamily="18" charset="0"/>
                        </a:rPr>
                        <a:t>The volume fraction of benzene - 32</a:t>
                      </a:r>
                      <a:endParaRPr lang="ru-RU" sz="1400" b="1" baseline="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41511">
                <a:tc>
                  <a:txBody>
                    <a:bodyPr/>
                    <a:lstStyle/>
                    <a:p>
                      <a:pPr algn="l" rtl="0"/>
                      <a:r>
                        <a:rPr lang="ru-RU" sz="1400" b="1" dirty="0">
                          <a:latin typeface="Times New Roman" panose="02020603050405020304" pitchFamily="18" charset="0"/>
                          <a:cs typeface="Times New Roman" panose="02020603050405020304" pitchFamily="18" charset="0"/>
                        </a:rPr>
                        <a:t>6</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GOSTs:</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kern="1200" dirty="0">
                          <a:effectLst/>
                          <a:latin typeface="Times New Roman" panose="02020603050405020304" pitchFamily="18" charset="0"/>
                          <a:cs typeface="Times New Roman" panose="02020603050405020304" pitchFamily="18" charset="0"/>
                        </a:rPr>
                        <a:t>Technical conditions</a:t>
                      </a:r>
                      <a:endParaRPr lang="ru-RU" sz="1400" b="1" dirty="0">
                        <a:effectLst/>
                        <a:latin typeface="Times New Roman" panose="02020603050405020304" pitchFamily="18" charset="0"/>
                        <a:cs typeface="Times New Roman" panose="02020603050405020304" pitchFamily="18" charset="0"/>
                      </a:endParaRPr>
                    </a:p>
                    <a:p>
                      <a:pPr algn="l" rtl="0"/>
                      <a:r>
                        <a:rPr lang="en-US" sz="1400" b="1" kern="1200" dirty="0" err="1">
                          <a:effectLst/>
                          <a:latin typeface="Times New Roman" panose="02020603050405020304" pitchFamily="18" charset="0"/>
                          <a:cs typeface="Times New Roman" panose="02020603050405020304" pitchFamily="18" charset="0"/>
                        </a:rPr>
                        <a:t>O'z</a:t>
                      </a:r>
                      <a:r>
                        <a:rPr lang="en-US" sz="1400" b="1" kern="1200" dirty="0">
                          <a:effectLst/>
                          <a:latin typeface="Times New Roman" panose="02020603050405020304" pitchFamily="18" charset="0"/>
                          <a:cs typeface="Times New Roman" panose="02020603050405020304" pitchFamily="18" charset="0"/>
                        </a:rPr>
                        <a:t> </a:t>
                      </a:r>
                      <a:r>
                        <a:rPr lang="en-US" sz="1400" b="1" kern="1200" dirty="0" err="1">
                          <a:effectLst/>
                          <a:latin typeface="Times New Roman" panose="02020603050405020304" pitchFamily="18" charset="0"/>
                          <a:cs typeface="Times New Roman" panose="02020603050405020304" pitchFamily="18" charset="0"/>
                        </a:rPr>
                        <a:t>DSt</a:t>
                      </a:r>
                      <a:r>
                        <a:rPr lang="en-US" sz="1400" b="1" kern="1200" dirty="0">
                          <a:effectLst/>
                          <a:latin typeface="Times New Roman" panose="02020603050405020304" pitchFamily="18" charset="0"/>
                          <a:cs typeface="Times New Roman" panose="02020603050405020304" pitchFamily="18" charset="0"/>
                        </a:rPr>
                        <a:t> 3035: 2015</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260534">
                <a:tc>
                  <a:txBody>
                    <a:bodyPr/>
                    <a:lstStyle/>
                    <a:p>
                      <a:pPr algn="l" rtl="0"/>
                      <a:r>
                        <a:rPr lang="ru-RU" sz="1400" b="1" dirty="0">
                          <a:latin typeface="Times New Roman" panose="02020603050405020304" pitchFamily="18" charset="0"/>
                          <a:cs typeface="Times New Roman" panose="02020603050405020304" pitchFamily="18" charset="0"/>
                        </a:rPr>
                        <a:t>7</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Main consumers:</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Supplied for export</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
        <p:nvSpPr>
          <p:cNvPr id="5" name="Прямоугольник 4"/>
          <p:cNvSpPr/>
          <p:nvPr/>
        </p:nvSpPr>
        <p:spPr>
          <a:xfrm>
            <a:off x="1187624" y="188640"/>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pic>
        <p:nvPicPr>
          <p:cNvPr id="2" name="Picture 2" descr="Баллон | Бесплатно значок"/>
          <p:cNvPicPr>
            <a:picLocks noChangeAspect="1" noChangeArrowheads="1"/>
          </p:cNvPicPr>
          <p:nvPr/>
        </p:nvPicPr>
        <p:blipFill rotWithShape="1">
          <a:blip r:embed="rId2">
            <a:extLst>
              <a:ext uri="{28A0092B-C50C-407E-A947-70E740481C1C}">
                <a14:useLocalDpi xmlns:a14="http://schemas.microsoft.com/office/drawing/2010/main" val="0"/>
              </a:ext>
            </a:extLst>
          </a:blip>
          <a:srcRect l="11111" t="6667" r="40000" b="11110"/>
          <a:stretch/>
        </p:blipFill>
        <p:spPr bwMode="auto">
          <a:xfrm>
            <a:off x="6156176" y="1628800"/>
            <a:ext cx="2226409" cy="3744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11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p:cNvSpPr>
            <a:spLocks noGrp="1"/>
          </p:cNvSpPr>
          <p:nvPr>
            <p:ph type="title"/>
          </p:nvPr>
        </p:nvSpPr>
        <p:spPr>
          <a:xfrm>
            <a:off x="235149" y="188640"/>
            <a:ext cx="8592443" cy="928709"/>
          </a:xfrm>
        </p:spPr>
        <p:txBody>
          <a:bodyPr>
            <a:noAutofit/>
          </a:bodyPr>
          <a:lstStyle/>
          <a:p>
            <a:pPr algn="l" rtl="0" eaLnBrk="1" hangingPunct="1">
              <a:defRPr/>
            </a:pPr>
            <a:br>
              <a:rPr lang="uz-Cyrl-UZ" sz="3200" b="1" dirty="0">
                <a:solidFill>
                  <a:schemeClr val="accent1">
                    <a:lumMod val="75000"/>
                  </a:schemeClr>
                </a:solidFill>
                <a:cs typeface="Aharoni" pitchFamily="2" charset="-79"/>
              </a:rPr>
            </a:br>
            <a:endParaRPr lang="ru-RU" sz="3000" b="1" dirty="0">
              <a:solidFill>
                <a:schemeClr val="tx1">
                  <a:lumMod val="95000"/>
                </a:schemeClr>
              </a:solidFill>
              <a:cs typeface="Aharoni" pitchFamily="2" charset="-79"/>
            </a:endParaRPr>
          </a:p>
        </p:txBody>
      </p:sp>
      <p:graphicFrame>
        <p:nvGraphicFramePr>
          <p:cNvPr id="2" name="Таблица 1"/>
          <p:cNvGraphicFramePr>
            <a:graphicFrameLocks noGrp="1"/>
          </p:cNvGraphicFramePr>
          <p:nvPr>
            <p:extLst>
              <p:ext uri="{D42A27DB-BD31-4B8C-83A1-F6EECF244321}">
                <p14:modId xmlns:p14="http://schemas.microsoft.com/office/powerpoint/2010/main" val="552733112"/>
              </p:ext>
            </p:extLst>
          </p:nvPr>
        </p:nvGraphicFramePr>
        <p:xfrm>
          <a:off x="365067" y="946244"/>
          <a:ext cx="5328519" cy="4702558"/>
        </p:xfrm>
        <a:graphic>
          <a:graphicData uri="http://schemas.openxmlformats.org/drawingml/2006/table">
            <a:tbl>
              <a:tblPr firstRow="1" bandRow="1">
                <a:tableStyleId>{00000000-0000-0000-0000-000000000000}</a:tableStyleId>
              </a:tblPr>
              <a:tblGrid>
                <a:gridCol w="503555">
                  <a:extLst>
                    <a:ext uri="{9D8B030D-6E8A-4147-A177-3AD203B41FA5}">
                      <a16:colId xmlns:a16="http://schemas.microsoft.com/office/drawing/2014/main" val="20000"/>
                    </a:ext>
                  </a:extLst>
                </a:gridCol>
                <a:gridCol w="1753525">
                  <a:extLst>
                    <a:ext uri="{9D8B030D-6E8A-4147-A177-3AD203B41FA5}">
                      <a16:colId xmlns:a16="http://schemas.microsoft.com/office/drawing/2014/main" val="20001"/>
                    </a:ext>
                  </a:extLst>
                </a:gridCol>
                <a:gridCol w="3071439">
                  <a:extLst>
                    <a:ext uri="{9D8B030D-6E8A-4147-A177-3AD203B41FA5}">
                      <a16:colId xmlns:a16="http://schemas.microsoft.com/office/drawing/2014/main" val="20002"/>
                    </a:ext>
                  </a:extLst>
                </a:gridCol>
              </a:tblGrid>
              <a:tr h="328276">
                <a:tc>
                  <a:txBody>
                    <a:bodyPr/>
                    <a:lstStyle/>
                    <a:p>
                      <a:pPr algn="l" rtl="0"/>
                      <a:r>
                        <a:rPr lang="en-US" sz="1400" b="1" dirty="0">
                          <a:latin typeface="Times New Roman" panose="02020603050405020304" pitchFamily="18" charset="0"/>
                          <a:cs typeface="Times New Roman" panose="02020603050405020304" pitchFamily="18" charset="0"/>
                        </a:rPr>
                        <a:t>1</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Manufacturer:</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l" rtl="0">
                        <a:lnSpc>
                          <a:spcPct val="100000"/>
                        </a:lnSpc>
                      </a:pPr>
                      <a:r>
                        <a:rPr lang="ru-RU" sz="1400" b="1" dirty="0">
                          <a:latin typeface="Times New Roman" panose="02020603050405020304" pitchFamily="18" charset="0"/>
                          <a:cs typeface="Times New Roman" panose="02020603050405020304" pitchFamily="18" charset="0"/>
                        </a:rPr>
                        <a:t>LTD "</a:t>
                      </a:r>
                      <a:r>
                        <a:rPr lang="ru-RU" sz="1400" b="1" dirty="0" err="1">
                          <a:latin typeface="Times New Roman" panose="02020603050405020304" pitchFamily="18" charset="0"/>
                          <a:cs typeface="Times New Roman" panose="02020603050405020304" pitchFamily="18" charset="0"/>
                        </a:rPr>
                        <a:t>Uzpro</a:t>
                      </a:r>
                      <a:r>
                        <a:rPr lang="en-US" sz="1400" b="1" dirty="0">
                          <a:latin typeface="Times New Roman" panose="02020603050405020304" pitchFamily="18" charset="0"/>
                          <a:cs typeface="Times New Roman" panose="02020603050405020304" pitchFamily="18" charset="0"/>
                        </a:rPr>
                        <a:t>m</a:t>
                      </a:r>
                      <a:r>
                        <a:rPr lang="ru-RU" sz="1400" b="1" dirty="0" err="1">
                          <a:latin typeface="Times New Roman" panose="02020603050405020304" pitchFamily="18" charset="0"/>
                          <a:cs typeface="Times New Roman" panose="02020603050405020304" pitchFamily="18" charset="0"/>
                        </a:rPr>
                        <a:t>arm</a:t>
                      </a:r>
                      <a:r>
                        <a:rPr lang="ru-RU" sz="1400" b="1" dirty="0">
                          <a:latin typeface="Times New Roman" panose="02020603050405020304" pitchFamily="18" charset="0"/>
                          <a:cs typeface="Times New Roman" panose="02020603050405020304" pitchFamily="18" charset="0"/>
                        </a:rPr>
                        <a:t>"</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04056">
                <a:tc>
                  <a:txBody>
                    <a:bodyPr/>
                    <a:lstStyle/>
                    <a:p>
                      <a:pPr algn="l" rtl="0"/>
                      <a:r>
                        <a:rPr lang="ru-RU" sz="1400" b="1" dirty="0">
                          <a:latin typeface="Times New Roman" panose="02020603050405020304" pitchFamily="18" charset="0"/>
                          <a:cs typeface="Times New Roman" panose="02020603050405020304" pitchFamily="18" charset="0"/>
                        </a:rPr>
                        <a:t>2</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Product name</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Locking and regulating</a:t>
                      </a:r>
                      <a:r>
                        <a:rPr lang="ru-RU" sz="1400" b="1" baseline="0" dirty="0">
                          <a:latin typeface="Times New Roman" panose="02020603050405020304" pitchFamily="18" charset="0"/>
                          <a:cs typeface="Times New Roman" panose="02020603050405020304" pitchFamily="18" charset="0"/>
                        </a:rPr>
                        <a:t> fittings</a:t>
                      </a:r>
                      <a:endParaRPr lang="ru-RU"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15456">
                <a:tc>
                  <a:txBody>
                    <a:bodyPr/>
                    <a:lstStyle/>
                    <a:p>
                      <a:pPr algn="l" rtl="0"/>
                      <a:r>
                        <a:rPr lang="ru-RU" sz="1400" b="1" dirty="0">
                          <a:latin typeface="Times New Roman" panose="02020603050405020304" pitchFamily="18" charset="0"/>
                          <a:cs typeface="Times New Roman" panose="02020603050405020304" pitchFamily="18" charset="0"/>
                        </a:rPr>
                        <a:t>3</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TN code</a:t>
                      </a:r>
                      <a:r>
                        <a:rPr lang="ru-RU" sz="1400" b="1" baseline="0" dirty="0">
                          <a:latin typeface="Times New Roman" panose="02020603050405020304" pitchFamily="18" charset="0"/>
                          <a:cs typeface="Times New Roman" panose="02020603050405020304" pitchFamily="18" charset="0"/>
                        </a:rPr>
                        <a:t> Foreign economic activity</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b="1" kern="1200" dirty="0">
                          <a:effectLst/>
                          <a:latin typeface="Times New Roman" panose="02020603050405020304" pitchFamily="18" charset="0"/>
                          <a:cs typeface="Times New Roman" panose="02020603050405020304" pitchFamily="18" charset="0"/>
                        </a:rPr>
                        <a:t>8481807399</a:t>
                      </a:r>
                      <a:endParaRPr lang="ru-RU"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7464">
                <a:tc>
                  <a:txBody>
                    <a:bodyPr/>
                    <a:lstStyle/>
                    <a:p>
                      <a:pPr algn="l" rtl="0"/>
                      <a:r>
                        <a:rPr lang="ru-RU" sz="1400" b="1" dirty="0">
                          <a:latin typeface="Times New Roman" panose="02020603050405020304" pitchFamily="18" charset="0"/>
                          <a:cs typeface="Times New Roman" panose="02020603050405020304" pitchFamily="18" charset="0"/>
                        </a:rPr>
                        <a:t>4</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Annual</a:t>
                      </a:r>
                      <a:r>
                        <a:rPr lang="ru-RU" sz="1400" b="1" baseline="0" dirty="0">
                          <a:latin typeface="Times New Roman" panose="02020603050405020304" pitchFamily="18" charset="0"/>
                          <a:cs typeface="Times New Roman" panose="02020603050405020304" pitchFamily="18" charset="0"/>
                        </a:rPr>
                        <a:t> power</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40 billion</a:t>
                      </a:r>
                      <a:r>
                        <a:rPr lang="ru-RU" sz="1400" b="1" baseline="0" dirty="0">
                          <a:latin typeface="Times New Roman" panose="02020603050405020304" pitchFamily="18" charset="0"/>
                          <a:cs typeface="Times New Roman" panose="02020603050405020304" pitchFamily="18" charset="0"/>
                        </a:rPr>
                        <a:t> </a:t>
                      </a:r>
                      <a:r>
                        <a:rPr lang="ru-RU" sz="1400" b="1" baseline="0" dirty="0" err="1">
                          <a:latin typeface="Times New Roman" panose="02020603050405020304" pitchFamily="18" charset="0"/>
                          <a:cs typeface="Times New Roman" panose="02020603050405020304" pitchFamily="18" charset="0"/>
                        </a:rPr>
                        <a:t>sum</a:t>
                      </a:r>
                      <a:endParaRPr lang="ru-RU"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493928">
                <a:tc>
                  <a:txBody>
                    <a:bodyPr/>
                    <a:lstStyle/>
                    <a:p>
                      <a:pPr algn="l" rtl="0"/>
                      <a:r>
                        <a:rPr lang="en-US" sz="1400" b="1" dirty="0">
                          <a:solidFill>
                            <a:schemeClr val="tx1"/>
                          </a:solidFill>
                          <a:latin typeface="Times New Roman" panose="02020603050405020304" pitchFamily="18" charset="0"/>
                          <a:cs typeface="Times New Roman" panose="02020603050405020304" pitchFamily="18" charset="0"/>
                        </a:rPr>
                        <a:t>5</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Specifications</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The shut-off and control valves, by changing the flow rate of the transported substance, block or distribute its flow by adjusting various parameters: pressure, head or temperature. Can be mounted on pipelines, tanks and other units.</a:t>
                      </a:r>
                      <a:endParaRPr lang="ru-RU"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69821">
                <a:tc>
                  <a:txBody>
                    <a:bodyPr/>
                    <a:lstStyle/>
                    <a:p>
                      <a:pPr algn="l" rtl="0"/>
                      <a:r>
                        <a:rPr lang="ru-RU" sz="1400" b="1" dirty="0">
                          <a:latin typeface="Times New Roman" panose="02020603050405020304" pitchFamily="18" charset="0"/>
                          <a:cs typeface="Times New Roman" panose="02020603050405020304" pitchFamily="18" charset="0"/>
                        </a:rPr>
                        <a:t>6</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GOSTs:</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kern="1200" dirty="0">
                          <a:effectLst/>
                          <a:latin typeface="Times New Roman" panose="02020603050405020304" pitchFamily="18" charset="0"/>
                          <a:cs typeface="Times New Roman" panose="02020603050405020304" pitchFamily="18" charset="0"/>
                        </a:rPr>
                        <a:t>Technical conditions</a:t>
                      </a:r>
                      <a:endParaRPr lang="ru-RU" sz="1400" b="1" dirty="0">
                        <a:effectLst/>
                        <a:latin typeface="Times New Roman" panose="02020603050405020304" pitchFamily="18" charset="0"/>
                        <a:cs typeface="Times New Roman" panose="02020603050405020304" pitchFamily="18" charset="0"/>
                      </a:endParaRPr>
                    </a:p>
                    <a:p>
                      <a:pPr algn="l" rtl="0"/>
                      <a:r>
                        <a:rPr lang="ru-RU" sz="1400" b="1" kern="1200" dirty="0" err="1">
                          <a:effectLst/>
                          <a:latin typeface="Times New Roman" panose="02020603050405020304" pitchFamily="18" charset="0"/>
                          <a:cs typeface="Times New Roman" panose="02020603050405020304" pitchFamily="18" charset="0"/>
                        </a:rPr>
                        <a:t>TSh</a:t>
                      </a:r>
                      <a:r>
                        <a:rPr lang="ru-RU" sz="1400" b="1" kern="1200" dirty="0">
                          <a:effectLst/>
                          <a:latin typeface="Times New Roman" panose="02020603050405020304" pitchFamily="18" charset="0"/>
                          <a:cs typeface="Times New Roman" panose="02020603050405020304" pitchFamily="18" charset="0"/>
                        </a:rPr>
                        <a:t> 64-23957887-004: 2014</a:t>
                      </a:r>
                      <a:endParaRPr lang="ru-RU"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669821">
                <a:tc>
                  <a:txBody>
                    <a:bodyPr/>
                    <a:lstStyle/>
                    <a:p>
                      <a:pPr algn="l" rtl="0"/>
                      <a:r>
                        <a:rPr lang="ru-RU" sz="1400" b="1" dirty="0">
                          <a:latin typeface="Times New Roman" panose="02020603050405020304" pitchFamily="18" charset="0"/>
                          <a:cs typeface="Times New Roman" panose="02020603050405020304" pitchFamily="18" charset="0"/>
                        </a:rPr>
                        <a:t>7</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rtl="0"/>
                      <a:r>
                        <a:rPr lang="ru-RU" sz="1400" b="1" dirty="0">
                          <a:latin typeface="Times New Roman" panose="02020603050405020304" pitchFamily="18" charset="0"/>
                          <a:cs typeface="Times New Roman" panose="02020603050405020304" pitchFamily="18" charset="0"/>
                        </a:rPr>
                        <a:t>Main consumers:</a:t>
                      </a:r>
                      <a:endParaRPr lang="ru-RU" sz="1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b="1" dirty="0">
                          <a:latin typeface="Times New Roman" panose="02020603050405020304" pitchFamily="18" charset="0"/>
                          <a:cs typeface="Times New Roman" panose="02020603050405020304" pitchFamily="18" charset="0"/>
                        </a:rPr>
                        <a:t>Enterprises </a:t>
                      </a:r>
                      <a:r>
                        <a:rPr lang="ru-RU" sz="1400" b="1" dirty="0" err="1">
                          <a:latin typeface="Times New Roman" panose="02020603050405020304" pitchFamily="18" charset="0"/>
                          <a:cs typeface="Times New Roman" panose="02020603050405020304" pitchFamily="18" charset="0"/>
                        </a:rPr>
                        <a:t>of</a:t>
                      </a:r>
                      <a:r>
                        <a:rPr lang="ru-RU" sz="1400" b="1" dirty="0">
                          <a:latin typeface="Times New Roman" panose="02020603050405020304" pitchFamily="18" charset="0"/>
                          <a:cs typeface="Times New Roman" panose="02020603050405020304" pitchFamily="18" charset="0"/>
                        </a:rPr>
                        <a:t> JSC</a:t>
                      </a:r>
                      <a:r>
                        <a:rPr lang="en-US" sz="1400" b="1" dirty="0">
                          <a:latin typeface="Times New Roman" panose="02020603050405020304" pitchFamily="18" charset="0"/>
                          <a:cs typeface="Times New Roman" panose="02020603050405020304" pitchFamily="18" charset="0"/>
                        </a:rPr>
                        <a:t> </a:t>
                      </a:r>
                      <a:r>
                        <a:rPr lang="ru-RU" sz="1400" b="1" dirty="0" err="1">
                          <a:latin typeface="Times New Roman" panose="02020603050405020304" pitchFamily="18" charset="0"/>
                          <a:cs typeface="Times New Roman" panose="02020603050405020304" pitchFamily="18" charset="0"/>
                        </a:rPr>
                        <a:t>Uzbekneftegaz</a:t>
                      </a:r>
                      <a:r>
                        <a:rPr lang="ru-RU" sz="1400" b="1" dirty="0">
                          <a:latin typeface="Times New Roman" panose="02020603050405020304" pitchFamily="18" charset="0"/>
                          <a:cs typeface="Times New Roman" panose="02020603050405020304" pitchFamily="18" charset="0"/>
                        </a:rPr>
                        <a:t>"</a:t>
                      </a:r>
                    </a:p>
                    <a:p>
                      <a:pPr algn="l" rtl="0"/>
                      <a:endParaRPr lang="ru-RU" sz="1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
        <p:nvSpPr>
          <p:cNvPr id="4" name="AutoShape 4" descr="Запорная арматура - устройство и принцип действия"/>
          <p:cNvSpPr>
            <a:spLocks noChangeAspect="1" noChangeArrowheads="1"/>
          </p:cNvSpPr>
          <p:nvPr/>
        </p:nvSpPr>
        <p:spPr bwMode="auto">
          <a:xfrm>
            <a:off x="155575" y="-890588"/>
            <a:ext cx="2466975" cy="18573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rtl="0"/>
            <a:endParaRPr lang="ru-RU"/>
          </a:p>
        </p:txBody>
      </p:sp>
      <p:sp>
        <p:nvSpPr>
          <p:cNvPr id="5" name="AutoShape 6" descr="Запорная арматура - устройство и принцип действия"/>
          <p:cNvSpPr>
            <a:spLocks noChangeAspect="1" noChangeArrowheads="1"/>
          </p:cNvSpPr>
          <p:nvPr/>
        </p:nvSpPr>
        <p:spPr bwMode="auto">
          <a:xfrm>
            <a:off x="290825" y="-826352"/>
            <a:ext cx="2466666" cy="18725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rtl="0"/>
            <a:endParaRPr lang="ru-RU"/>
          </a:p>
        </p:txBody>
      </p:sp>
      <p:pic>
        <p:nvPicPr>
          <p:cNvPr id="7" name="Рисунок 6"/>
          <p:cNvPicPr>
            <a:picLocks noChangeAspect="1"/>
          </p:cNvPicPr>
          <p:nvPr/>
        </p:nvPicPr>
        <p:blipFill>
          <a:blip r:embed="rId3"/>
          <a:stretch>
            <a:fillRect/>
          </a:stretch>
        </p:blipFill>
        <p:spPr>
          <a:xfrm>
            <a:off x="5550333" y="2108333"/>
            <a:ext cx="3481341" cy="2289866"/>
          </a:xfrm>
          <a:prstGeom prst="rect">
            <a:avLst/>
          </a:prstGeom>
          <a:ln>
            <a:noFill/>
          </a:ln>
          <a:effectLst>
            <a:softEdge rad="112500"/>
          </a:effectLst>
        </p:spPr>
      </p:pic>
      <p:sp>
        <p:nvSpPr>
          <p:cNvPr id="8" name="Прямоугольник 7"/>
          <p:cNvSpPr/>
          <p:nvPr/>
        </p:nvSpPr>
        <p:spPr>
          <a:xfrm>
            <a:off x="1187624" y="188640"/>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spTree>
    <p:extLst>
      <p:ext uri="{BB962C8B-B14F-4D97-AF65-F5344CB8AC3E}">
        <p14:creationId xmlns:p14="http://schemas.microsoft.com/office/powerpoint/2010/main" val="325192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1" y="0"/>
            <a:ext cx="9144000" cy="96948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rtl="0" fontAlgn="auto">
              <a:spcAft>
                <a:spcPts val="0"/>
              </a:spcAft>
              <a:defRPr/>
            </a:pPr>
            <a:endParaRPr lang="ru-RU" sz="2800" b="1" dirty="0">
              <a:latin typeface="Times New Roman" panose="02020603050405020304" pitchFamily="18" charset="0"/>
              <a:cs typeface="Times New Roman" panose="02020603050405020304" pitchFamily="18" charset="0"/>
            </a:endParaRPr>
          </a:p>
        </p:txBody>
      </p:sp>
      <p:graphicFrame>
        <p:nvGraphicFramePr>
          <p:cNvPr id="14411" name="Group 75"/>
          <p:cNvGraphicFramePr>
            <a:graphicFrameLocks noGrp="1"/>
          </p:cNvGraphicFramePr>
          <p:nvPr>
            <p:extLst>
              <p:ext uri="{D42A27DB-BD31-4B8C-83A1-F6EECF244321}">
                <p14:modId xmlns:p14="http://schemas.microsoft.com/office/powerpoint/2010/main" val="4067152725"/>
              </p:ext>
            </p:extLst>
          </p:nvPr>
        </p:nvGraphicFramePr>
        <p:xfrm>
          <a:off x="611560" y="548680"/>
          <a:ext cx="5305419" cy="6153704"/>
        </p:xfrm>
        <a:graphic>
          <a:graphicData uri="http://schemas.openxmlformats.org/drawingml/2006/table">
            <a:tbl>
              <a:tblPr>
                <a:tableStyleId>{00000000-0000-0000-0000-000000000000}</a:tableStyleId>
              </a:tblPr>
              <a:tblGrid>
                <a:gridCol w="307232">
                  <a:extLst>
                    <a:ext uri="{9D8B030D-6E8A-4147-A177-3AD203B41FA5}">
                      <a16:colId xmlns:a16="http://schemas.microsoft.com/office/drawing/2014/main" val="20000"/>
                    </a:ext>
                  </a:extLst>
                </a:gridCol>
                <a:gridCol w="1917877">
                  <a:extLst>
                    <a:ext uri="{9D8B030D-6E8A-4147-A177-3AD203B41FA5}">
                      <a16:colId xmlns:a16="http://schemas.microsoft.com/office/drawing/2014/main" val="20001"/>
                    </a:ext>
                  </a:extLst>
                </a:gridCol>
                <a:gridCol w="3080310">
                  <a:extLst>
                    <a:ext uri="{9D8B030D-6E8A-4147-A177-3AD203B41FA5}">
                      <a16:colId xmlns:a16="http://schemas.microsoft.com/office/drawing/2014/main" val="20002"/>
                    </a:ext>
                  </a:extLst>
                </a:gridCol>
              </a:tblGrid>
              <a:tr h="214735">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1</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Manufacturer:</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Ltd </a:t>
                      </a:r>
                      <a:r>
                        <a:rPr kumimoji="0" lang="en-US" sz="1200" b="1" u="none" strike="noStrike" cap="none" normalizeH="0" baseline="0" dirty="0">
                          <a:ln>
                            <a:noFill/>
                          </a:ln>
                          <a:effectLst/>
                          <a:latin typeface="Times New Roman" panose="02020603050405020304" pitchFamily="18" charset="0"/>
                          <a:cs typeface="Times New Roman" panose="02020603050405020304" pitchFamily="18" charset="0"/>
                        </a:rPr>
                        <a:t>Bentonite</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0"/>
                  </a:ext>
                </a:extLst>
              </a:tr>
              <a:tr h="53405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2</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Product name:</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uz-Cyrl-UZ" sz="1200" b="1" u="none" strike="noStrike" cap="none" normalizeH="0" baseline="0" dirty="0">
                          <a:ln>
                            <a:noFill/>
                          </a:ln>
                          <a:effectLst/>
                          <a:latin typeface="Times New Roman" panose="02020603050405020304" pitchFamily="18" charset="0"/>
                          <a:cs typeface="Times New Roman" panose="02020603050405020304" pitchFamily="18" charset="0"/>
                        </a:rPr>
                        <a:t>1. Bentonite</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th</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clay powder</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PBMA brands </a:t>
                      </a:r>
                    </a:p>
                    <a:p>
                      <a:pPr marL="400050" marR="0" lvl="0" indent="-40005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2. Clay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bentonite</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granular </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1"/>
                  </a:ext>
                </a:extLst>
              </a:tr>
              <a:tr h="389719">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a:ln>
                            <a:noFill/>
                          </a:ln>
                          <a:effectLst/>
                          <a:latin typeface="Times New Roman" panose="02020603050405020304" pitchFamily="18" charset="0"/>
                          <a:cs typeface="Times New Roman" panose="02020603050405020304" pitchFamily="18" charset="0"/>
                        </a:rPr>
                        <a:t>3</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TN VED code (2012):</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400050" marR="0" lvl="0" indent="-400050" algn="ctr" defTabSz="914400" rtl="0" eaLnBrk="1" fontAlgn="t" latinLnBrk="0" hangingPunct="1">
                        <a:lnSpc>
                          <a:spcPct val="100000"/>
                        </a:lnSpc>
                        <a:spcBef>
                          <a:spcPct val="0"/>
                        </a:spcBef>
                        <a:spcAft>
                          <a:spcPct val="0"/>
                        </a:spcAft>
                        <a:buClrTx/>
                        <a:buSzTx/>
                        <a:buFontTx/>
                        <a:buAutoNum type="arabicPeriod"/>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2508100000</a:t>
                      </a:r>
                    </a:p>
                    <a:p>
                      <a:pPr marL="400050" marR="0" lvl="0" indent="-400050" algn="ctr" defTabSz="914400" rtl="0" eaLnBrk="1" fontAlgn="t" latinLnBrk="0" hangingPunct="1">
                        <a:lnSpc>
                          <a:spcPct val="100000"/>
                        </a:lnSpc>
                        <a:spcBef>
                          <a:spcPct val="0"/>
                        </a:spcBef>
                        <a:spcAft>
                          <a:spcPct val="0"/>
                        </a:spcAft>
                        <a:buClrTx/>
                        <a:buSzTx/>
                        <a:buFontTx/>
                        <a:buAutoNum type="arabicPeriod"/>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2508100000 </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2"/>
                  </a:ext>
                </a:extLst>
              </a:tr>
              <a:tr h="538414">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a:ln>
                            <a:noFill/>
                          </a:ln>
                          <a:effectLst/>
                          <a:latin typeface="Times New Roman" panose="02020603050405020304" pitchFamily="18" charset="0"/>
                          <a:cs typeface="Times New Roman" panose="02020603050405020304" pitchFamily="18" charset="0"/>
                        </a:rPr>
                        <a:t>4</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Annual capacity:</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400050" marR="0" lvl="0" indent="-400050" algn="ctr" defTabSz="914400" rtl="0" eaLnBrk="1" fontAlgn="t" latinLnBrk="0" hangingPunct="1">
                        <a:lnSpc>
                          <a:spcPct val="100000"/>
                        </a:lnSpc>
                        <a:spcBef>
                          <a:spcPct val="0"/>
                        </a:spcBef>
                        <a:spcAft>
                          <a:spcPct val="0"/>
                        </a:spcAft>
                        <a:buClrTx/>
                        <a:buSzTx/>
                        <a:buFontTx/>
                        <a:buAutoNum type="arabicPeriod"/>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700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tn</a:t>
                      </a:r>
                      <a:endParaRPr kumimoji="0" lang="ru-RU" sz="1200" b="1" u="none" strike="noStrike" cap="none" normalizeH="0" baseline="0" dirty="0">
                        <a:ln>
                          <a:noFill/>
                        </a:ln>
                        <a:effectLst/>
                        <a:latin typeface="Times New Roman" panose="02020603050405020304" pitchFamily="18" charset="0"/>
                        <a:cs typeface="Times New Roman" panose="02020603050405020304" pitchFamily="18" charset="0"/>
                      </a:endParaRPr>
                    </a:p>
                    <a:p>
                      <a:pPr marL="400050" marR="0" lvl="0" indent="-400050" algn="ctr" defTabSz="914400" rtl="0" eaLnBrk="1" fontAlgn="t" latinLnBrk="0" hangingPunct="1">
                        <a:lnSpc>
                          <a:spcPct val="100000"/>
                        </a:lnSpc>
                        <a:spcBef>
                          <a:spcPct val="0"/>
                        </a:spcBef>
                        <a:spcAft>
                          <a:spcPct val="0"/>
                        </a:spcAft>
                        <a:buClrTx/>
                        <a:buSzTx/>
                        <a:buFontTx/>
                        <a:buAutoNum type="arabicPeriod"/>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250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tn</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3"/>
                  </a:ext>
                </a:extLst>
              </a:tr>
              <a:tr h="3070345">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200" b="1" u="none" strike="noStrike" cap="none" normalizeH="0" baseline="0" dirty="0">
                          <a:ln>
                            <a:noFill/>
                          </a:ln>
                          <a:effectLst/>
                          <a:latin typeface="Times New Roman" panose="02020603050405020304" pitchFamily="18" charset="0"/>
                          <a:cs typeface="Times New Roman" panose="02020603050405020304" pitchFamily="18" charset="0"/>
                        </a:rPr>
                        <a:t>5</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Specifications:</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sz="1200" b="1" u="none" strike="noStrike" cap="none" normalizeH="0" baseline="0" dirty="0">
                          <a:ln>
                            <a:noFill/>
                          </a:ln>
                          <a:effectLst/>
                          <a:latin typeface="Times New Roman" panose="02020603050405020304" pitchFamily="18" charset="0"/>
                          <a:cs typeface="Times New Roman" panose="02020603050405020304" pitchFamily="18" charset="0"/>
                        </a:rPr>
                        <a:t>1. </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Brand</a:t>
                      </a:r>
                      <a:r>
                        <a:rPr kumimoji="0" lang="uz-Cyrl-UZ"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PBMA </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Density g / cm3 - 1.039 </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Solution output m3 / t - 20-25</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Viscosity sec - 25</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Filtration, cm3 / 30min - 15.0</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Peel thickness mm - 2.0</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sz="1200" b="1" u="none" strike="noStrike" cap="none" normalizeH="0" baseline="0" dirty="0">
                          <a:ln>
                            <a:noFill/>
                          </a:ln>
                          <a:effectLst/>
                          <a:latin typeface="Times New Roman" panose="02020603050405020304" pitchFamily="18" charset="0"/>
                          <a:cs typeface="Times New Roman" panose="02020603050405020304" pitchFamily="18" charset="0"/>
                        </a:rPr>
                        <a:t>CHC</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f / 1002f - 38-45</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Content</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sand% - 5</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Humidity</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 - 6-10</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sz="1200" b="1" u="none" strike="noStrike" cap="none" normalizeH="0" baseline="0" dirty="0">
                          <a:ln>
                            <a:noFill/>
                          </a:ln>
                          <a:effectLst/>
                          <a:latin typeface="Times New Roman" panose="02020603050405020304" pitchFamily="18" charset="0"/>
                          <a:cs typeface="Times New Roman" panose="02020603050405020304" pitchFamily="18" charset="0"/>
                        </a:rPr>
                        <a:t>PH</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-9.5 </a:t>
                      </a:r>
                    </a:p>
                    <a:p>
                      <a:pPr marL="0" marR="0" lvl="0" indent="0" algn="ctr" defTabSz="914400" rtl="0" eaLnBrk="1" fontAlgn="t" latinLnBrk="0" hangingPunct="1">
                        <a:lnSpc>
                          <a:spcPct val="100000"/>
                        </a:lnSpc>
                        <a:spcBef>
                          <a:spcPct val="0"/>
                        </a:spcBef>
                        <a:spcAft>
                          <a:spcPct val="0"/>
                        </a:spcAft>
                        <a:buClrTx/>
                        <a:buSzTx/>
                        <a:buFontTx/>
                        <a:buNone/>
                        <a:tabLst/>
                      </a:pPr>
                      <a:r>
                        <a:rPr kumimoji="0" lang="uz-Cyrl-UZ" sz="1200" b="1" u="none" strike="noStrike" cap="none" normalizeH="0" baseline="0" dirty="0">
                          <a:ln>
                            <a:noFill/>
                          </a:ln>
                          <a:effectLst/>
                          <a:latin typeface="Times New Roman" panose="02020603050405020304" pitchFamily="18" charset="0"/>
                          <a:cs typeface="Times New Roman" panose="02020603050405020304" pitchFamily="18" charset="0"/>
                        </a:rPr>
                        <a:t>2. </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Mass fraction of moisture,%, no more - 9</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Bulk weight, g / cm3, no more - 1.2</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PH of aqueous suspension, no more - 8.0</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Granule size (fractions) - 1.0-3.5 mm</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ru-RU" sz="1200" b="1" u="none" strike="noStrike" cap="none" normalizeH="0" baseline="0" dirty="0" err="1">
                          <a:ln>
                            <a:noFill/>
                          </a:ln>
                          <a:effectLst/>
                          <a:latin typeface="Times New Roman" panose="02020603050405020304" pitchFamily="18" charset="0"/>
                          <a:cs typeface="Times New Roman" panose="02020603050405020304" pitchFamily="18" charset="0"/>
                        </a:rPr>
                        <a:t>Swelling</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ml per 2 g, not less - 28 </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Colloidality,%, not less - 60</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Content of montmorillonite,% - 50-70 </a:t>
                      </a:r>
                    </a:p>
                  </a:txBody>
                  <a:tcPr marL="6912" marR="6912" marT="6912" marB="0" anchor="ctr" horzOverflow="overflow"/>
                </a:tc>
                <a:extLst>
                  <a:ext uri="{0D108BD9-81ED-4DB2-BD59-A6C34878D82A}">
                    <a16:rowId xmlns:a16="http://schemas.microsoft.com/office/drawing/2014/main" val="10004"/>
                  </a:ext>
                </a:extLst>
              </a:tr>
              <a:tr h="389719">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6</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GOSTs:</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1. </a:t>
                      </a:r>
                      <a:r>
                        <a:rPr kumimoji="0" lang="en-US" sz="1200" b="1" u="none" strike="noStrike" cap="none" normalizeH="0" baseline="0" dirty="0" err="1">
                          <a:ln>
                            <a:noFill/>
                          </a:ln>
                          <a:effectLst/>
                          <a:latin typeface="Times New Roman" panose="02020603050405020304" pitchFamily="18" charset="0"/>
                          <a:cs typeface="Times New Roman" panose="02020603050405020304" pitchFamily="18" charset="0"/>
                        </a:rPr>
                        <a:t>TSh</a:t>
                      </a: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64-18263094-01: 2012</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2. </a:t>
                      </a:r>
                      <a:r>
                        <a:rPr kumimoji="0" lang="en-US" sz="1200" b="1" u="none" strike="noStrike" cap="none" normalizeH="0" baseline="0" dirty="0" err="1">
                          <a:ln>
                            <a:noFill/>
                          </a:ln>
                          <a:effectLst/>
                          <a:latin typeface="Times New Roman" panose="02020603050405020304" pitchFamily="18" charset="0"/>
                          <a:cs typeface="Times New Roman" panose="02020603050405020304" pitchFamily="18" charset="0"/>
                        </a:rPr>
                        <a:t>Ts</a:t>
                      </a:r>
                      <a:r>
                        <a:rPr kumimoji="0" lang="en-US" sz="1200" b="1" u="none" strike="noStrike" cap="none" normalizeH="0" baseline="0" dirty="0">
                          <a:ln>
                            <a:noFill/>
                          </a:ln>
                          <a:effectLst/>
                          <a:latin typeface="Times New Roman" panose="02020603050405020304" pitchFamily="18" charset="0"/>
                          <a:cs typeface="Times New Roman" panose="02020603050405020304" pitchFamily="18" charset="0"/>
                        </a:rPr>
                        <a:t> 18263094-03: 2014 </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5"/>
                  </a:ext>
                </a:extLst>
              </a:tr>
              <a:tr h="389719">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7</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a:ln>
                            <a:noFill/>
                          </a:ln>
                          <a:effectLst/>
                          <a:latin typeface="Times New Roman" panose="02020603050405020304" pitchFamily="18" charset="0"/>
                          <a:cs typeface="Times New Roman" panose="02020603050405020304" pitchFamily="18" charset="0"/>
                        </a:rPr>
                        <a:t>Certificates:</a:t>
                      </a:r>
                      <a:endParaRPr kumimoji="0" lang="ru-RU" sz="1200" b="1" i="0" u="none" strike="noStrike" cap="none" normalizeH="0" baseline="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1. No. 1711712</a:t>
                      </a:r>
                    </a:p>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 2. No. 1518984</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6"/>
                  </a:ext>
                </a:extLst>
              </a:tr>
              <a:tr h="58147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8</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Main consumers:</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tc>
                  <a:txBody>
                    <a:bodyPr/>
                    <a:lstStyle/>
                    <a:p>
                      <a:pPr marL="400050" marR="0" lvl="0" indent="-400050" algn="ctr" defTabSz="914400" rtl="0" eaLnBrk="1" fontAlgn="t" latinLnBrk="0" hangingPunct="1">
                        <a:lnSpc>
                          <a:spcPct val="100000"/>
                        </a:lnSpc>
                        <a:spcBef>
                          <a:spcPct val="0"/>
                        </a:spcBef>
                        <a:spcAft>
                          <a:spcPct val="0"/>
                        </a:spcAft>
                        <a:buClrTx/>
                        <a:buSzTx/>
                        <a:buFontTx/>
                        <a:buAutoNum type="arabicPeriod"/>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Oil and gas enterprises</a:t>
                      </a:r>
                    </a:p>
                    <a:p>
                      <a:pPr marL="400050" marR="0" lvl="0" indent="-400050" algn="ctr" defTabSz="914400" rtl="0" eaLnBrk="1" fontAlgn="t" latinLnBrk="0" hangingPunct="1">
                        <a:lnSpc>
                          <a:spcPct val="100000"/>
                        </a:lnSpc>
                        <a:spcBef>
                          <a:spcPct val="0"/>
                        </a:spcBef>
                        <a:spcAft>
                          <a:spcPct val="0"/>
                        </a:spcAft>
                        <a:buClrTx/>
                        <a:buSzTx/>
                        <a:buFontTx/>
                        <a:buAutoNum type="arabicPeriod"/>
                        <a:tabLst/>
                      </a:pPr>
                      <a:r>
                        <a:rPr kumimoji="0" lang="ru-RU" sz="1200" b="1" u="none" strike="noStrike" cap="none" normalizeH="0" baseline="0" dirty="0">
                          <a:ln>
                            <a:noFill/>
                          </a:ln>
                          <a:effectLst/>
                          <a:latin typeface="Times New Roman" panose="02020603050405020304" pitchFamily="18" charset="0"/>
                          <a:cs typeface="Times New Roman" panose="02020603050405020304" pitchFamily="18" charset="0"/>
                        </a:rPr>
                        <a:t>Waterproofing </a:t>
                      </a:r>
                      <a:endParaRPr kumimoji="0" lang="ru-RU" sz="1200" b="1" i="0" u="none" strike="noStrike" cap="none" normalizeH="0" baseline="0" dirty="0">
                        <a:ln>
                          <a:noFill/>
                        </a:ln>
                        <a:solidFill>
                          <a:schemeClr val="bg1"/>
                        </a:solidFill>
                        <a:effectLst/>
                        <a:latin typeface="Times New Roman" pitchFamily="18" charset="0"/>
                        <a:cs typeface="Times New Roman" pitchFamily="18" charset="0"/>
                      </a:endParaRPr>
                    </a:p>
                  </a:txBody>
                  <a:tcPr marL="6912" marR="6912" marT="6912" marB="0" anchor="ctr" horzOverflow="overflow"/>
                </a:tc>
                <a:extLst>
                  <a:ext uri="{0D108BD9-81ED-4DB2-BD59-A6C34878D82A}">
                    <a16:rowId xmlns:a16="http://schemas.microsoft.com/office/drawing/2014/main" val="10007"/>
                  </a:ext>
                </a:extLst>
              </a:tr>
            </a:tbl>
          </a:graphicData>
        </a:graphic>
      </p:graphicFrame>
      <p:pic>
        <p:nvPicPr>
          <p:cNvPr id="14390" name="Picture 54" descr="Бентонит Гранула"/>
          <p:cNvPicPr>
            <a:picLocks noChangeAspect="1" noChangeArrowheads="1"/>
          </p:cNvPicPr>
          <p:nvPr/>
        </p:nvPicPr>
        <p:blipFill rotWithShape="1">
          <a:blip r:embed="rId3"/>
          <a:srcRect l="2111" t="17736" r="4890" b="7009"/>
          <a:stretch/>
        </p:blipFill>
        <p:spPr bwMode="auto">
          <a:xfrm>
            <a:off x="6156176" y="1124744"/>
            <a:ext cx="2739053" cy="1656184"/>
          </a:xfrm>
          <a:prstGeom prst="rect">
            <a:avLst/>
          </a:prstGeom>
          <a:ln>
            <a:noFill/>
          </a:ln>
          <a:effectLst>
            <a:softEdge rad="112500"/>
          </a:effectLst>
        </p:spPr>
      </p:pic>
      <p:pic>
        <p:nvPicPr>
          <p:cNvPr id="14391" name="Picture 55"/>
          <p:cNvPicPr>
            <a:picLocks noChangeAspect="1" noChangeArrowheads="1"/>
          </p:cNvPicPr>
          <p:nvPr/>
        </p:nvPicPr>
        <p:blipFill>
          <a:blip r:embed="rId4"/>
          <a:srcRect/>
          <a:stretch>
            <a:fillRect/>
          </a:stretch>
        </p:blipFill>
        <p:spPr bwMode="auto">
          <a:xfrm>
            <a:off x="6141374" y="3284984"/>
            <a:ext cx="2772513" cy="2695932"/>
          </a:xfrm>
          <a:prstGeom prst="rect">
            <a:avLst/>
          </a:prstGeom>
          <a:ln>
            <a:noFill/>
          </a:ln>
          <a:effectLst>
            <a:softEdge rad="112500"/>
          </a:effectLst>
        </p:spPr>
      </p:pic>
      <p:sp>
        <p:nvSpPr>
          <p:cNvPr id="7" name="Прямоугольник 6"/>
          <p:cNvSpPr/>
          <p:nvPr/>
        </p:nvSpPr>
        <p:spPr>
          <a:xfrm>
            <a:off x="1110680" y="50384"/>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spTree>
    <p:extLst>
      <p:ext uri="{BB962C8B-B14F-4D97-AF65-F5344CB8AC3E}">
        <p14:creationId xmlns:p14="http://schemas.microsoft.com/office/powerpoint/2010/main" val="3395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1" y="116632"/>
            <a:ext cx="9143999" cy="852921"/>
          </a:xfrm>
          <a:prstGeom prst="rect">
            <a:avLst/>
          </a:prstGeom>
        </p:spPr>
        <p:txBody>
          <a:bodyPr vert="horz" lIns="82944" tIns="41472" rIns="82944" bIns="414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rtl="0"/>
            <a:endParaRPr lang="ru-RU" sz="2800" b="1" dirty="0">
              <a:latin typeface="Times New Roman" panose="02020603050405020304" pitchFamily="18" charset="0"/>
              <a:cs typeface="Times New Roman" panose="02020603050405020304" pitchFamily="18" charset="0"/>
            </a:endParaRPr>
          </a:p>
        </p:txBody>
      </p:sp>
      <p:graphicFrame>
        <p:nvGraphicFramePr>
          <p:cNvPr id="14" name="Таблица 13"/>
          <p:cNvGraphicFramePr>
            <a:graphicFrameLocks noGrp="1"/>
          </p:cNvGraphicFramePr>
          <p:nvPr>
            <p:extLst>
              <p:ext uri="{D42A27DB-BD31-4B8C-83A1-F6EECF244321}">
                <p14:modId xmlns:p14="http://schemas.microsoft.com/office/powerpoint/2010/main" val="31152331"/>
              </p:ext>
            </p:extLst>
          </p:nvPr>
        </p:nvGraphicFramePr>
        <p:xfrm>
          <a:off x="270233" y="543092"/>
          <a:ext cx="5165864" cy="5608232"/>
        </p:xfrm>
        <a:graphic>
          <a:graphicData uri="http://schemas.openxmlformats.org/drawingml/2006/table">
            <a:tbl>
              <a:tblPr>
                <a:tableStyleId>{00000000-0000-0000-0000-000000000000}</a:tableStyleId>
              </a:tblPr>
              <a:tblGrid>
                <a:gridCol w="298332">
                  <a:extLst>
                    <a:ext uri="{9D8B030D-6E8A-4147-A177-3AD203B41FA5}">
                      <a16:colId xmlns:a16="http://schemas.microsoft.com/office/drawing/2014/main" val="20000"/>
                    </a:ext>
                  </a:extLst>
                </a:gridCol>
                <a:gridCol w="1868504">
                  <a:extLst>
                    <a:ext uri="{9D8B030D-6E8A-4147-A177-3AD203B41FA5}">
                      <a16:colId xmlns:a16="http://schemas.microsoft.com/office/drawing/2014/main" val="20001"/>
                    </a:ext>
                  </a:extLst>
                </a:gridCol>
                <a:gridCol w="2999028">
                  <a:extLst>
                    <a:ext uri="{9D8B030D-6E8A-4147-A177-3AD203B41FA5}">
                      <a16:colId xmlns:a16="http://schemas.microsoft.com/office/drawing/2014/main" val="20002"/>
                    </a:ext>
                  </a:extLst>
                </a:gridCol>
              </a:tblGrid>
              <a:tr h="371425">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1</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Manufacturer:</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 LTD "</a:t>
                      </a:r>
                      <a:r>
                        <a:rPr lang="ru-RU" sz="1400" b="1" u="none" strike="noStrike" dirty="0" err="1">
                          <a:effectLst/>
                          <a:latin typeface="Times New Roman" panose="02020603050405020304" pitchFamily="18" charset="0"/>
                          <a:cs typeface="Times New Roman" panose="02020603050405020304" pitchFamily="18" charset="0"/>
                        </a:rPr>
                        <a:t>Neftegazmineral</a:t>
                      </a:r>
                      <a:r>
                        <a:rPr lang="ru-RU" sz="1400" b="1" u="none" strike="noStrike" dirty="0">
                          <a:effectLst/>
                          <a:latin typeface="Times New Roman" panose="02020603050405020304" pitchFamily="18" charset="0"/>
                          <a:cs typeface="Times New Roman" panose="02020603050405020304" pitchFamily="18" charset="0"/>
                        </a:rPr>
                        <a:t>"</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0"/>
                  </a:ext>
                </a:extLst>
              </a:tr>
              <a:tr h="367001">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2</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Product name:</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 Barite concentrate</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1"/>
                  </a:ext>
                </a:extLst>
              </a:tr>
              <a:tr h="312620">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3</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TN VED code:</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2511100000 </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2"/>
                  </a:ext>
                </a:extLst>
              </a:tr>
              <a:tr h="312620">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4</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Annual capacity:</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 7,500 </a:t>
                      </a:r>
                      <a:r>
                        <a:rPr lang="ru-RU" sz="1400" b="1" u="none" strike="noStrike" dirty="0" err="1">
                          <a:effectLst/>
                          <a:latin typeface="Times New Roman" panose="02020603050405020304" pitchFamily="18" charset="0"/>
                          <a:cs typeface="Times New Roman" panose="02020603050405020304" pitchFamily="18" charset="0"/>
                        </a:rPr>
                        <a:t>tn</a:t>
                      </a:r>
                      <a:r>
                        <a:rPr lang="ru-RU" sz="1400" b="1" u="none" strike="noStrike" dirty="0">
                          <a:effectLst/>
                          <a:latin typeface="Times New Roman" panose="02020603050405020304" pitchFamily="18" charset="0"/>
                          <a:cs typeface="Times New Roman" panose="02020603050405020304" pitchFamily="18" charset="0"/>
                        </a:rPr>
                        <a:t>...</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3"/>
                  </a:ext>
                </a:extLst>
              </a:tr>
              <a:tr h="2602362">
                <a:tc>
                  <a:txBody>
                    <a:bodyPr/>
                    <a:lstStyle/>
                    <a:p>
                      <a:pPr algn="ctr" rtl="0" fontAlgn="t"/>
                      <a:r>
                        <a:rPr lang="en-US" sz="1400" b="1" u="none" strike="noStrike" dirty="0">
                          <a:effectLst/>
                          <a:latin typeface="Times New Roman" panose="02020603050405020304" pitchFamily="18" charset="0"/>
                          <a:cs typeface="Times New Roman" panose="02020603050405020304" pitchFamily="18" charset="0"/>
                        </a:rPr>
                        <a:t>5</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Specifications:</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Sulfate</a:t>
                      </a:r>
                      <a:r>
                        <a:rPr lang="ru-RU" sz="1400" b="1" u="none" strike="noStrike" baseline="0" dirty="0">
                          <a:effectLst/>
                          <a:latin typeface="Times New Roman" panose="02020603050405020304" pitchFamily="18" charset="0"/>
                          <a:cs typeface="Times New Roman" panose="02020603050405020304" pitchFamily="18" charset="0"/>
                        </a:rPr>
                        <a:t> natural barium (barite): barite concentrate KB-3, powdery (used in drilling fluids), obtained by sorting / sieving rocks and subsequent grinding.</a:t>
                      </a:r>
                      <a:r>
                        <a:rPr lang="ru-RU" sz="1400" b="1" u="none" strike="noStrike" dirty="0">
                          <a:effectLst/>
                          <a:latin typeface="Times New Roman" panose="02020603050405020304" pitchFamily="18" charset="0"/>
                          <a:cs typeface="Times New Roman" panose="02020603050405020304" pitchFamily="18" charset="0"/>
                        </a:rPr>
                        <a:t> </a:t>
                      </a:r>
                    </a:p>
                    <a:p>
                      <a:pPr algn="ctr" rtl="0" fontAlgn="t">
                        <a:buFont typeface="Arial" pitchFamily="34" charset="0"/>
                        <a:buChar char="•"/>
                      </a:pPr>
                      <a:r>
                        <a:rPr lang="ru-RU" sz="1400" b="1" u="none" strike="noStrike" dirty="0">
                          <a:effectLst/>
                          <a:latin typeface="Times New Roman" panose="02020603050405020304" pitchFamily="18" charset="0"/>
                          <a:cs typeface="Times New Roman" panose="02020603050405020304" pitchFamily="18" charset="0"/>
                        </a:rPr>
                        <a:t>Specific gravity - 4.07 g / m3</a:t>
                      </a:r>
                    </a:p>
                    <a:p>
                      <a:pPr algn="ctr" rtl="0" fontAlgn="t">
                        <a:buFont typeface="Arial" pitchFamily="34" charset="0"/>
                        <a:buChar char="•"/>
                      </a:pPr>
                      <a:r>
                        <a:rPr lang="ru-RU" sz="1400" b="1" u="none" strike="noStrike" dirty="0">
                          <a:effectLst/>
                          <a:latin typeface="Times New Roman" panose="02020603050405020304" pitchFamily="18" charset="0"/>
                          <a:cs typeface="Times New Roman" panose="02020603050405020304" pitchFamily="18" charset="0"/>
                        </a:rPr>
                        <a:t>Density</a:t>
                      </a:r>
                      <a:r>
                        <a:rPr lang="ru-RU" sz="1400" b="1" u="none" strike="noStrike" baseline="0" dirty="0">
                          <a:effectLst/>
                          <a:latin typeface="Times New Roman" panose="02020603050405020304" pitchFamily="18" charset="0"/>
                          <a:cs typeface="Times New Roman" panose="02020603050405020304" pitchFamily="18" charset="0"/>
                        </a:rPr>
                        <a:t> - 1.8-2.2 g / m3</a:t>
                      </a:r>
                    </a:p>
                    <a:p>
                      <a:pPr algn="ctr" rtl="0" fontAlgn="t">
                        <a:buFont typeface="Arial" pitchFamily="34" charset="0"/>
                        <a:buChar char="•"/>
                      </a:pPr>
                      <a:r>
                        <a:rPr lang="ru-RU" sz="1400" b="1" u="none" strike="noStrike" baseline="0" dirty="0">
                          <a:effectLst/>
                          <a:latin typeface="Times New Roman" panose="02020603050405020304" pitchFamily="18" charset="0"/>
                          <a:cs typeface="Times New Roman" panose="02020603050405020304" pitchFamily="18" charset="0"/>
                        </a:rPr>
                        <a:t>Water loss - 5-6 cm3</a:t>
                      </a:r>
                    </a:p>
                    <a:p>
                      <a:pPr algn="ctr" rtl="0" fontAlgn="t">
                        <a:buFont typeface="Arial" pitchFamily="34" charset="0"/>
                        <a:buChar char="•"/>
                      </a:pPr>
                      <a:r>
                        <a:rPr lang="ru-RU" sz="1400" b="1" u="none" strike="noStrike" baseline="0" dirty="0">
                          <a:effectLst/>
                          <a:latin typeface="Times New Roman" panose="02020603050405020304" pitchFamily="18" charset="0"/>
                          <a:cs typeface="Times New Roman" panose="02020603050405020304" pitchFamily="18" charset="0"/>
                        </a:rPr>
                        <a:t>Viscosity - 60-75 sec.</a:t>
                      </a:r>
                      <a:endParaRPr lang="ru-RU" sz="1400" b="1" u="none" strike="noStrike" dirty="0">
                        <a:effectLst/>
                        <a:latin typeface="Times New Roman" panose="02020603050405020304" pitchFamily="18" charset="0"/>
                        <a:cs typeface="Times New Roman" panose="02020603050405020304" pitchFamily="18" charset="0"/>
                      </a:endParaRPr>
                    </a:p>
                    <a:p>
                      <a:pPr algn="ctr" rtl="0" fontAlgn="t"/>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4"/>
                  </a:ext>
                </a:extLst>
              </a:tr>
              <a:tr h="312620">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6</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err="1">
                          <a:effectLst/>
                          <a:latin typeface="Times New Roman" panose="02020603050405020304" pitchFamily="18" charset="0"/>
                          <a:cs typeface="Times New Roman" panose="02020603050405020304" pitchFamily="18" charset="0"/>
                        </a:rPr>
                        <a:t>GOSTs</a:t>
                      </a:r>
                      <a:r>
                        <a:rPr lang="ru-RU" sz="1400" b="1" u="none" strike="noStrike" dirty="0">
                          <a:effectLst/>
                          <a:latin typeface="Times New Roman" panose="02020603050405020304" pitchFamily="18" charset="0"/>
                          <a:cs typeface="Times New Roman" panose="02020603050405020304" pitchFamily="18" charset="0"/>
                        </a:rPr>
                        <a:t>:</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 GOST 4682-84 </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5"/>
                  </a:ext>
                </a:extLst>
              </a:tr>
              <a:tr h="616064">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7</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Certificates:</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 License </a:t>
                      </a:r>
                      <a:r>
                        <a:rPr lang="en-US" sz="1400" b="1" u="none" strike="noStrike" dirty="0">
                          <a:effectLst/>
                          <a:latin typeface="Times New Roman" panose="02020603050405020304" pitchFamily="18" charset="0"/>
                          <a:cs typeface="Times New Roman" panose="02020603050405020304" pitchFamily="18" charset="0"/>
                        </a:rPr>
                        <a:t>TV-0028-F5</a:t>
                      </a:r>
                      <a:r>
                        <a:rPr lang="ru-RU" sz="1400" b="1" u="none" strike="noStrike" dirty="0">
                          <a:effectLst/>
                          <a:latin typeface="Times New Roman" panose="02020603050405020304" pitchFamily="18" charset="0"/>
                          <a:cs typeface="Times New Roman" panose="02020603050405020304" pitchFamily="18" charset="0"/>
                        </a:rPr>
                        <a:t>,</a:t>
                      </a:r>
                      <a:r>
                        <a:rPr lang="ru-RU" sz="1400" b="1" u="none" strike="noStrike" baseline="0" dirty="0">
                          <a:effectLst/>
                          <a:latin typeface="Times New Roman" panose="02020603050405020304" pitchFamily="18" charset="0"/>
                          <a:cs typeface="Times New Roman" panose="02020603050405020304" pitchFamily="18" charset="0"/>
                        </a:rPr>
                        <a:t> Hygienic </a:t>
                      </a:r>
                    </a:p>
                    <a:p>
                      <a:pPr algn="ctr" rtl="0" fontAlgn="t"/>
                      <a:r>
                        <a:rPr lang="ru-RU" sz="1400" b="1" u="none" strike="noStrike" baseline="0" dirty="0">
                          <a:effectLst/>
                          <a:latin typeface="Times New Roman" panose="02020603050405020304" pitchFamily="18" charset="0"/>
                          <a:cs typeface="Times New Roman" panose="02020603050405020304" pitchFamily="18" charset="0"/>
                        </a:rPr>
                        <a:t> Certificate No. 193609, ISO 9001: 2008</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6"/>
                  </a:ext>
                </a:extLst>
              </a:tr>
              <a:tr h="682592">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8</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Main consumers:</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tc>
                  <a:txBody>
                    <a:bodyPr/>
                    <a:lstStyle/>
                    <a:p>
                      <a:pPr algn="ctr" rtl="0" fontAlgn="t"/>
                      <a:r>
                        <a:rPr lang="ru-RU" sz="1400" b="1" u="none" strike="noStrike" baseline="0" dirty="0">
                          <a:effectLst/>
                          <a:latin typeface="Times New Roman" panose="02020603050405020304" pitchFamily="18" charset="0"/>
                          <a:cs typeface="Times New Roman" panose="02020603050405020304" pitchFamily="18" charset="0"/>
                        </a:rPr>
                        <a:t> Drilling Societies </a:t>
                      </a:r>
                    </a:p>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baseline="0" dirty="0">
                          <a:effectLst/>
                          <a:latin typeface="Times New Roman" panose="02020603050405020304" pitchFamily="18" charset="0"/>
                          <a:cs typeface="Times New Roman" panose="02020603050405020304" pitchFamily="18" charset="0"/>
                        </a:rPr>
                        <a:t> </a:t>
                      </a:r>
                      <a:r>
                        <a:rPr lang="ru-RU" sz="1400" b="1" dirty="0">
                          <a:latin typeface="Times New Roman" panose="02020603050405020304" pitchFamily="18" charset="0"/>
                          <a:cs typeface="Times New Roman" panose="02020603050405020304" pitchFamily="18" charset="0"/>
                        </a:rPr>
                        <a:t>Enterprises of JSC</a:t>
                      </a:r>
                      <a:r>
                        <a:rPr lang="ru-RU" sz="1400" b="1" dirty="0" err="1">
                          <a:latin typeface="Times New Roman" panose="02020603050405020304" pitchFamily="18" charset="0"/>
                          <a:cs typeface="Times New Roman" panose="02020603050405020304" pitchFamily="18" charset="0"/>
                        </a:rPr>
                        <a:t>Uzbekneftegaz</a:t>
                      </a:r>
                      <a:r>
                        <a:rPr lang="ru-RU" sz="1400" b="1" dirty="0">
                          <a:latin typeface="Times New Roman" panose="02020603050405020304" pitchFamily="18" charset="0"/>
                          <a:cs typeface="Times New Roman" panose="02020603050405020304" pitchFamily="18" charset="0"/>
                        </a:rPr>
                        <a:t>"</a:t>
                      </a:r>
                      <a:r>
                        <a:rPr lang="ru-RU" sz="1400" b="1" u="none" strike="noStrike" baseline="0" dirty="0">
                          <a:effectLst/>
                          <a:latin typeface="Times New Roman" panose="02020603050405020304" pitchFamily="18" charset="0"/>
                          <a:cs typeface="Times New Roman" panose="02020603050405020304" pitchFamily="18" charset="0"/>
                        </a:rPr>
                        <a:t> </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912" marR="6912" marT="6912" marB="0" anchor="ctr"/>
                </a:tc>
                <a:extLst>
                  <a:ext uri="{0D108BD9-81ED-4DB2-BD59-A6C34878D82A}">
                    <a16:rowId xmlns:a16="http://schemas.microsoft.com/office/drawing/2014/main" val="10007"/>
                  </a:ext>
                </a:extLst>
              </a:tr>
            </a:tbl>
          </a:graphicData>
        </a:graphic>
      </p:graphicFrame>
      <p:pic>
        <p:nvPicPr>
          <p:cNvPr id="1028" name="Picture 4" descr="Картинки по запросу Код ТН ВЭД баритового концентрата КБ-3"/>
          <p:cNvPicPr>
            <a:picLocks noChangeAspect="1" noChangeArrowheads="1"/>
          </p:cNvPicPr>
          <p:nvPr/>
        </p:nvPicPr>
        <p:blipFill>
          <a:blip r:embed="rId3"/>
          <a:srcRect/>
          <a:stretch>
            <a:fillRect/>
          </a:stretch>
        </p:blipFill>
        <p:spPr bwMode="auto">
          <a:xfrm>
            <a:off x="5940152" y="3861048"/>
            <a:ext cx="2826279" cy="1816953"/>
          </a:xfrm>
          <a:prstGeom prst="rect">
            <a:avLst/>
          </a:prstGeom>
          <a:ln>
            <a:noFill/>
          </a:ln>
          <a:effectLst>
            <a:softEdge rad="112500"/>
          </a:effectLst>
        </p:spPr>
      </p:pic>
      <p:sp>
        <p:nvSpPr>
          <p:cNvPr id="6146" name="AutoShape 2" descr="Картинки по запросу баритовый концентрат"/>
          <p:cNvSpPr>
            <a:spLocks noChangeAspect="1" noChangeArrowheads="1"/>
          </p:cNvSpPr>
          <p:nvPr/>
        </p:nvSpPr>
        <p:spPr bwMode="auto">
          <a:xfrm>
            <a:off x="141120" y="187560"/>
            <a:ext cx="276480" cy="276481"/>
          </a:xfrm>
          <a:prstGeom prst="rect">
            <a:avLst/>
          </a:prstGeom>
          <a:noFill/>
        </p:spPr>
        <p:txBody>
          <a:bodyPr vert="horz" wrap="square" lIns="82944" tIns="41472" rIns="82944" bIns="41472" numCol="1" anchor="t" anchorCtr="0" compatLnSpc="1">
            <a:prstTxWarp prst="textNoShape">
              <a:avLst/>
            </a:prstTxWarp>
          </a:bodyPr>
          <a:lstStyle/>
          <a:p>
            <a:pPr algn="l" rtl="0"/>
            <a:endParaRPr lang="ru-RU"/>
          </a:p>
        </p:txBody>
      </p:sp>
      <p:pic>
        <p:nvPicPr>
          <p:cNvPr id="6148" name="Picture 4" descr="Картинки по запросу баритовый концентрат"/>
          <p:cNvPicPr>
            <a:picLocks noChangeAspect="1" noChangeArrowheads="1"/>
          </p:cNvPicPr>
          <p:nvPr/>
        </p:nvPicPr>
        <p:blipFill>
          <a:blip r:embed="rId4"/>
          <a:srcRect/>
          <a:stretch>
            <a:fillRect/>
          </a:stretch>
        </p:blipFill>
        <p:spPr bwMode="auto">
          <a:xfrm>
            <a:off x="5883150" y="1556792"/>
            <a:ext cx="2808312" cy="1530027"/>
          </a:xfrm>
          <a:prstGeom prst="rect">
            <a:avLst/>
          </a:prstGeom>
          <a:ln>
            <a:noFill/>
          </a:ln>
          <a:effectLst>
            <a:softEdge rad="112500"/>
          </a:effectLst>
        </p:spPr>
      </p:pic>
      <p:sp>
        <p:nvSpPr>
          <p:cNvPr id="9" name="Прямоугольник 8"/>
          <p:cNvSpPr/>
          <p:nvPr/>
        </p:nvSpPr>
        <p:spPr>
          <a:xfrm>
            <a:off x="1110680" y="50384"/>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spTree>
    <p:extLst>
      <p:ext uri="{BB962C8B-B14F-4D97-AF65-F5344CB8AC3E}">
        <p14:creationId xmlns:p14="http://schemas.microsoft.com/office/powerpoint/2010/main" val="34929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Таблица 7"/>
          <p:cNvGraphicFramePr>
            <a:graphicFrameLocks noGrp="1"/>
          </p:cNvGraphicFramePr>
          <p:nvPr>
            <p:extLst>
              <p:ext uri="{D42A27DB-BD31-4B8C-83A1-F6EECF244321}">
                <p14:modId xmlns:p14="http://schemas.microsoft.com/office/powerpoint/2010/main" val="4134196097"/>
              </p:ext>
            </p:extLst>
          </p:nvPr>
        </p:nvGraphicFramePr>
        <p:xfrm>
          <a:off x="1006776" y="1360488"/>
          <a:ext cx="4573336" cy="4251390"/>
        </p:xfrm>
        <a:graphic>
          <a:graphicData uri="http://schemas.openxmlformats.org/drawingml/2006/table">
            <a:tbl>
              <a:tblPr>
                <a:tableStyleId>{00000000-0000-0000-0000-000000000000}</a:tableStyleId>
              </a:tblPr>
              <a:tblGrid>
                <a:gridCol w="249942">
                  <a:extLst>
                    <a:ext uri="{9D8B030D-6E8A-4147-A177-3AD203B41FA5}">
                      <a16:colId xmlns:a16="http://schemas.microsoft.com/office/drawing/2014/main" val="20000"/>
                    </a:ext>
                  </a:extLst>
                </a:gridCol>
                <a:gridCol w="1565427">
                  <a:extLst>
                    <a:ext uri="{9D8B030D-6E8A-4147-A177-3AD203B41FA5}">
                      <a16:colId xmlns:a16="http://schemas.microsoft.com/office/drawing/2014/main" val="20001"/>
                    </a:ext>
                  </a:extLst>
                </a:gridCol>
                <a:gridCol w="2757967">
                  <a:extLst>
                    <a:ext uri="{9D8B030D-6E8A-4147-A177-3AD203B41FA5}">
                      <a16:colId xmlns:a16="http://schemas.microsoft.com/office/drawing/2014/main" val="20002"/>
                    </a:ext>
                  </a:extLst>
                </a:gridCol>
              </a:tblGrid>
              <a:tr h="338504">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1</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Manufacturer:</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 "</a:t>
                      </a:r>
                      <a:r>
                        <a:rPr lang="ru-RU" sz="1400" b="1" u="none" strike="noStrike" dirty="0" err="1">
                          <a:effectLst/>
                          <a:latin typeface="Times New Roman" panose="02020603050405020304" pitchFamily="18" charset="0"/>
                          <a:cs typeface="Times New Roman" panose="02020603050405020304" pitchFamily="18" charset="0"/>
                        </a:rPr>
                        <a:t>Mubarek</a:t>
                      </a:r>
                      <a:r>
                        <a:rPr lang="ru-RU" sz="1400" b="1" u="none" strike="noStrike" dirty="0">
                          <a:effectLst/>
                          <a:latin typeface="Times New Roman" panose="02020603050405020304" pitchFamily="18" charset="0"/>
                          <a:cs typeface="Times New Roman" panose="02020603050405020304" pitchFamily="18" charset="0"/>
                        </a:rPr>
                        <a:t> GPP "</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0"/>
                  </a:ext>
                </a:extLst>
              </a:tr>
              <a:tr h="511639">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2</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Product name:</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Granular sulfur</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1"/>
                  </a:ext>
                </a:extLst>
              </a:tr>
              <a:tr h="482518">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3</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TN VED code </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 2503 00 100 0</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2"/>
                  </a:ext>
                </a:extLst>
              </a:tr>
              <a:tr h="511639">
                <a:tc>
                  <a:txBody>
                    <a:bodyPr/>
                    <a:lstStyle/>
                    <a:p>
                      <a:pPr algn="ctr" rtl="0" fontAlgn="t"/>
                      <a:r>
                        <a:rPr lang="ru-RU" sz="1400" b="1" u="none" strike="noStrike">
                          <a:effectLst/>
                          <a:latin typeface="Times New Roman" panose="02020603050405020304" pitchFamily="18" charset="0"/>
                          <a:cs typeface="Times New Roman" panose="02020603050405020304" pitchFamily="18" charset="0"/>
                        </a:rPr>
                        <a:t>4</a:t>
                      </a:r>
                      <a:endParaRPr lang="ru-RU"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Annual capacity:</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 3000 </a:t>
                      </a:r>
                      <a:r>
                        <a:rPr lang="ru-RU" sz="1400" b="1" u="none" strike="noStrike" dirty="0" err="1">
                          <a:effectLst/>
                          <a:latin typeface="Times New Roman" panose="02020603050405020304" pitchFamily="18" charset="0"/>
                          <a:cs typeface="Times New Roman" panose="02020603050405020304" pitchFamily="18" charset="0"/>
                        </a:rPr>
                        <a:t>tn</a:t>
                      </a:r>
                      <a:r>
                        <a:rPr lang="ru-RU" sz="1400" b="1" u="none" strike="noStrike" baseline="0" dirty="0">
                          <a:effectLst/>
                          <a:latin typeface="Times New Roman" panose="02020603050405020304" pitchFamily="18" charset="0"/>
                          <a:cs typeface="Times New Roman" panose="02020603050405020304" pitchFamily="18" charset="0"/>
                        </a:rPr>
                        <a:t> </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3"/>
                  </a:ext>
                </a:extLst>
              </a:tr>
              <a:tr h="1385752">
                <a:tc>
                  <a:txBody>
                    <a:bodyPr/>
                    <a:lstStyle/>
                    <a:p>
                      <a:pPr algn="ctr" rtl="0" fontAlgn="t"/>
                      <a:r>
                        <a:rPr lang="en-US" sz="1400" b="1" u="none" strike="noStrike" dirty="0">
                          <a:effectLst/>
                          <a:latin typeface="Times New Roman" panose="02020603050405020304" pitchFamily="18" charset="0"/>
                          <a:cs typeface="Times New Roman" panose="02020603050405020304" pitchFamily="18" charset="0"/>
                        </a:rPr>
                        <a:t>5</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Specifications:</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Sulfur under normal conditions is brittle yellow crystals. Density - 2.07 g / cm3, Melting point - +112.8 ° C, Boiling point - +444.6 ° C.</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4"/>
                  </a:ext>
                </a:extLst>
              </a:tr>
              <a:tr h="511639">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6</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GOST:</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GOST 127.1-93</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5"/>
                  </a:ext>
                </a:extLst>
              </a:tr>
              <a:tr h="509699">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7</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l" rtl="0" fontAlgn="t"/>
                      <a:r>
                        <a:rPr lang="ru-RU" sz="1400" b="1" u="none" strike="noStrike" dirty="0">
                          <a:effectLst/>
                          <a:latin typeface="Times New Roman" panose="02020603050405020304" pitchFamily="18" charset="0"/>
                          <a:cs typeface="Times New Roman" panose="02020603050405020304" pitchFamily="18" charset="0"/>
                        </a:rPr>
                        <a:t>Main consumers:</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effectLst/>
                          <a:latin typeface="Times New Roman" panose="02020603050405020304" pitchFamily="18" charset="0"/>
                          <a:cs typeface="Times New Roman" panose="02020603050405020304" pitchFamily="18" charset="0"/>
                        </a:rPr>
                        <a:t> </a:t>
                      </a:r>
                      <a:r>
                        <a:rPr lang="ru-RU" sz="1400" b="1" u="none" strike="noStrike" dirty="0" err="1">
                          <a:effectLst/>
                          <a:latin typeface="Times New Roman" panose="02020603050405020304" pitchFamily="18" charset="0"/>
                          <a:cs typeface="Times New Roman" panose="02020603050405020304" pitchFamily="18" charset="0"/>
                        </a:rPr>
                        <a:t>Enterprises</a:t>
                      </a:r>
                      <a:r>
                        <a:rPr lang="ru-RU" sz="1400" b="1" u="none" strike="noStrike" dirty="0">
                          <a:effectLst/>
                          <a:latin typeface="Times New Roman" panose="02020603050405020304" pitchFamily="18" charset="0"/>
                          <a:cs typeface="Times New Roman" panose="02020603050405020304" pitchFamily="18" charset="0"/>
                        </a:rPr>
                        <a:t> </a:t>
                      </a:r>
                      <a:r>
                        <a:rPr lang="en-US" sz="1400" b="1" u="none" strike="noStrike" dirty="0">
                          <a:effectLst/>
                          <a:latin typeface="Times New Roman" panose="02020603050405020304" pitchFamily="18" charset="0"/>
                          <a:cs typeface="Times New Roman" panose="02020603050405020304" pitchFamily="18" charset="0"/>
                        </a:rPr>
                        <a:t>of </a:t>
                      </a:r>
                      <a:r>
                        <a:rPr lang="ru-RU" sz="1400" b="1" u="none" strike="noStrike" dirty="0">
                          <a:effectLst/>
                          <a:latin typeface="Times New Roman" panose="02020603050405020304" pitchFamily="18" charset="0"/>
                          <a:cs typeface="Times New Roman" panose="02020603050405020304" pitchFamily="18" charset="0"/>
                        </a:rPr>
                        <a:t>JSC</a:t>
                      </a:r>
                      <a:r>
                        <a:rPr lang="en-US" sz="1400" b="1" u="none" strike="noStrike" dirty="0">
                          <a:effectLst/>
                          <a:latin typeface="Times New Roman" panose="02020603050405020304" pitchFamily="18" charset="0"/>
                          <a:cs typeface="Times New Roman" panose="02020603050405020304" pitchFamily="18" charset="0"/>
                        </a:rPr>
                        <a:t> </a:t>
                      </a:r>
                      <a:r>
                        <a:rPr lang="ru-RU" sz="1400" b="1" u="none" strike="noStrike" dirty="0">
                          <a:effectLst/>
                          <a:latin typeface="Times New Roman" panose="02020603050405020304" pitchFamily="18" charset="0"/>
                          <a:cs typeface="Times New Roman" panose="02020603050405020304" pitchFamily="18" charset="0"/>
                        </a:rPr>
                        <a:t> "</a:t>
                      </a:r>
                      <a:r>
                        <a:rPr lang="ru-RU" sz="1400" b="1" u="none" strike="noStrike" dirty="0" err="1">
                          <a:effectLst/>
                          <a:latin typeface="Times New Roman" panose="02020603050405020304" pitchFamily="18" charset="0"/>
                          <a:cs typeface="Times New Roman" panose="02020603050405020304" pitchFamily="18" charset="0"/>
                        </a:rPr>
                        <a:t>Uzbeknef</a:t>
                      </a:r>
                      <a:r>
                        <a:rPr lang="en-US" sz="1400" b="1" u="none" strike="noStrike" dirty="0">
                          <a:effectLst/>
                          <a:latin typeface="Times New Roman" panose="02020603050405020304" pitchFamily="18" charset="0"/>
                          <a:cs typeface="Times New Roman" panose="02020603050405020304" pitchFamily="18" charset="0"/>
                        </a:rPr>
                        <a:t>t</a:t>
                      </a:r>
                      <a:r>
                        <a:rPr lang="ru-RU" sz="1400" b="1" u="none" strike="noStrike" dirty="0" err="1">
                          <a:effectLst/>
                          <a:latin typeface="Times New Roman" panose="02020603050405020304" pitchFamily="18" charset="0"/>
                          <a:cs typeface="Times New Roman" panose="02020603050405020304" pitchFamily="18" charset="0"/>
                        </a:rPr>
                        <a:t>egaz</a:t>
                      </a:r>
                      <a:r>
                        <a:rPr lang="ru-RU" sz="1400" b="1" u="none" strike="noStrike" dirty="0">
                          <a:effectLst/>
                          <a:latin typeface="Times New Roman" panose="02020603050405020304" pitchFamily="18" charset="0"/>
                          <a:cs typeface="Times New Roman" panose="02020603050405020304" pitchFamily="18" charset="0"/>
                        </a:rPr>
                        <a:t>"</a:t>
                      </a:r>
                    </a:p>
                  </a:txBody>
                  <a:tcPr marL="7620" marR="7620" marT="7620" marB="0"/>
                </a:tc>
                <a:extLst>
                  <a:ext uri="{0D108BD9-81ED-4DB2-BD59-A6C34878D82A}">
                    <a16:rowId xmlns:a16="http://schemas.microsoft.com/office/drawing/2014/main" val="10007"/>
                  </a:ext>
                </a:extLst>
              </a:tr>
            </a:tbl>
          </a:graphicData>
        </a:graphic>
      </p:graphicFrame>
      <p:sp>
        <p:nvSpPr>
          <p:cNvPr id="3" name="AutoShape 2" descr="Гранулированная сера купить! Лучшая цена на гранулированная сера ..."/>
          <p:cNvSpPr>
            <a:spLocks noChangeAspect="1" noChangeArrowheads="1"/>
          </p:cNvSpPr>
          <p:nvPr/>
        </p:nvSpPr>
        <p:spPr bwMode="auto">
          <a:xfrm>
            <a:off x="2312988" y="1360488"/>
            <a:ext cx="2200275" cy="1647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rtl="0"/>
            <a:endParaRPr lang="ru-RU"/>
          </a:p>
        </p:txBody>
      </p:sp>
      <p:pic>
        <p:nvPicPr>
          <p:cNvPr id="6148" name="Picture 4" descr="Сера гранулированная гост купить в Калужской области | Товары для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475" y="1360488"/>
            <a:ext cx="2835076" cy="19973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0" name="Picture 6" descr="Гранулированная сера купить! Лучшая цена на гранулированная сера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5332" y="3600929"/>
            <a:ext cx="2899084" cy="21743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1051942" y="260648"/>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spTree>
    <p:extLst>
      <p:ext uri="{BB962C8B-B14F-4D97-AF65-F5344CB8AC3E}">
        <p14:creationId xmlns:p14="http://schemas.microsoft.com/office/powerpoint/2010/main" val="39602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p:cNvSpPr>
            <a:spLocks noGrp="1"/>
          </p:cNvSpPr>
          <p:nvPr>
            <p:ph type="title"/>
          </p:nvPr>
        </p:nvSpPr>
        <p:spPr>
          <a:xfrm>
            <a:off x="235149" y="188640"/>
            <a:ext cx="8592443" cy="928709"/>
          </a:xfrm>
        </p:spPr>
        <p:txBody>
          <a:bodyPr>
            <a:noAutofit/>
          </a:bodyPr>
          <a:lstStyle/>
          <a:p>
            <a:pPr algn="l" rtl="0" eaLnBrk="1" hangingPunct="1">
              <a:defRPr/>
            </a:pPr>
            <a:br>
              <a:rPr lang="uz-Cyrl-UZ" sz="3200" b="1" dirty="0">
                <a:solidFill>
                  <a:schemeClr val="accent1">
                    <a:lumMod val="75000"/>
                  </a:schemeClr>
                </a:solidFill>
                <a:cs typeface="Aharoni" pitchFamily="2" charset="-79"/>
              </a:rPr>
            </a:br>
            <a:endParaRPr lang="ru-RU" sz="3000" b="1" dirty="0">
              <a:solidFill>
                <a:schemeClr val="tx1">
                  <a:lumMod val="95000"/>
                </a:schemeClr>
              </a:solidFill>
              <a:cs typeface="Aharoni" pitchFamily="2" charset="-79"/>
            </a:endParaRPr>
          </a:p>
        </p:txBody>
      </p:sp>
      <p:graphicFrame>
        <p:nvGraphicFramePr>
          <p:cNvPr id="8" name="Таблица 7"/>
          <p:cNvGraphicFramePr>
            <a:graphicFrameLocks noGrp="1"/>
          </p:cNvGraphicFramePr>
          <p:nvPr>
            <p:extLst>
              <p:ext uri="{D42A27DB-BD31-4B8C-83A1-F6EECF244321}">
                <p14:modId xmlns:p14="http://schemas.microsoft.com/office/powerpoint/2010/main" val="3874164439"/>
              </p:ext>
            </p:extLst>
          </p:nvPr>
        </p:nvGraphicFramePr>
        <p:xfrm>
          <a:off x="267431" y="776536"/>
          <a:ext cx="5734780" cy="5120031"/>
        </p:xfrm>
        <a:graphic>
          <a:graphicData uri="http://schemas.openxmlformats.org/drawingml/2006/table">
            <a:tbl>
              <a:tblPr>
                <a:tableStyleId>{00000000-0000-0000-0000-000000000000}</a:tableStyleId>
              </a:tblPr>
              <a:tblGrid>
                <a:gridCol w="342265">
                  <a:extLst>
                    <a:ext uri="{9D8B030D-6E8A-4147-A177-3AD203B41FA5}">
                      <a16:colId xmlns:a16="http://schemas.microsoft.com/office/drawing/2014/main" val="20000"/>
                    </a:ext>
                  </a:extLst>
                </a:gridCol>
                <a:gridCol w="2143667">
                  <a:extLst>
                    <a:ext uri="{9D8B030D-6E8A-4147-A177-3AD203B41FA5}">
                      <a16:colId xmlns:a16="http://schemas.microsoft.com/office/drawing/2014/main" val="20001"/>
                    </a:ext>
                  </a:extLst>
                </a:gridCol>
                <a:gridCol w="3248848">
                  <a:extLst>
                    <a:ext uri="{9D8B030D-6E8A-4147-A177-3AD203B41FA5}">
                      <a16:colId xmlns:a16="http://schemas.microsoft.com/office/drawing/2014/main" val="20002"/>
                    </a:ext>
                  </a:extLst>
                </a:gridCol>
              </a:tblGrid>
              <a:tr h="216024">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1</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Manufacturer:</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 Bukhara Oil Refinery LLC</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0"/>
                  </a:ext>
                </a:extLst>
              </a:tr>
              <a:tr h="476480">
                <a:tc>
                  <a:txBody>
                    <a:bodyPr/>
                    <a:lstStyle/>
                    <a:p>
                      <a:pPr algn="ctr" rtl="0" fontAlgn="t"/>
                      <a:r>
                        <a:rPr lang="ru-RU" sz="1400" b="1" u="none" strike="noStrike">
                          <a:solidFill>
                            <a:schemeClr val="bg1"/>
                          </a:solidFill>
                          <a:effectLst/>
                          <a:latin typeface="Times New Roman" panose="02020603050405020304" pitchFamily="18" charset="0"/>
                          <a:cs typeface="Times New Roman" panose="02020603050405020304" pitchFamily="18" charset="0"/>
                        </a:rPr>
                        <a:t>2</a:t>
                      </a:r>
                      <a:endParaRPr lang="ru-RU" sz="1400" b="1"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Product name:</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 Diesel fuel according to EURO-4.5 standard</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1"/>
                  </a:ext>
                </a:extLst>
              </a:tr>
              <a:tr h="369758">
                <a:tc>
                  <a:txBody>
                    <a:bodyPr/>
                    <a:lstStyle/>
                    <a:p>
                      <a:pPr algn="ctr" rtl="0" fontAlgn="t"/>
                      <a:r>
                        <a:rPr lang="ru-RU" sz="1400" b="1" u="none" strike="noStrike">
                          <a:solidFill>
                            <a:schemeClr val="bg1"/>
                          </a:solidFill>
                          <a:effectLst/>
                          <a:latin typeface="Times New Roman" panose="02020603050405020304" pitchFamily="18" charset="0"/>
                          <a:cs typeface="Times New Roman" panose="02020603050405020304" pitchFamily="18" charset="0"/>
                        </a:rPr>
                        <a:t>3</a:t>
                      </a:r>
                      <a:endParaRPr lang="ru-RU" sz="1400" b="1"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TN VED code.</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 2710192900</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2"/>
                  </a:ext>
                </a:extLst>
              </a:tr>
              <a:tr h="447158">
                <a:tc>
                  <a:txBody>
                    <a:bodyPr/>
                    <a:lstStyle/>
                    <a:p>
                      <a:pPr algn="ctr" rtl="0" fontAlgn="t"/>
                      <a:r>
                        <a:rPr lang="ru-RU" sz="1400" b="1" u="none" strike="noStrike">
                          <a:solidFill>
                            <a:schemeClr val="bg1"/>
                          </a:solidFill>
                          <a:effectLst/>
                          <a:latin typeface="Times New Roman" panose="02020603050405020304" pitchFamily="18" charset="0"/>
                          <a:cs typeface="Times New Roman" panose="02020603050405020304" pitchFamily="18" charset="0"/>
                        </a:rPr>
                        <a:t>4</a:t>
                      </a:r>
                      <a:endParaRPr lang="ru-RU" sz="1400" b="1"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Annual capacity:</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ctr"/>
                      <a:r>
                        <a:rPr lang="ru-RU" sz="1400" b="1" u="none" strike="noStrike" dirty="0">
                          <a:solidFill>
                            <a:schemeClr val="bg1"/>
                          </a:solidFill>
                          <a:latin typeface="Times New Roman" panose="02020603050405020304" pitchFamily="18" charset="0"/>
                          <a:cs typeface="Times New Roman" panose="02020603050405020304" pitchFamily="18" charset="0"/>
                        </a:rPr>
                        <a:t> </a:t>
                      </a:r>
                      <a:r>
                        <a:rPr lang="ru-RU" sz="1400" b="1" u="none" strike="noStrike" dirty="0">
                          <a:solidFill>
                            <a:schemeClr val="bg1"/>
                          </a:solidFill>
                          <a:effectLst/>
                          <a:latin typeface="Times New Roman" panose="02020603050405020304" pitchFamily="18" charset="0"/>
                          <a:cs typeface="Times New Roman" panose="02020603050405020304" pitchFamily="18" charset="0"/>
                        </a:rPr>
                        <a:t>10,000 </a:t>
                      </a:r>
                      <a:r>
                        <a:rPr lang="ru-RU" sz="1400" b="1" u="none" strike="noStrike" dirty="0" err="1">
                          <a:solidFill>
                            <a:schemeClr val="bg1"/>
                          </a:solidFill>
                          <a:effectLst/>
                          <a:latin typeface="Times New Roman" panose="02020603050405020304" pitchFamily="18" charset="0"/>
                          <a:cs typeface="Times New Roman" panose="02020603050405020304" pitchFamily="18" charset="0"/>
                        </a:rPr>
                        <a:t>tn</a:t>
                      </a:r>
                      <a:endParaRPr lang="ru-RU" sz="1400" b="1" i="0" u="none" strike="noStrike" dirty="0">
                        <a:solidFill>
                          <a:schemeClr val="bg1"/>
                        </a:solidFill>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0003"/>
                  </a:ext>
                </a:extLst>
              </a:tr>
              <a:tr h="1987047">
                <a:tc>
                  <a:txBody>
                    <a:bodyPr/>
                    <a:lstStyle/>
                    <a:p>
                      <a:pPr algn="ctr" rtl="0" fontAlgn="t"/>
                      <a:r>
                        <a:rPr lang="en-US" sz="1400" b="1" u="none" strike="noStrike" dirty="0">
                          <a:solidFill>
                            <a:schemeClr val="bg1"/>
                          </a:solidFill>
                          <a:effectLst/>
                          <a:latin typeface="Times New Roman" panose="02020603050405020304" pitchFamily="18" charset="0"/>
                          <a:cs typeface="Times New Roman" panose="02020603050405020304" pitchFamily="18" charset="0"/>
                        </a:rPr>
                        <a:t>5</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Specifications:</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a:spcAft>
                          <a:spcPts val="0"/>
                        </a:spcAft>
                      </a:pPr>
                      <a:r>
                        <a:rPr lang="ru-RU" sz="1400" b="1" kern="1200" dirty="0">
                          <a:solidFill>
                            <a:schemeClr val="bg1"/>
                          </a:solidFill>
                          <a:latin typeface="Times New Roman" panose="02020603050405020304" pitchFamily="18" charset="0"/>
                          <a:cs typeface="Times New Roman" panose="02020603050405020304" pitchFamily="18" charset="0"/>
                        </a:rPr>
                        <a:t>Diesel </a:t>
                      </a:r>
                      <a:r>
                        <a:rPr lang="ru-RU" sz="1400" b="1" kern="1200" dirty="0" err="1">
                          <a:solidFill>
                            <a:schemeClr val="bg1"/>
                          </a:solidFill>
                          <a:latin typeface="Times New Roman" panose="02020603050405020304" pitchFamily="18" charset="0"/>
                          <a:cs typeface="Times New Roman" panose="02020603050405020304" pitchFamily="18" charset="0"/>
                        </a:rPr>
                        <a:t>fuel</a:t>
                      </a:r>
                      <a:r>
                        <a:rPr lang="ru-RU" sz="1400" b="1" kern="1200" dirty="0">
                          <a:solidFill>
                            <a:schemeClr val="bg1"/>
                          </a:solidFill>
                          <a:latin typeface="Times New Roman" panose="02020603050405020304" pitchFamily="18" charset="0"/>
                          <a:cs typeface="Times New Roman" panose="02020603050405020304" pitchFamily="18" charset="0"/>
                        </a:rPr>
                        <a:t>(DT Euro-5), according to GOST standards, contains no more than 10 mg / kg sulfur, the content of hydrocarbons also meets the standard. When the engine runs on this fuel, its noise and vibration are reduced, engine starting is easier, and fuel consumption is reduced. This fuel is formulated to prevent premature wear of engine parts. Environmentally friendly: low hydrocarbon and sulfur content reduces flue gas emissions</a:t>
                      </a:r>
                      <a:endParaRPr lang="ru-RU" sz="1400" b="1" kern="1200" dirty="0">
                        <a:solidFill>
                          <a:schemeClr val="bg1"/>
                        </a:solidFill>
                        <a:latin typeface="Times New Roman" panose="02020603050405020304" pitchFamily="18" charset="0"/>
                        <a:ea typeface="+mn-ea"/>
                        <a:cs typeface="Times New Roman" panose="02020603050405020304" pitchFamily="18" charset="0"/>
                      </a:endParaRPr>
                    </a:p>
                  </a:txBody>
                  <a:tcPr marL="7620" marR="7620" marT="7620" marB="0"/>
                </a:tc>
                <a:extLst>
                  <a:ext uri="{0D108BD9-81ED-4DB2-BD59-A6C34878D82A}">
                    <a16:rowId xmlns:a16="http://schemas.microsoft.com/office/drawing/2014/main" val="10004"/>
                  </a:ext>
                </a:extLst>
              </a:tr>
              <a:tr h="561235">
                <a:tc>
                  <a:txBody>
                    <a:bodyPr/>
                    <a:lstStyle/>
                    <a:p>
                      <a:pPr algn="ctr" rtl="0" fontAlgn="t"/>
                      <a:r>
                        <a:rPr lang="ru-RU" sz="1400" b="1" u="none" strike="noStrike">
                          <a:solidFill>
                            <a:schemeClr val="bg1"/>
                          </a:solidFill>
                          <a:effectLst/>
                          <a:latin typeface="Times New Roman" panose="02020603050405020304" pitchFamily="18" charset="0"/>
                          <a:cs typeface="Times New Roman" panose="02020603050405020304" pitchFamily="18" charset="0"/>
                        </a:rPr>
                        <a:t>6</a:t>
                      </a:r>
                      <a:endParaRPr lang="ru-RU" sz="1400" b="1" i="0" u="none" strike="noStrike">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GOSTs:</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en-US" sz="1400" b="1" u="none" strike="noStrike" dirty="0" err="1">
                          <a:solidFill>
                            <a:schemeClr val="bg1"/>
                          </a:solidFill>
                          <a:effectLst/>
                          <a:latin typeface="Times New Roman" panose="02020603050405020304" pitchFamily="18" charset="0"/>
                          <a:cs typeface="Times New Roman" panose="02020603050405020304" pitchFamily="18" charset="0"/>
                        </a:rPr>
                        <a:t>O'z</a:t>
                      </a:r>
                      <a:r>
                        <a:rPr lang="en-US" sz="1400" b="1" u="none" strike="noStrike" dirty="0">
                          <a:solidFill>
                            <a:schemeClr val="bg1"/>
                          </a:solidFill>
                          <a:effectLst/>
                          <a:latin typeface="Times New Roman" panose="02020603050405020304" pitchFamily="18" charset="0"/>
                          <a:cs typeface="Times New Roman" panose="02020603050405020304" pitchFamily="18" charset="0"/>
                        </a:rPr>
                        <a:t> </a:t>
                      </a:r>
                      <a:r>
                        <a:rPr lang="en-US" sz="1400" b="1" u="none" strike="noStrike" dirty="0" err="1">
                          <a:solidFill>
                            <a:schemeClr val="bg1"/>
                          </a:solidFill>
                          <a:effectLst/>
                          <a:latin typeface="Times New Roman" panose="02020603050405020304" pitchFamily="18" charset="0"/>
                          <a:cs typeface="Times New Roman" panose="02020603050405020304" pitchFamily="18" charset="0"/>
                        </a:rPr>
                        <a:t>DSt</a:t>
                      </a:r>
                      <a:r>
                        <a:rPr lang="en-US" sz="1400" b="1" u="none" strike="noStrike" dirty="0">
                          <a:solidFill>
                            <a:schemeClr val="bg1"/>
                          </a:solidFill>
                          <a:effectLst/>
                          <a:latin typeface="Times New Roman" panose="02020603050405020304" pitchFamily="18" charset="0"/>
                          <a:cs typeface="Times New Roman" panose="02020603050405020304" pitchFamily="18" charset="0"/>
                        </a:rPr>
                        <a:t> 989: 2010</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5"/>
                  </a:ext>
                </a:extLst>
              </a:tr>
              <a:tr h="476480">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7</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rtl="0" fontAlgn="t"/>
                      <a:r>
                        <a:rPr lang="ru-RU" sz="1400" b="1" u="none" strike="noStrike" dirty="0">
                          <a:solidFill>
                            <a:schemeClr val="bg1"/>
                          </a:solidFill>
                          <a:effectLst/>
                          <a:latin typeface="Times New Roman" panose="02020603050405020304" pitchFamily="18" charset="0"/>
                          <a:cs typeface="Times New Roman" panose="02020603050405020304" pitchFamily="18" charset="0"/>
                        </a:rPr>
                        <a:t>Main consumers:</a:t>
                      </a:r>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dirty="0">
                          <a:solidFill>
                            <a:schemeClr val="bg1"/>
                          </a:solidFill>
                          <a:effectLst/>
                          <a:latin typeface="Times New Roman" panose="02020603050405020304" pitchFamily="18" charset="0"/>
                          <a:cs typeface="Times New Roman" panose="02020603050405020304" pitchFamily="18" charset="0"/>
                        </a:rPr>
                        <a:t> </a:t>
                      </a:r>
                      <a:r>
                        <a:rPr lang="ru-RU" sz="1400" b="1" dirty="0">
                          <a:solidFill>
                            <a:schemeClr val="bg1"/>
                          </a:solidFill>
                          <a:latin typeface="Times New Roman" panose="02020603050405020304" pitchFamily="18" charset="0"/>
                          <a:cs typeface="Times New Roman" panose="02020603050405020304" pitchFamily="18" charset="0"/>
                        </a:rPr>
                        <a:t>Enterprises </a:t>
                      </a:r>
                      <a:r>
                        <a:rPr lang="ru-RU" sz="1400" b="1" dirty="0" err="1">
                          <a:solidFill>
                            <a:schemeClr val="bg1"/>
                          </a:solidFill>
                          <a:latin typeface="Times New Roman" panose="02020603050405020304" pitchFamily="18" charset="0"/>
                          <a:cs typeface="Times New Roman" panose="02020603050405020304" pitchFamily="18" charset="0"/>
                        </a:rPr>
                        <a:t>of</a:t>
                      </a:r>
                      <a:r>
                        <a:rPr lang="ru-RU" sz="1400" b="1" dirty="0">
                          <a:solidFill>
                            <a:schemeClr val="bg1"/>
                          </a:solidFill>
                          <a:latin typeface="Times New Roman" panose="02020603050405020304" pitchFamily="18" charset="0"/>
                          <a:cs typeface="Times New Roman" panose="02020603050405020304" pitchFamily="18" charset="0"/>
                        </a:rPr>
                        <a:t> JSC</a:t>
                      </a:r>
                      <a:r>
                        <a:rPr lang="en-US" sz="1400" b="1" dirty="0">
                          <a:solidFill>
                            <a:schemeClr val="bg1"/>
                          </a:solidFill>
                          <a:latin typeface="Times New Roman" panose="02020603050405020304" pitchFamily="18" charset="0"/>
                          <a:cs typeface="Times New Roman" panose="02020603050405020304" pitchFamily="18" charset="0"/>
                        </a:rPr>
                        <a:t> </a:t>
                      </a:r>
                      <a:r>
                        <a:rPr lang="ru-RU" sz="1400" b="1" dirty="0" err="1">
                          <a:solidFill>
                            <a:schemeClr val="bg1"/>
                          </a:solidFill>
                          <a:latin typeface="Times New Roman" panose="02020603050405020304" pitchFamily="18" charset="0"/>
                          <a:cs typeface="Times New Roman" panose="02020603050405020304" pitchFamily="18" charset="0"/>
                        </a:rPr>
                        <a:t>Uzbekneftegaz</a:t>
                      </a:r>
                      <a:endParaRPr lang="ru-RU" sz="1400" b="1" dirty="0">
                        <a:solidFill>
                          <a:schemeClr val="bg1"/>
                        </a:solidFill>
                        <a:latin typeface="Times New Roman" panose="02020603050405020304" pitchFamily="18" charset="0"/>
                        <a:cs typeface="Times New Roman" panose="02020603050405020304" pitchFamily="18" charset="0"/>
                      </a:endParaRPr>
                    </a:p>
                    <a:p>
                      <a:pPr algn="ctr" rtl="0" fontAlgn="t"/>
                      <a:endParaRPr lang="ru-RU" sz="14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7620" marR="7620" marT="7620" marB="0"/>
                </a:tc>
                <a:extLst>
                  <a:ext uri="{0D108BD9-81ED-4DB2-BD59-A6C34878D82A}">
                    <a16:rowId xmlns:a16="http://schemas.microsoft.com/office/drawing/2014/main" val="10007"/>
                  </a:ext>
                </a:extLst>
              </a:tr>
            </a:tbl>
          </a:graphicData>
        </a:graphic>
      </p:graphicFrame>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3163" r="3525" b="8404"/>
          <a:stretch/>
        </p:blipFill>
        <p:spPr>
          <a:xfrm>
            <a:off x="6498074" y="1117349"/>
            <a:ext cx="2566428" cy="2151642"/>
          </a:xfrm>
          <a:prstGeom prst="rect">
            <a:avLst/>
          </a:prstGeom>
          <a:ln>
            <a:noFill/>
          </a:ln>
          <a:effectLst>
            <a:softEdge rad="112500"/>
          </a:effectLst>
        </p:spPr>
      </p:pic>
      <p:sp>
        <p:nvSpPr>
          <p:cNvPr id="10" name="Прямоугольник 9"/>
          <p:cNvSpPr/>
          <p:nvPr/>
        </p:nvSpPr>
        <p:spPr>
          <a:xfrm>
            <a:off x="1110680" y="50384"/>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pic>
        <p:nvPicPr>
          <p:cNvPr id="7" name="Picture 2" descr="https://www.gazprom.ru/f/posts/99/094788/sample-of-disel-fue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396" b="3589"/>
          <a:stretch/>
        </p:blipFill>
        <p:spPr bwMode="auto">
          <a:xfrm>
            <a:off x="6106686" y="3861048"/>
            <a:ext cx="2957816" cy="23057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017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Таблица 13"/>
          <p:cNvGraphicFramePr>
            <a:graphicFrameLocks noGrp="1"/>
          </p:cNvGraphicFramePr>
          <p:nvPr>
            <p:extLst>
              <p:ext uri="{D42A27DB-BD31-4B8C-83A1-F6EECF244321}">
                <p14:modId xmlns:p14="http://schemas.microsoft.com/office/powerpoint/2010/main" val="3596335095"/>
              </p:ext>
            </p:extLst>
          </p:nvPr>
        </p:nvGraphicFramePr>
        <p:xfrm>
          <a:off x="348680" y="634743"/>
          <a:ext cx="5552725" cy="6044577"/>
        </p:xfrm>
        <a:graphic>
          <a:graphicData uri="http://schemas.openxmlformats.org/drawingml/2006/table">
            <a:tbl>
              <a:tblPr>
                <a:tableStyleId>{00000000-0000-0000-0000-000000000000}</a:tableStyleId>
              </a:tblPr>
              <a:tblGrid>
                <a:gridCol w="336590">
                  <a:extLst>
                    <a:ext uri="{9D8B030D-6E8A-4147-A177-3AD203B41FA5}">
                      <a16:colId xmlns:a16="http://schemas.microsoft.com/office/drawing/2014/main" val="20000"/>
                    </a:ext>
                  </a:extLst>
                </a:gridCol>
                <a:gridCol w="2076130">
                  <a:extLst>
                    <a:ext uri="{9D8B030D-6E8A-4147-A177-3AD203B41FA5}">
                      <a16:colId xmlns:a16="http://schemas.microsoft.com/office/drawing/2014/main" val="20001"/>
                    </a:ext>
                  </a:extLst>
                </a:gridCol>
                <a:gridCol w="3140005">
                  <a:extLst>
                    <a:ext uri="{9D8B030D-6E8A-4147-A177-3AD203B41FA5}">
                      <a16:colId xmlns:a16="http://schemas.microsoft.com/office/drawing/2014/main" val="20002"/>
                    </a:ext>
                  </a:extLst>
                </a:gridCol>
              </a:tblGrid>
              <a:tr h="396475">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1</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Manufacturer:</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LTD "</a:t>
                      </a:r>
                      <a:r>
                        <a:rPr lang="ru-RU" sz="1300" b="1" u="none" strike="noStrike" kern="1200" dirty="0" err="1">
                          <a:solidFill>
                            <a:schemeClr val="tx1"/>
                          </a:solidFill>
                          <a:effectLst/>
                          <a:latin typeface="Times New Roman" panose="02020603050405020304" pitchFamily="18" charset="0"/>
                          <a:ea typeface="+mn-ea"/>
                          <a:cs typeface="Times New Roman" panose="02020603050405020304" pitchFamily="18" charset="0"/>
                        </a:rPr>
                        <a:t>Shurtansky</a:t>
                      </a:r>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MCC "</a:t>
                      </a:r>
                    </a:p>
                  </a:txBody>
                  <a:tcPr marL="6912" marR="6912" marT="6912" marB="0"/>
                </a:tc>
                <a:extLst>
                  <a:ext uri="{0D108BD9-81ED-4DB2-BD59-A6C34878D82A}">
                    <a16:rowId xmlns:a16="http://schemas.microsoft.com/office/drawing/2014/main" val="10000"/>
                  </a:ext>
                </a:extLst>
              </a:tr>
              <a:tr h="591313">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2</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Product name:</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Drip irrigation system (cotton growing, gardening, vineyards, greenhouses)</a:t>
                      </a:r>
                    </a:p>
                  </a:txBody>
                  <a:tcPr marL="6912" marR="6912" marT="6912" marB="0"/>
                </a:tc>
                <a:extLst>
                  <a:ext uri="{0D108BD9-81ED-4DB2-BD59-A6C34878D82A}">
                    <a16:rowId xmlns:a16="http://schemas.microsoft.com/office/drawing/2014/main" val="10001"/>
                  </a:ext>
                </a:extLst>
              </a:tr>
              <a:tr h="591313">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3</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TN VED code</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3917390008</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3917400009</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8424821000</a:t>
                      </a:r>
                    </a:p>
                  </a:txBody>
                  <a:tcPr marL="6912" marR="6912" marT="6912" marB="0"/>
                </a:tc>
                <a:extLst>
                  <a:ext uri="{0D108BD9-81ED-4DB2-BD59-A6C34878D82A}">
                    <a16:rowId xmlns:a16="http://schemas.microsoft.com/office/drawing/2014/main" val="10002"/>
                  </a:ext>
                </a:extLst>
              </a:tr>
              <a:tr h="217977">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4</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Annual capacity:</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400 </a:t>
                      </a:r>
                      <a:r>
                        <a:rPr lang="ru-RU" sz="1300" b="1" u="none" strike="noStrike" kern="1200" dirty="0" err="1">
                          <a:solidFill>
                            <a:schemeClr val="tx1"/>
                          </a:solidFill>
                          <a:effectLst/>
                          <a:latin typeface="Times New Roman" panose="02020603050405020304" pitchFamily="18" charset="0"/>
                          <a:ea typeface="+mn-ea"/>
                          <a:cs typeface="Times New Roman" panose="02020603050405020304" pitchFamily="18" charset="0"/>
                        </a:rPr>
                        <a:t>tn</a:t>
                      </a:r>
                      <a:endPar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6912" marR="6912" marT="6912" marB="0"/>
                </a:tc>
                <a:extLst>
                  <a:ext uri="{0D108BD9-81ED-4DB2-BD59-A6C34878D82A}">
                    <a16:rowId xmlns:a16="http://schemas.microsoft.com/office/drawing/2014/main" val="10003"/>
                  </a:ext>
                </a:extLst>
              </a:tr>
              <a:tr h="3402060">
                <a:tc>
                  <a:txBody>
                    <a:bodyPr/>
                    <a:lstStyle/>
                    <a:p>
                      <a:pPr marL="0" algn="ctr" defTabSz="914400" rtl="0" eaLnBrk="1" fontAlgn="t" latinLnBrk="0" hangingPunct="1"/>
                      <a:r>
                        <a:rPr lang="en-US"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5</a:t>
                      </a:r>
                      <a:endPar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Specifications:</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System for supplying water and fertilizer directly to the root zone of the irrigated plant. Water is pumped to the filters, from them it flows through the main,</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distribution and irrigation</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piping to each plant through</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dropper and slowly penetrates</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root system. The system is completed</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pressure regulators that</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provide the necessary head for</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work of droppers. For fertilizing</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drip irrigation system</a:t>
                      </a:r>
                    </a:p>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completed </a:t>
                      </a:r>
                      <a:r>
                        <a:rPr lang="ru-RU" sz="1300" b="1" u="none" strike="noStrike" kern="1200" dirty="0" err="1">
                          <a:solidFill>
                            <a:schemeClr val="tx1"/>
                          </a:solidFill>
                          <a:effectLst/>
                          <a:latin typeface="Times New Roman" panose="02020603050405020304" pitchFamily="18" charset="0"/>
                          <a:ea typeface="+mn-ea"/>
                          <a:cs typeface="Times New Roman" panose="02020603050405020304" pitchFamily="18" charset="0"/>
                        </a:rPr>
                        <a:t>hydropower</a:t>
                      </a:r>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a:t>
                      </a:r>
                    </a:p>
                  </a:txBody>
                  <a:tcPr marL="6912" marR="6912" marT="6912" marB="0"/>
                </a:tc>
                <a:extLst>
                  <a:ext uri="{0D108BD9-81ED-4DB2-BD59-A6C34878D82A}">
                    <a16:rowId xmlns:a16="http://schemas.microsoft.com/office/drawing/2014/main" val="10004"/>
                  </a:ext>
                </a:extLst>
              </a:tr>
              <a:tr h="835480">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6</a:t>
                      </a:r>
                    </a:p>
                  </a:txBody>
                  <a:tcPr marL="6912" marR="6912" marT="6912" marB="0"/>
                </a:tc>
                <a:tc>
                  <a:txBody>
                    <a:bodyPr/>
                    <a:lstStyle/>
                    <a:p>
                      <a:pPr marL="0" algn="ctr" defTabSz="914400" rtl="0" eaLnBrk="1" fontAlgn="t" latinLnBrk="0" hangingPunct="1"/>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Main consumers:</a:t>
                      </a:r>
                    </a:p>
                  </a:txBody>
                  <a:tcPr marL="6912" marR="6912" marT="6912"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Enterprises </a:t>
                      </a:r>
                      <a:r>
                        <a:rPr lang="ru-RU" sz="1300" b="1" u="none" strike="noStrike" kern="1200" dirty="0" err="1">
                          <a:solidFill>
                            <a:schemeClr val="tx1"/>
                          </a:solidFill>
                          <a:effectLst/>
                          <a:latin typeface="Times New Roman" panose="02020603050405020304" pitchFamily="18" charset="0"/>
                          <a:ea typeface="+mn-ea"/>
                          <a:cs typeface="Times New Roman" panose="02020603050405020304" pitchFamily="18" charset="0"/>
                        </a:rPr>
                        <a:t>of</a:t>
                      </a:r>
                      <a:r>
                        <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JSC</a:t>
                      </a:r>
                      <a:r>
                        <a:rPr lang="en-US" sz="1300" b="1"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ru-RU" sz="1300" b="1" u="none" strike="noStrike" kern="1200" dirty="0" err="1">
                          <a:solidFill>
                            <a:schemeClr val="tx1"/>
                          </a:solidFill>
                          <a:effectLst/>
                          <a:latin typeface="Times New Roman" panose="02020603050405020304" pitchFamily="18" charset="0"/>
                          <a:ea typeface="+mn-ea"/>
                          <a:cs typeface="Times New Roman" panose="02020603050405020304" pitchFamily="18" charset="0"/>
                        </a:rPr>
                        <a:t>Uzbekneftegaz</a:t>
                      </a:r>
                      <a:endParaRPr lang="ru-RU" sz="13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6912" marR="6912" marT="6912" marB="0"/>
                </a:tc>
                <a:extLst>
                  <a:ext uri="{0D108BD9-81ED-4DB2-BD59-A6C34878D82A}">
                    <a16:rowId xmlns:a16="http://schemas.microsoft.com/office/drawing/2014/main" val="10006"/>
                  </a:ext>
                </a:extLst>
              </a:tr>
            </a:tbl>
          </a:graphicData>
        </a:graphic>
      </p:graphicFrame>
      <p:pic>
        <p:nvPicPr>
          <p:cNvPr id="2050" name="Picture 2" descr="Схема капельного полива (с изображениями) | Капельное орошение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8321" y="4077072"/>
            <a:ext cx="2890462" cy="21903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1110680" y="50384"/>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pic>
        <p:nvPicPr>
          <p:cNvPr id="2052" name="Picture 4" descr="Damla sulama – AFK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321" y="1183663"/>
            <a:ext cx="2890462" cy="21602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1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0"/>
            <a:ext cx="8002136" cy="585176"/>
          </a:xfrm>
        </p:spPr>
        <p:txBody>
          <a:bodyPr>
            <a:normAutofit fontScale="90000"/>
          </a:bodyPr>
          <a:lstStyle/>
          <a:p>
            <a:pPr algn="ctr" rtl="0"/>
            <a:br>
              <a:rPr lang="ru-RU" sz="2800" b="1" dirty="0">
                <a:solidFill>
                  <a:srgbClr val="00B0F0"/>
                </a:solidFill>
              </a:rPr>
            </a:br>
            <a:endParaRPr lang="ru-RU" sz="2800" b="1" dirty="0"/>
          </a:p>
        </p:txBody>
      </p:sp>
      <p:graphicFrame>
        <p:nvGraphicFramePr>
          <p:cNvPr id="4" name="Содержимое 3"/>
          <p:cNvGraphicFramePr>
            <a:graphicFrameLocks noGrp="1"/>
          </p:cNvGraphicFramePr>
          <p:nvPr>
            <p:ph idx="1"/>
            <p:extLst>
              <p:ext uri="{D42A27DB-BD31-4B8C-83A1-F6EECF244321}">
                <p14:modId xmlns:p14="http://schemas.microsoft.com/office/powerpoint/2010/main" val="2219907057"/>
              </p:ext>
            </p:extLst>
          </p:nvPr>
        </p:nvGraphicFramePr>
        <p:xfrm>
          <a:off x="179512" y="1628800"/>
          <a:ext cx="5472608" cy="3630092"/>
        </p:xfrm>
        <a:graphic>
          <a:graphicData uri="http://schemas.openxmlformats.org/drawingml/2006/table">
            <a:tbl>
              <a:tblPr firstRow="1" bandRow="1">
                <a:tableStyleId>{00000000-0000-0000-0000-000000000000}</a:tableStyleId>
              </a:tblPr>
              <a:tblGrid>
                <a:gridCol w="333734">
                  <a:extLst>
                    <a:ext uri="{9D8B030D-6E8A-4147-A177-3AD203B41FA5}">
                      <a16:colId xmlns:a16="http://schemas.microsoft.com/office/drawing/2014/main" val="20000"/>
                    </a:ext>
                  </a:extLst>
                </a:gridCol>
                <a:gridCol w="2186546">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4810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1</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Manufacturer </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JSC "Plant </a:t>
                      </a:r>
                      <a:r>
                        <a:rPr lang="ru-RU" sz="1400" b="1" u="none" strike="noStrike" kern="1200" dirty="0" err="1">
                          <a:effectLst/>
                          <a:latin typeface="Times New Roman" panose="02020603050405020304" pitchFamily="18" charset="0"/>
                          <a:cs typeface="Times New Roman" panose="02020603050405020304" pitchFamily="18" charset="0"/>
                        </a:rPr>
                        <a:t>Uzbekkhimmash</a:t>
                      </a:r>
                      <a:r>
                        <a:rPr lang="ru-RU" sz="1400" b="1" u="none" strike="noStrike" kern="1200" dirty="0">
                          <a:effectLst/>
                          <a:latin typeface="Times New Roman" panose="02020603050405020304" pitchFamily="18" charset="0"/>
                          <a:cs typeface="Times New Roman" panose="02020603050405020304" pitchFamily="18" charset="0"/>
                        </a:rPr>
                        <a:t>"</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0"/>
                  </a:ext>
                </a:extLst>
              </a:tr>
              <a:tr h="618476">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2</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Product name</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High-performance pumping units</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40953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3</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TNVED code</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kern="1200" dirty="0">
                          <a:effectLst/>
                          <a:latin typeface="Times New Roman" panose="02020603050405020304" pitchFamily="18" charset="0"/>
                          <a:cs typeface="Times New Roman" panose="02020603050405020304" pitchFamily="18" charset="0"/>
                        </a:rPr>
                        <a:t>8413 7081 0000</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40953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4</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Annual capacity</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kern="1200" dirty="0">
                          <a:effectLst/>
                          <a:latin typeface="Times New Roman" panose="02020603050405020304" pitchFamily="18" charset="0"/>
                          <a:cs typeface="Times New Roman" panose="02020603050405020304" pitchFamily="18" charset="0"/>
                        </a:rPr>
                        <a:t>3</a:t>
                      </a:r>
                      <a:r>
                        <a:rPr lang="ru-RU" sz="1400" b="1" u="none" strike="noStrike" kern="1200" dirty="0">
                          <a:effectLst/>
                          <a:latin typeface="Times New Roman" panose="02020603050405020304" pitchFamily="18" charset="0"/>
                          <a:cs typeface="Times New Roman" panose="02020603050405020304" pitchFamily="18" charset="0"/>
                        </a:rPr>
                        <a:t> </a:t>
                      </a:r>
                      <a:r>
                        <a:rPr lang="ru-RU" sz="1400" b="1" u="none" strike="noStrike" kern="1200" dirty="0" err="1">
                          <a:effectLst/>
                          <a:latin typeface="Times New Roman" panose="02020603050405020304" pitchFamily="18" charset="0"/>
                          <a:cs typeface="Times New Roman" panose="02020603050405020304" pitchFamily="18" charset="0"/>
                        </a:rPr>
                        <a:t>set</a:t>
                      </a:r>
                      <a:r>
                        <a:rPr lang="ru-RU" sz="1400" b="1" u="none" strike="noStrike" kern="1200" dirty="0">
                          <a:effectLst/>
                          <a:latin typeface="Times New Roman" panose="02020603050405020304" pitchFamily="18" charset="0"/>
                          <a:cs typeface="Times New Roman" panose="02020603050405020304" pitchFamily="18" charset="0"/>
                        </a:rPr>
                        <a:t>... </a:t>
                      </a:r>
                      <a:r>
                        <a:rPr lang="en-US" sz="1400" b="1" u="none" strike="noStrike" kern="1200" dirty="0">
                          <a:effectLst/>
                          <a:latin typeface="Times New Roman" panose="02020603050405020304" pitchFamily="18" charset="0"/>
                          <a:cs typeface="Times New Roman" panose="02020603050405020304" pitchFamily="18" charset="0"/>
                        </a:rPr>
                        <a:t>/</a:t>
                      </a:r>
                      <a:r>
                        <a:rPr lang="ru-RU" sz="1400" b="1" u="none" strike="noStrike" kern="1200" dirty="0">
                          <a:effectLst/>
                          <a:latin typeface="Times New Roman" panose="02020603050405020304" pitchFamily="18" charset="0"/>
                          <a:cs typeface="Times New Roman" panose="02020603050405020304" pitchFamily="18" charset="0"/>
                        </a:rPr>
                        <a:t> </a:t>
                      </a:r>
                      <a:r>
                        <a:rPr lang="en-US" sz="1400" b="1" u="none" strike="noStrike" kern="1200" dirty="0">
                          <a:effectLst/>
                          <a:latin typeface="Times New Roman" panose="02020603050405020304" pitchFamily="18" charset="0"/>
                          <a:cs typeface="Times New Roman" panose="02020603050405020304" pitchFamily="18" charset="0"/>
                        </a:rPr>
                        <a:t>818</a:t>
                      </a:r>
                      <a:r>
                        <a:rPr lang="ru-RU" sz="1400" b="1" u="none" strike="noStrike" kern="1200" dirty="0">
                          <a:effectLst/>
                          <a:latin typeface="Times New Roman" panose="02020603050405020304" pitchFamily="18" charset="0"/>
                          <a:cs typeface="Times New Roman" panose="02020603050405020304" pitchFamily="18" charset="0"/>
                        </a:rPr>
                        <a:t>,</a:t>
                      </a:r>
                      <a:r>
                        <a:rPr lang="en-US" sz="1400" b="1" u="none" strike="noStrike" kern="1200" dirty="0">
                          <a:effectLst/>
                          <a:latin typeface="Times New Roman" panose="02020603050405020304" pitchFamily="18" charset="0"/>
                          <a:cs typeface="Times New Roman" panose="02020603050405020304" pitchFamily="18" charset="0"/>
                        </a:rPr>
                        <a:t>4</a:t>
                      </a:r>
                      <a:r>
                        <a:rPr lang="ru-RU" sz="1400" b="1" u="none" strike="noStrike" kern="1200" dirty="0">
                          <a:effectLst/>
                          <a:latin typeface="Times New Roman" panose="02020603050405020304" pitchFamily="18" charset="0"/>
                          <a:cs typeface="Times New Roman" panose="02020603050405020304" pitchFamily="18" charset="0"/>
                        </a:rPr>
                        <a:t> </a:t>
                      </a:r>
                      <a:r>
                        <a:rPr lang="ru-RU" sz="1400" b="1" u="none" strike="noStrike" kern="1200" dirty="0" err="1">
                          <a:effectLst/>
                          <a:latin typeface="Times New Roman" panose="02020603050405020304" pitchFamily="18" charset="0"/>
                          <a:cs typeface="Times New Roman" panose="02020603050405020304" pitchFamily="18" charset="0"/>
                        </a:rPr>
                        <a:t>million soums</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64972">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kern="1200" dirty="0">
                          <a:effectLst/>
                          <a:latin typeface="Times New Roman" panose="02020603050405020304" pitchFamily="18" charset="0"/>
                          <a:cs typeface="Times New Roman" panose="02020603050405020304" pitchFamily="18" charset="0"/>
                        </a:rPr>
                        <a:t>5</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Specifications</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production-12 </a:t>
                      </a:r>
                      <a:r>
                        <a:rPr lang="ru-RU" sz="1400" b="1" u="none" strike="noStrike" kern="1200" dirty="0" err="1">
                          <a:effectLst/>
                          <a:latin typeface="Times New Roman" panose="02020603050405020304" pitchFamily="18" charset="0"/>
                          <a:cs typeface="Times New Roman" panose="02020603050405020304" pitchFamily="18" charset="0"/>
                        </a:rPr>
                        <a:t>tn</a:t>
                      </a:r>
                      <a:r>
                        <a:rPr lang="ru-RU" sz="1400" b="1" u="none" strike="noStrike" kern="1200" dirty="0">
                          <a:effectLst/>
                          <a:latin typeface="Times New Roman" panose="02020603050405020304" pitchFamily="18" charset="0"/>
                          <a:cs typeface="Times New Roman" panose="02020603050405020304" pitchFamily="18" charset="0"/>
                        </a:rPr>
                        <a:t>; 45</a:t>
                      </a:r>
                      <a:r>
                        <a:rPr lang="ru-RU" sz="1400" b="1" u="none" strike="noStrike" kern="1200" dirty="0" err="1">
                          <a:effectLst/>
                          <a:latin typeface="Times New Roman" panose="02020603050405020304" pitchFamily="18" charset="0"/>
                          <a:cs typeface="Times New Roman" panose="02020603050405020304" pitchFamily="18" charset="0"/>
                        </a:rPr>
                        <a:t>sq.</a:t>
                      </a:r>
                      <a:r>
                        <a:rPr lang="ru-RU" sz="1400" b="1" u="none" strike="noStrike" kern="1200" dirty="0">
                          <a:effectLst/>
                          <a:latin typeface="Times New Roman" panose="02020603050405020304" pitchFamily="18" charset="0"/>
                          <a:cs typeface="Times New Roman" panose="02020603050405020304" pitchFamily="18" charset="0"/>
                        </a:rPr>
                        <a:t> </a:t>
                      </a:r>
                      <a:r>
                        <a:rPr lang="ru-RU" sz="1400" b="1" u="none" strike="noStrike" kern="1200" dirty="0" err="1">
                          <a:effectLst/>
                          <a:latin typeface="Times New Roman" panose="02020603050405020304" pitchFamily="18" charset="0"/>
                          <a:cs typeface="Times New Roman" panose="02020603050405020304" pitchFamily="18" charset="0"/>
                        </a:rPr>
                        <a:t>x</a:t>
                      </a:r>
                      <a:r>
                        <a:rPr lang="ru-RU" sz="1400" b="1" u="none" strike="noStrike" kern="1200" dirty="0">
                          <a:effectLst/>
                          <a:latin typeface="Times New Roman" panose="02020603050405020304" pitchFamily="18" charset="0"/>
                          <a:cs typeface="Times New Roman" panose="02020603050405020304" pitchFamily="18" charset="0"/>
                        </a:rPr>
                        <a:t> 1000rpm </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40953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6</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GOST </a:t>
                      </a:r>
                      <a:r>
                        <a:rPr lang="ru-RU" sz="1400" b="1" u="none" strike="noStrike" kern="1200" dirty="0" err="1">
                          <a:effectLst/>
                          <a:latin typeface="Times New Roman" panose="02020603050405020304" pitchFamily="18" charset="0"/>
                          <a:cs typeface="Times New Roman" panose="02020603050405020304" pitchFamily="18" charset="0"/>
                        </a:rPr>
                        <a:t>s</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u="none" strike="noStrike" kern="1200" dirty="0" err="1">
                          <a:effectLst/>
                          <a:latin typeface="Times New Roman" panose="02020603050405020304" pitchFamily="18" charset="0"/>
                          <a:cs typeface="Times New Roman" panose="02020603050405020304" pitchFamily="18" charset="0"/>
                        </a:rPr>
                        <a:t>TSh</a:t>
                      </a:r>
                      <a:r>
                        <a:rPr lang="en-US" sz="1400" b="1" u="none" strike="noStrike" kern="1200" dirty="0">
                          <a:effectLst/>
                          <a:latin typeface="Times New Roman" panose="02020603050405020304" pitchFamily="18" charset="0"/>
                          <a:cs typeface="Times New Roman" panose="02020603050405020304" pitchFamily="18" charset="0"/>
                        </a:rPr>
                        <a:t> 002 17231-008</a:t>
                      </a:r>
                      <a:r>
                        <a:rPr lang="ru-RU" sz="1400" b="1" u="none" strike="noStrike" kern="1200" dirty="0">
                          <a:effectLst/>
                          <a:latin typeface="Times New Roman" panose="02020603050405020304" pitchFamily="18" charset="0"/>
                          <a:cs typeface="Times New Roman" panose="02020603050405020304" pitchFamily="18" charset="0"/>
                        </a:rPr>
                        <a:t>: </a:t>
                      </a:r>
                      <a:r>
                        <a:rPr lang="en-US" sz="1400" b="1" u="none" strike="noStrike" kern="1200" dirty="0">
                          <a:effectLst/>
                          <a:latin typeface="Times New Roman" panose="02020603050405020304" pitchFamily="18" charset="0"/>
                          <a:cs typeface="Times New Roman" panose="02020603050405020304" pitchFamily="18" charset="0"/>
                        </a:rPr>
                        <a:t>2015</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36990">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7</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u="none" strike="noStrike" kern="1200" dirty="0">
                          <a:effectLst/>
                          <a:latin typeface="Times New Roman" panose="02020603050405020304" pitchFamily="18" charset="0"/>
                          <a:cs typeface="Times New Roman" panose="02020603050405020304" pitchFamily="18" charset="0"/>
                        </a:rPr>
                        <a:t>Main consumers</a:t>
                      </a:r>
                      <a:endParaRPr lang="ru-RU" sz="1400" b="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ru-RU" sz="1400" b="1" dirty="0" err="1">
                          <a:latin typeface="Times New Roman" panose="02020603050405020304" pitchFamily="18" charset="0"/>
                          <a:cs typeface="Times New Roman" panose="02020603050405020304" pitchFamily="18" charset="0"/>
                        </a:rPr>
                        <a:t>Enterprises</a:t>
                      </a:r>
                      <a:r>
                        <a:rPr lang="en-US" sz="1400" b="1" dirty="0">
                          <a:latin typeface="Times New Roman" panose="02020603050405020304" pitchFamily="18" charset="0"/>
                          <a:cs typeface="Times New Roman" panose="02020603050405020304" pitchFamily="18" charset="0"/>
                        </a:rPr>
                        <a:t> of</a:t>
                      </a:r>
                      <a:r>
                        <a:rPr lang="ru-RU" sz="1400" b="1" dirty="0">
                          <a:latin typeface="Times New Roman" panose="02020603050405020304" pitchFamily="18" charset="0"/>
                          <a:cs typeface="Times New Roman" panose="02020603050405020304" pitchFamily="18" charset="0"/>
                        </a:rPr>
                        <a:t> JSC </a:t>
                      </a:r>
                      <a:r>
                        <a:rPr lang="ru-RU" sz="1400" b="1" dirty="0" err="1">
                          <a:latin typeface="Times New Roman" panose="02020603050405020304" pitchFamily="18" charset="0"/>
                          <a:cs typeface="Times New Roman" panose="02020603050405020304" pitchFamily="18" charset="0"/>
                        </a:rPr>
                        <a:t>Uzbekneftegaz</a:t>
                      </a:r>
                      <a:endParaRPr lang="ru-RU"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7" name="Прямоугольник 6"/>
          <p:cNvSpPr/>
          <p:nvPr/>
        </p:nvSpPr>
        <p:spPr>
          <a:xfrm>
            <a:off x="1115616" y="185066"/>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pic>
        <p:nvPicPr>
          <p:cNvPr id="4098" name="Picture 2" descr="http://ogcm.uz/uploads/galleryimage/stanok.jpg"/>
          <p:cNvPicPr>
            <a:picLocks noChangeAspect="1" noChangeArrowheads="1"/>
          </p:cNvPicPr>
          <p:nvPr/>
        </p:nvPicPr>
        <p:blipFill rotWithShape="1">
          <a:blip r:embed="rId2">
            <a:extLst>
              <a:ext uri="{28A0092B-C50C-407E-A947-70E740481C1C}">
                <a14:useLocalDpi xmlns:a14="http://schemas.microsoft.com/office/drawing/2010/main" val="0"/>
              </a:ext>
            </a:extLst>
          </a:blip>
          <a:srcRect l="11191" r="23605"/>
          <a:stretch/>
        </p:blipFill>
        <p:spPr bwMode="auto">
          <a:xfrm>
            <a:off x="5868144" y="1853033"/>
            <a:ext cx="3096344" cy="31816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3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extLst>
              <p:ext uri="{D42A27DB-BD31-4B8C-83A1-F6EECF244321}">
                <p14:modId xmlns:p14="http://schemas.microsoft.com/office/powerpoint/2010/main" val="210450826"/>
              </p:ext>
            </p:extLst>
          </p:nvPr>
        </p:nvGraphicFramePr>
        <p:xfrm>
          <a:off x="458111" y="1772816"/>
          <a:ext cx="5120952" cy="3978866"/>
        </p:xfrm>
        <a:graphic>
          <a:graphicData uri="http://schemas.openxmlformats.org/drawingml/2006/table">
            <a:tbl>
              <a:tblPr firstRow="1" bandRow="1">
                <a:tableStyleId>{00000000-0000-0000-0000-000000000000}</a:tableStyleId>
              </a:tblPr>
              <a:tblGrid>
                <a:gridCol w="403455">
                  <a:extLst>
                    <a:ext uri="{9D8B030D-6E8A-4147-A177-3AD203B41FA5}">
                      <a16:colId xmlns:a16="http://schemas.microsoft.com/office/drawing/2014/main" val="20000"/>
                    </a:ext>
                  </a:extLst>
                </a:gridCol>
                <a:gridCol w="1719913">
                  <a:extLst>
                    <a:ext uri="{9D8B030D-6E8A-4147-A177-3AD203B41FA5}">
                      <a16:colId xmlns:a16="http://schemas.microsoft.com/office/drawing/2014/main" val="20001"/>
                    </a:ext>
                  </a:extLst>
                </a:gridCol>
                <a:gridCol w="2997584">
                  <a:extLst>
                    <a:ext uri="{9D8B030D-6E8A-4147-A177-3AD203B41FA5}">
                      <a16:colId xmlns:a16="http://schemas.microsoft.com/office/drawing/2014/main" val="20002"/>
                    </a:ext>
                  </a:extLst>
                </a:gridCol>
              </a:tblGrid>
              <a:tr h="681216">
                <a:tc>
                  <a:txBody>
                    <a:bodyPr/>
                    <a:lstStyle/>
                    <a:p>
                      <a:pPr algn="ctr" rtl="0"/>
                      <a:r>
                        <a:rPr lang="ru-RU" sz="1400" b="1" dirty="0">
                          <a:latin typeface="Times New Roman" panose="02020603050405020304" pitchFamily="18" charset="0"/>
                          <a:cs typeface="Times New Roman" panose="02020603050405020304" pitchFamily="18" charset="0"/>
                        </a:rPr>
                        <a:t>1</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Manufacturer </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dirty="0">
                          <a:latin typeface="Times New Roman" panose="02020603050405020304" pitchFamily="18" charset="0"/>
                          <a:cs typeface="Times New Roman" panose="02020603050405020304" pitchFamily="18" charset="0"/>
                        </a:rPr>
                        <a:t>JSC "Plant </a:t>
                      </a:r>
                      <a:r>
                        <a:rPr lang="ru-RU" sz="1400" b="1" dirty="0" err="1">
                          <a:latin typeface="Times New Roman" panose="02020603050405020304" pitchFamily="18" charset="0"/>
                          <a:cs typeface="Times New Roman" panose="02020603050405020304" pitchFamily="18" charset="0"/>
                        </a:rPr>
                        <a:t>Uzbekkhimmash</a:t>
                      </a:r>
                      <a:r>
                        <a:rPr lang="ru-RU" sz="1400" b="1" dirty="0">
                          <a:latin typeface="Times New Roman" panose="02020603050405020304" pitchFamily="18" charset="0"/>
                          <a:cs typeface="Times New Roman" panose="02020603050405020304" pitchFamily="18" charset="0"/>
                        </a:rPr>
                        <a:t>"</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66822">
                <a:tc>
                  <a:txBody>
                    <a:bodyPr/>
                    <a:lstStyle/>
                    <a:p>
                      <a:pPr algn="ctr" rtl="0"/>
                      <a:r>
                        <a:rPr lang="ru-RU" sz="1400" b="1" dirty="0">
                          <a:latin typeface="Times New Roman" panose="02020603050405020304" pitchFamily="18" charset="0"/>
                          <a:cs typeface="Times New Roman" panose="02020603050405020304" pitchFamily="18" charset="0"/>
                        </a:rPr>
                        <a:t>2</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Product name</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fontAlgn="ctr"/>
                      <a:r>
                        <a:rPr lang="ru-RU" sz="1400" b="1" u="none" strike="noStrike" dirty="0">
                          <a:effectLst/>
                          <a:latin typeface="Times New Roman" panose="02020603050405020304" pitchFamily="18" charset="0"/>
                          <a:cs typeface="Times New Roman" panose="02020603050405020304" pitchFamily="18" charset="0"/>
                        </a:rPr>
                        <a:t>Large-scale petrochemical equipment</a:t>
                      </a:r>
                      <a:endParaRPr lang="ru-RU"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1"/>
                  </a:ext>
                </a:extLst>
              </a:tr>
              <a:tr h="398580">
                <a:tc>
                  <a:txBody>
                    <a:bodyPr/>
                    <a:lstStyle/>
                    <a:p>
                      <a:pPr algn="ctr" rtl="0"/>
                      <a:r>
                        <a:rPr lang="ru-RU" sz="1400" b="1" dirty="0">
                          <a:latin typeface="Times New Roman" panose="02020603050405020304" pitchFamily="18" charset="0"/>
                          <a:cs typeface="Times New Roman" panose="02020603050405020304" pitchFamily="18" charset="0"/>
                        </a:rPr>
                        <a:t>3</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TNVED code</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en-US" sz="1400" b="1" dirty="0">
                          <a:latin typeface="Times New Roman" panose="02020603050405020304" pitchFamily="18" charset="0"/>
                          <a:cs typeface="Times New Roman" panose="02020603050405020304" pitchFamily="18" charset="0"/>
                        </a:rPr>
                        <a:t>8421290009, 8479820000, 8430490000</a:t>
                      </a:r>
                      <a:endParaRPr lang="ru-RU" sz="1400" b="1"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98580">
                <a:tc>
                  <a:txBody>
                    <a:bodyPr/>
                    <a:lstStyle/>
                    <a:p>
                      <a:pPr algn="ctr" rtl="0"/>
                      <a:r>
                        <a:rPr lang="ru-RU" sz="1400" b="1" dirty="0">
                          <a:latin typeface="Times New Roman" panose="02020603050405020304" pitchFamily="18" charset="0"/>
                          <a:cs typeface="Times New Roman" panose="02020603050405020304" pitchFamily="18" charset="0"/>
                        </a:rPr>
                        <a:t>4</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Annual capacity</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20,000 </a:t>
                      </a:r>
                      <a:r>
                        <a:rPr lang="ru-RU" sz="1400" b="1" dirty="0" err="1">
                          <a:latin typeface="Times New Roman" panose="02020603050405020304" pitchFamily="18" charset="0"/>
                          <a:cs typeface="Times New Roman" panose="02020603050405020304" pitchFamily="18" charset="0"/>
                        </a:rPr>
                        <a:t>million soums</a:t>
                      </a:r>
                      <a:endParaRPr lang="ru-RU" sz="1400" b="1" dirty="0">
                        <a:solidFill>
                          <a:schemeClr val="bg1"/>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648686">
                <a:tc>
                  <a:txBody>
                    <a:bodyPr/>
                    <a:lstStyle/>
                    <a:p>
                      <a:pPr algn="ctr" rtl="0"/>
                      <a:r>
                        <a:rPr lang="en-US" sz="1400" b="1" dirty="0">
                          <a:latin typeface="Times New Roman" panose="02020603050405020304" pitchFamily="18" charset="0"/>
                          <a:cs typeface="Times New Roman" panose="02020603050405020304" pitchFamily="18" charset="0"/>
                        </a:rPr>
                        <a:t>5</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Specifications</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kern="1200" dirty="0">
                          <a:solidFill>
                            <a:schemeClr val="tx1"/>
                          </a:solidFill>
                          <a:latin typeface="Times New Roman" panose="02020603050405020304" pitchFamily="18" charset="0"/>
                          <a:ea typeface="+mn-ea"/>
                          <a:cs typeface="Times New Roman" panose="02020603050405020304" pitchFamily="18" charset="0"/>
                        </a:rPr>
                        <a:t>According to the requirements of GOST and TU</a:t>
                      </a:r>
                    </a:p>
                  </a:txBody>
                  <a:tcPr/>
                </a:tc>
                <a:extLst>
                  <a:ext uri="{0D108BD9-81ED-4DB2-BD59-A6C34878D82A}">
                    <a16:rowId xmlns:a16="http://schemas.microsoft.com/office/drawing/2014/main" val="10004"/>
                  </a:ext>
                </a:extLst>
              </a:tr>
              <a:tr h="398580">
                <a:tc>
                  <a:txBody>
                    <a:bodyPr/>
                    <a:lstStyle/>
                    <a:p>
                      <a:pPr algn="ctr" rtl="0"/>
                      <a:r>
                        <a:rPr lang="ru-RU" sz="1400" b="1" dirty="0">
                          <a:latin typeface="Times New Roman" panose="02020603050405020304" pitchFamily="18" charset="0"/>
                          <a:cs typeface="Times New Roman" panose="02020603050405020304" pitchFamily="18" charset="0"/>
                        </a:rPr>
                        <a:t>6</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err="1">
                          <a:latin typeface="Times New Roman" panose="02020603050405020304" pitchFamily="18" charset="0"/>
                          <a:cs typeface="Times New Roman" panose="02020603050405020304" pitchFamily="18" charset="0"/>
                        </a:rPr>
                        <a:t>GOSTs</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400" b="1" dirty="0" err="1">
                          <a:latin typeface="Times New Roman" panose="02020603050405020304" pitchFamily="18" charset="0"/>
                          <a:cs typeface="Times New Roman" panose="02020603050405020304" pitchFamily="18" charset="0"/>
                        </a:rPr>
                        <a:t>TSh</a:t>
                      </a:r>
                      <a:r>
                        <a:rPr lang="en-US" sz="1400" b="1" dirty="0">
                          <a:latin typeface="Times New Roman" panose="02020603050405020304" pitchFamily="18" charset="0"/>
                          <a:cs typeface="Times New Roman" panose="02020603050405020304" pitchFamily="18" charset="0"/>
                        </a:rPr>
                        <a:t> 002 17231-008</a:t>
                      </a:r>
                      <a:r>
                        <a:rPr lang="ru-RU" sz="1400" b="1" dirty="0">
                          <a:latin typeface="Times New Roman" panose="02020603050405020304" pitchFamily="18" charset="0"/>
                          <a:cs typeface="Times New Roman" panose="02020603050405020304" pitchFamily="18" charset="0"/>
                        </a:rPr>
                        <a:t>:</a:t>
                      </a:r>
                      <a:r>
                        <a:rPr lang="ru-RU" sz="1400" b="1" baseline="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2015</a:t>
                      </a:r>
                      <a:endParaRPr lang="ru-RU" sz="1400" b="1"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666822">
                <a:tc>
                  <a:txBody>
                    <a:bodyPr/>
                    <a:lstStyle/>
                    <a:p>
                      <a:pPr algn="ctr" rtl="0"/>
                      <a:r>
                        <a:rPr lang="ru-RU" sz="1400" b="1" dirty="0">
                          <a:latin typeface="Times New Roman" panose="02020603050405020304" pitchFamily="18" charset="0"/>
                          <a:cs typeface="Times New Roman" panose="02020603050405020304" pitchFamily="18" charset="0"/>
                        </a:rPr>
                        <a:t>7</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rtl="0"/>
                      <a:r>
                        <a:rPr lang="ru-RU" sz="1400" b="1" dirty="0">
                          <a:latin typeface="Times New Roman" panose="02020603050405020304" pitchFamily="18" charset="0"/>
                          <a:cs typeface="Times New Roman" panose="02020603050405020304" pitchFamily="18" charset="0"/>
                        </a:rPr>
                        <a:t>Main consumers</a:t>
                      </a:r>
                      <a:endParaRPr lang="ru-RU" sz="14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b="1" dirty="0" err="1">
                          <a:latin typeface="Times New Roman" panose="02020603050405020304" pitchFamily="18" charset="0"/>
                          <a:cs typeface="Times New Roman" panose="02020603050405020304" pitchFamily="18" charset="0"/>
                        </a:rPr>
                        <a:t>Enterprises</a:t>
                      </a:r>
                      <a:r>
                        <a:rPr lang="ru-RU"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of </a:t>
                      </a:r>
                      <a:r>
                        <a:rPr lang="ru-RU" sz="1400" b="1" dirty="0">
                          <a:latin typeface="Times New Roman" panose="02020603050405020304" pitchFamily="18" charset="0"/>
                          <a:cs typeface="Times New Roman" panose="02020603050405020304" pitchFamily="18" charset="0"/>
                        </a:rPr>
                        <a:t>JSC </a:t>
                      </a:r>
                      <a:r>
                        <a:rPr lang="ru-RU" sz="1400" b="1" dirty="0" err="1">
                          <a:latin typeface="Times New Roman" panose="02020603050405020304" pitchFamily="18" charset="0"/>
                          <a:cs typeface="Times New Roman" panose="02020603050405020304" pitchFamily="18" charset="0"/>
                        </a:rPr>
                        <a:t>Uzbekneftegaz</a:t>
                      </a:r>
                      <a:endParaRPr lang="en-US" sz="1400" b="1"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10242" name="AutoShape 2" descr="Картинки по запросу фото насосы нефтяные НК-200/7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l" rtl="0"/>
            <a:endParaRPr lang="ru-RU"/>
          </a:p>
        </p:txBody>
      </p:sp>
      <p:sp>
        <p:nvSpPr>
          <p:cNvPr id="3" name="AutoShape 4" descr="Оборудование для нефтегазохимического комплекса"/>
          <p:cNvSpPr>
            <a:spLocks noChangeAspect="1" noChangeArrowheads="1"/>
          </p:cNvSpPr>
          <p:nvPr/>
        </p:nvSpPr>
        <p:spPr bwMode="auto">
          <a:xfrm>
            <a:off x="155575" y="-800100"/>
            <a:ext cx="2524125" cy="167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l" rtl="0"/>
            <a:endParaRPr lang="ru-RU"/>
          </a:p>
        </p:txBody>
      </p:sp>
      <p:sp>
        <p:nvSpPr>
          <p:cNvPr id="12" name="Прямоугольник 11"/>
          <p:cNvSpPr/>
          <p:nvPr/>
        </p:nvSpPr>
        <p:spPr>
          <a:xfrm>
            <a:off x="1187624" y="160338"/>
            <a:ext cx="6922642" cy="40011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rtl="0"/>
            <a:r>
              <a:rPr lang="ru-RU"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mastered within the localization program </a:t>
            </a:r>
          </a:p>
        </p:txBody>
      </p:sp>
      <p:pic>
        <p:nvPicPr>
          <p:cNvPr id="5" name="Рисунок 4">
            <a:extLst>
              <a:ext uri="{FF2B5EF4-FFF2-40B4-BE49-F238E27FC236}">
                <a16:creationId xmlns:a16="http://schemas.microsoft.com/office/drawing/2014/main" id="{FEF350F2-7007-438F-862A-285B43E69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248" y="1772816"/>
            <a:ext cx="3266038" cy="144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Рисунок 1"/>
          <p:cNvPicPr>
            <a:picLocks noChangeAspect="1"/>
          </p:cNvPicPr>
          <p:nvPr/>
        </p:nvPicPr>
        <p:blipFill rotWithShape="1">
          <a:blip r:embed="rId3"/>
          <a:srcRect b="7981"/>
          <a:stretch/>
        </p:blipFill>
        <p:spPr>
          <a:xfrm>
            <a:off x="5753248" y="3532060"/>
            <a:ext cx="3266038" cy="2057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7509081"/>
      </p:ext>
    </p:extLst>
  </p:cSld>
  <p:clrMapOvr>
    <a:masterClrMapping/>
  </p:clrMapOvr>
</p:sld>
</file>

<file path=ppt/theme/theme1.xml><?xml version="1.0" encoding="utf-8"?>
<a:theme xmlns:a="http://schemas.openxmlformats.org/drawingml/2006/main" name="Тема1">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Тема1" id="{D6AC42F1-AFDC-477A-AAC1-0A387165AF7B}" vid="{7E8AFB07-057A-4E96-8D06-1C0E887B549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5261</TotalTime>
  <Words>1009</Words>
  <Application>Microsoft Office PowerPoint</Application>
  <PresentationFormat>Экран (4:3)</PresentationFormat>
  <Paragraphs>252</Paragraphs>
  <Slides>9</Slides>
  <Notes>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Calibri Light</vt:lpstr>
      <vt:lpstr>Times New Roman</vt:lpstr>
      <vt:lpstr>Тема1</vt:lpstr>
      <vt:lpstr>Презентация PowerPoint</vt:lpstr>
      <vt:lpstr> </vt:lpstr>
      <vt:lpstr>Презентация PowerPoint</vt:lpstr>
      <vt:lpstr>Презентация PowerPoint</vt:lpstr>
      <vt:lpstr>Презентация PowerPoint</vt:lpstr>
      <vt:lpstr> </vt:lpstr>
      <vt:lpstr>Презентация PowerPoint</vt:lpstr>
      <vt:lpstr> </vt:lpstr>
      <vt:lpstr>Презентация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AZIZ</dc:creator>
  <cp:lastModifiedBy>Xojiakbar Anvarov</cp:lastModifiedBy>
  <cp:revision>413</cp:revision>
  <dcterms:created xsi:type="dcterms:W3CDTF">2015-06-16T07:07:06Z</dcterms:created>
  <dcterms:modified xsi:type="dcterms:W3CDTF">2020-09-18T13:09:07Z</dcterms:modified>
</cp:coreProperties>
</file>