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86" r:id="rId4"/>
    <p:sldId id="287" r:id="rId5"/>
    <p:sldId id="285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6" r:id="rId14"/>
    <p:sldId id="295" r:id="rId15"/>
    <p:sldId id="29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4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0C3F96-07F1-424C-8469-53894DFB58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184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8DA75FE-86D2-4DE5-BA4C-3C424D453EFE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196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C3F96-07F1-424C-8469-53894DFB585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71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D22585-FBA5-4120-9BCD-AB23352CA7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39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A7446-C675-4B2B-A976-B0B654FFED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09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59230-54BC-49E7-96EF-7F12DBF546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09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64B1A-8373-4FEC-B1EE-AA4392BBC1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0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7CD28-F62E-4AE8-8406-60312DB01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6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88134-8F13-43ED-B67F-D37CFE75EC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04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7EA999-803B-4CC6-8AC4-920887EA62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0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5490E-F30B-4189-857A-AC3167E097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93DC4-014F-4B02-A991-A9E2154A58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45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A722F-5E9C-436E-850C-E940CB289C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45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8C792-B5EB-457A-B315-C8509B5643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3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4C41D8-B05D-474F-B58B-D921E9A26A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/ajax_post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AJAX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Asynchronous Javascript And 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Form 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frm</a:t>
            </a:r>
            <a:r>
              <a:rPr lang="en-US" sz="1800" dirty="0" smtClean="0"/>
              <a:t> = $('#</a:t>
            </a:r>
            <a:r>
              <a:rPr lang="en-US" sz="1800" dirty="0" err="1" smtClean="0"/>
              <a:t>myform</a:t>
            </a:r>
            <a:r>
              <a:rPr lang="en-US" sz="1800" dirty="0" smtClean="0"/>
              <a:t>');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frm.submit</a:t>
            </a:r>
            <a:r>
              <a:rPr lang="en-US" sz="1800" dirty="0" smtClean="0"/>
              <a:t>(function (</a:t>
            </a:r>
            <a:r>
              <a:rPr lang="en-US" sz="1800" dirty="0" err="1" smtClean="0"/>
              <a:t>ev</a:t>
            </a:r>
            <a:r>
              <a:rPr lang="en-US" sz="1800" dirty="0" smtClean="0"/>
              <a:t>) {</a:t>
            </a:r>
          </a:p>
          <a:p>
            <a:pPr marL="0" indent="0">
              <a:buNone/>
            </a:pPr>
            <a:r>
              <a:rPr lang="en-US" sz="1800" dirty="0" smtClean="0"/>
              <a:t>        $.ajax({</a:t>
            </a:r>
          </a:p>
          <a:p>
            <a:pPr marL="0" indent="0">
              <a:buNone/>
            </a:pPr>
            <a:r>
              <a:rPr lang="en-US" sz="1800" dirty="0" smtClean="0"/>
              <a:t>            type: </a:t>
            </a:r>
            <a:r>
              <a:rPr lang="en-US" sz="1800" dirty="0" err="1" smtClean="0"/>
              <a:t>frm.attr</a:t>
            </a:r>
            <a:r>
              <a:rPr lang="en-US" sz="1800" dirty="0" smtClean="0"/>
              <a:t>('method'),</a:t>
            </a:r>
          </a:p>
          <a:p>
            <a:pPr marL="0" indent="0">
              <a:buNone/>
            </a:pPr>
            <a:r>
              <a:rPr lang="en-US" sz="1800" dirty="0" smtClean="0"/>
              <a:t>            url: </a:t>
            </a:r>
            <a:r>
              <a:rPr lang="en-US" sz="1800" dirty="0" err="1" smtClean="0"/>
              <a:t>frm.attr</a:t>
            </a:r>
            <a:r>
              <a:rPr lang="en-US" sz="1800" dirty="0" smtClean="0"/>
              <a:t>('action'),</a:t>
            </a:r>
          </a:p>
          <a:p>
            <a:pPr marL="0" indent="0">
              <a:buNone/>
            </a:pPr>
            <a:r>
              <a:rPr lang="en-US" sz="1800" dirty="0" smtClean="0"/>
              <a:t>            data: </a:t>
            </a:r>
            <a:r>
              <a:rPr lang="en-US" sz="1800" dirty="0" err="1" smtClean="0"/>
              <a:t>frm.serialize</a:t>
            </a:r>
            <a:r>
              <a:rPr lang="en-US" sz="1800" dirty="0" smtClean="0"/>
              <a:t>(),</a:t>
            </a:r>
          </a:p>
          <a:p>
            <a:pPr marL="0" indent="0">
              <a:buNone/>
            </a:pPr>
            <a:r>
              <a:rPr lang="en-US" sz="1800" dirty="0" smtClean="0"/>
              <a:t>            success: function (data) {</a:t>
            </a:r>
          </a:p>
          <a:p>
            <a:pPr marL="0" indent="0">
              <a:buNone/>
            </a:pPr>
            <a:r>
              <a:rPr lang="en-US" sz="1800" dirty="0" smtClean="0"/>
              <a:t>                alert('ok');</a:t>
            </a:r>
          </a:p>
          <a:p>
            <a:pPr marL="0" indent="0">
              <a:buNone/>
            </a:pPr>
            <a:r>
              <a:rPr lang="en-US" sz="1800" dirty="0" smtClean="0"/>
              <a:t>            }</a:t>
            </a:r>
          </a:p>
          <a:p>
            <a:pPr marL="0" indent="0">
              <a:buNone/>
            </a:pPr>
            <a:r>
              <a:rPr lang="en-US" sz="1800" dirty="0" smtClean="0"/>
              <a:t>        });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ev.preventDefault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    });</a:t>
            </a: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4B1A-8373-4FEC-B1EE-AA4392BBC12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5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Submition</a:t>
            </a:r>
            <a:r>
              <a:rPr lang="en-US" dirty="0" smtClean="0"/>
              <a:t> Best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$(document).ready(function () {</a:t>
            </a:r>
          </a:p>
          <a:p>
            <a:pPr marL="0" indent="0">
              <a:buNone/>
            </a:pPr>
            <a:r>
              <a:rPr lang="en-US" sz="1600" dirty="0" smtClean="0"/>
              <a:t>    $('#</a:t>
            </a:r>
            <a:r>
              <a:rPr lang="en-US" sz="1600" dirty="0" err="1" smtClean="0"/>
              <a:t>myform</a:t>
            </a:r>
            <a:r>
              <a:rPr lang="en-US" sz="1600" dirty="0" smtClean="0"/>
              <a:t>').on('submit', function(e) {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e.preventDefault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        $.ajax({</a:t>
            </a:r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url</a:t>
            </a:r>
            <a:r>
              <a:rPr lang="en-US" sz="1600" dirty="0" smtClean="0"/>
              <a:t> : $(this).</a:t>
            </a:r>
            <a:r>
              <a:rPr lang="en-US" sz="1600" dirty="0" err="1" smtClean="0"/>
              <a:t>attr</a:t>
            </a:r>
            <a:r>
              <a:rPr lang="en-US" sz="1600" dirty="0" smtClean="0"/>
              <a:t>('action') || </a:t>
            </a:r>
            <a:r>
              <a:rPr lang="en-US" sz="1600" dirty="0" err="1" smtClean="0"/>
              <a:t>window.location.pathname</a:t>
            </a:r>
            <a:r>
              <a:rPr lang="en-US" sz="1600" dirty="0" smtClean="0"/>
              <a:t>,</a:t>
            </a:r>
          </a:p>
          <a:p>
            <a:pPr marL="0" indent="0">
              <a:buNone/>
            </a:pPr>
            <a:r>
              <a:rPr lang="en-US" sz="1600" dirty="0" smtClean="0"/>
              <a:t>            type: "GET",</a:t>
            </a:r>
          </a:p>
          <a:p>
            <a:pPr marL="0" indent="0">
              <a:buNone/>
            </a:pPr>
            <a:r>
              <a:rPr lang="en-US" sz="1600" dirty="0" smtClean="0"/>
              <a:t>            data: $(this).serialize(),</a:t>
            </a:r>
          </a:p>
          <a:p>
            <a:pPr marL="0" indent="0">
              <a:buNone/>
            </a:pPr>
            <a:r>
              <a:rPr lang="en-US" sz="1600" dirty="0" smtClean="0"/>
              <a:t>            success: function (data) {</a:t>
            </a:r>
          </a:p>
          <a:p>
            <a:pPr marL="0" indent="0">
              <a:buNone/>
            </a:pPr>
            <a:r>
              <a:rPr lang="en-US" sz="1600" dirty="0" smtClean="0"/>
              <a:t>                $("#</a:t>
            </a:r>
            <a:r>
              <a:rPr lang="en-US" sz="1600" dirty="0" err="1" smtClean="0"/>
              <a:t>form_output</a:t>
            </a:r>
            <a:r>
              <a:rPr lang="en-US" sz="1600" dirty="0" smtClean="0"/>
              <a:t>").html(data);</a:t>
            </a:r>
          </a:p>
          <a:p>
            <a:pPr marL="0" indent="0">
              <a:buNone/>
            </a:pPr>
            <a:r>
              <a:rPr lang="en-US" sz="1600" dirty="0" smtClean="0"/>
              <a:t>            },</a:t>
            </a:r>
          </a:p>
          <a:p>
            <a:pPr marL="0" indent="0">
              <a:buNone/>
            </a:pPr>
            <a:r>
              <a:rPr lang="en-US" sz="1600" dirty="0" smtClean="0"/>
              <a:t>            error: function (</a:t>
            </a:r>
            <a:r>
              <a:rPr lang="en-US" sz="1600" dirty="0" err="1" smtClean="0"/>
              <a:t>jXHR</a:t>
            </a:r>
            <a:r>
              <a:rPr lang="en-US" sz="1600" dirty="0" smtClean="0"/>
              <a:t>, </a:t>
            </a:r>
            <a:r>
              <a:rPr lang="en-US" sz="1600" dirty="0" err="1" smtClean="0"/>
              <a:t>textStatus</a:t>
            </a:r>
            <a:r>
              <a:rPr lang="en-US" sz="1600" dirty="0" smtClean="0"/>
              <a:t>, </a:t>
            </a:r>
            <a:r>
              <a:rPr lang="en-US" sz="1600" dirty="0" err="1" smtClean="0"/>
              <a:t>errorThrown</a:t>
            </a:r>
            <a:r>
              <a:rPr lang="en-US" sz="1600" dirty="0" smtClean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                alert(</a:t>
            </a:r>
            <a:r>
              <a:rPr lang="en-US" sz="1600" dirty="0" err="1" smtClean="0"/>
              <a:t>errorThrown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            }</a:t>
            </a:r>
          </a:p>
          <a:p>
            <a:pPr marL="0" indent="0">
              <a:buNone/>
            </a:pPr>
            <a:r>
              <a:rPr lang="en-US" sz="1600" dirty="0" smtClean="0"/>
              <a:t>        });</a:t>
            </a:r>
          </a:p>
          <a:p>
            <a:pPr marL="0" indent="0">
              <a:buNone/>
            </a:pPr>
            <a:r>
              <a:rPr lang="en-US" sz="1600" dirty="0" smtClean="0"/>
              <a:t>    });</a:t>
            </a:r>
          </a:p>
          <a:p>
            <a:pPr marL="0" indent="0">
              <a:buNone/>
            </a:pPr>
            <a:r>
              <a:rPr lang="en-US" sz="1600" dirty="0" smtClean="0"/>
              <a:t>});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4B1A-8373-4FEC-B1EE-AA4392BBC12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Services(REST Vs SOAP)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REST</a:t>
            </a:r>
          </a:p>
          <a:p>
            <a:pPr lvl="1"/>
            <a:r>
              <a:rPr lang="en-US" sz="1800" dirty="0" smtClean="0"/>
              <a:t>Everything in REST is considered as a resource.</a:t>
            </a:r>
          </a:p>
          <a:p>
            <a:pPr lvl="1"/>
            <a:r>
              <a:rPr lang="en-US" sz="1800" dirty="0" smtClean="0"/>
              <a:t>Every resource is identified by an URI.</a:t>
            </a:r>
          </a:p>
          <a:p>
            <a:pPr lvl="1"/>
            <a:r>
              <a:rPr lang="en-US" sz="1800" dirty="0" smtClean="0"/>
              <a:t>Uses uniform interfaces. Resources are handled </a:t>
            </a:r>
            <a:r>
              <a:rPr lang="en-US" sz="1800" dirty="0" err="1" smtClean="0"/>
              <a:t>uing</a:t>
            </a:r>
            <a:r>
              <a:rPr lang="en-US" sz="1800" dirty="0" smtClean="0"/>
              <a:t> POST, GET, PUT, DELETE operations which are similar to Create, Read, update and Delete(CRUD) operations.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4B1A-8373-4FEC-B1EE-AA4392BBC12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6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Services(REST Vs SOAP)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smtClean="0"/>
              <a:t>Be </a:t>
            </a:r>
            <a:r>
              <a:rPr lang="en-US" sz="1800" dirty="0" smtClean="0"/>
              <a:t>stateless. Every request is an independent request. </a:t>
            </a:r>
          </a:p>
          <a:p>
            <a:pPr lvl="1"/>
            <a:r>
              <a:rPr lang="en-US" sz="1800" dirty="0" smtClean="0"/>
              <a:t>Each request from client to server must contain all the information necessary to understand the request.</a:t>
            </a:r>
          </a:p>
          <a:p>
            <a:pPr lvl="1"/>
            <a:r>
              <a:rPr lang="en-US" sz="1800" dirty="0" smtClean="0"/>
              <a:t>Communications are done via representations. E.g. XML, JSON RESTful Web Services A </a:t>
            </a:r>
            <a:r>
              <a:rPr lang="en-US" sz="1800" dirty="0" err="1" smtClean="0"/>
              <a:t>RESTFul</a:t>
            </a:r>
            <a:r>
              <a:rPr lang="en-US" sz="1800" dirty="0" smtClean="0"/>
              <a:t> web services are based on HTTP methods and the concept of REST</a:t>
            </a:r>
            <a:r>
              <a:rPr lang="en-US" sz="1800" smtClean="0"/>
              <a:t>. </a:t>
            </a:r>
          </a:p>
          <a:p>
            <a:pPr lvl="1"/>
            <a:r>
              <a:rPr lang="en-US" sz="1800" smtClean="0"/>
              <a:t>A </a:t>
            </a:r>
            <a:r>
              <a:rPr lang="en-US" sz="1800" dirty="0" err="1" smtClean="0"/>
              <a:t>RESTFul</a:t>
            </a:r>
            <a:r>
              <a:rPr lang="en-US" sz="1800" dirty="0" smtClean="0"/>
              <a:t> web service typically defines the base URI for the services, the supported MIME-types (XML, text, JSON, user-defined, ...) and the set of operations (POST, GET, PUT, DELETE) which are supported.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4B1A-8373-4FEC-B1EE-AA4392BBC12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6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Services(REST Vs SOAP)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SOAP</a:t>
            </a:r>
          </a:p>
          <a:p>
            <a:pPr lvl="1"/>
            <a:r>
              <a:rPr lang="en-US" sz="1800" dirty="0" smtClean="0"/>
              <a:t>WSDL defines contract between client and service and is static by its nature.</a:t>
            </a:r>
          </a:p>
          <a:p>
            <a:pPr lvl="1"/>
            <a:r>
              <a:rPr lang="en-US" sz="1800" dirty="0" smtClean="0"/>
              <a:t>SOAP builds an XML based protocol on top of HTTP or sometimes TCP/IP.</a:t>
            </a:r>
          </a:p>
          <a:p>
            <a:pPr lvl="1"/>
            <a:r>
              <a:rPr lang="en-US" sz="1800" dirty="0" smtClean="0"/>
              <a:t>SOAP describes functions, and types of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4B1A-8373-4FEC-B1EE-AA4392BBC12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6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Services(REST Vs SOAP)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smtClean="0"/>
              <a:t>SOAP </a:t>
            </a:r>
            <a:r>
              <a:rPr lang="en-US" sz="1800" dirty="0" smtClean="0"/>
              <a:t>is a successor of XML-RPC and is very similar, but describes a standard way to communicate.</a:t>
            </a:r>
          </a:p>
          <a:p>
            <a:pPr lvl="1"/>
            <a:r>
              <a:rPr lang="en-US" sz="1800" dirty="0" smtClean="0"/>
              <a:t>Several programming languages have native support for SOAP, you typically feed it a web service URL and you can call its web service functions without the need of specific code.</a:t>
            </a:r>
          </a:p>
          <a:p>
            <a:pPr lvl="1"/>
            <a:r>
              <a:rPr lang="en-US" sz="1800" dirty="0" smtClean="0"/>
              <a:t>Binary data that is sent must be encoded first into a format such as base64 encoded.</a:t>
            </a:r>
          </a:p>
          <a:p>
            <a:pPr lvl="1"/>
            <a:r>
              <a:rPr lang="en-US" sz="1800" dirty="0" smtClean="0"/>
              <a:t>Has several protocols and technologies relating to it: WSDL, XSDs, SOAP, WS-Addressing.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4B1A-8373-4FEC-B1EE-AA4392BBC12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6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Typical AJAX Flow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Make the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Gather information (possibly from HTML form)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Set up the URL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Open the connection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Set a callback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Send the request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Handle the response (in callback method)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When request.readyState == 4 and request.status == 200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Get the response in either text or xml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request.responseText or request.responseXML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Process the response appropriately for viewing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Get the objects on the page that will change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document.getElementById or document.getElementByName,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Make the changes</a:t>
            </a:r>
            <a:endParaRPr lang="en-US" altLang="en-US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4B1A-8373-4FEC-B1EE-AA4392BBC12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jqXHR Object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Superset of the XMLHTTPRequest</a:t>
            </a:r>
          </a:p>
          <a:p>
            <a:r>
              <a:rPr lang="en-US" altLang="en-US" smtClean="0"/>
              <a:t>Contains responseText and responseXML properties and getResponseHeader() method</a:t>
            </a:r>
          </a:p>
          <a:p>
            <a:r>
              <a:rPr lang="en-US" altLang="en-US" smtClean="0"/>
              <a:t>Other functions</a:t>
            </a:r>
          </a:p>
          <a:p>
            <a:pPr lvl="1"/>
            <a:r>
              <a:rPr lang="en-US" altLang="en-US" sz="2000" smtClean="0"/>
              <a:t>jqXHR.done(function(data,textStatus, jqXHR){} )</a:t>
            </a:r>
          </a:p>
          <a:p>
            <a:pPr lvl="1"/>
            <a:r>
              <a:rPr lang="en-US" altLang="en-US" sz="2000" smtClean="0"/>
              <a:t>jqXHR.fail(function(jqXHR, textStatus, errorThrown){} )</a:t>
            </a:r>
          </a:p>
          <a:p>
            <a:pPr lvl="1"/>
            <a:r>
              <a:rPr lang="en-US" altLang="en-US" sz="2000" smtClean="0"/>
              <a:t>jqXHR.always(function(data, textStatus, error){} 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4B1A-8373-4FEC-B1EE-AA4392BBC12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AJAX &amp; the jqXHR Object</a:t>
            </a:r>
          </a:p>
        </p:txBody>
      </p:sp>
      <p:sp>
        <p:nvSpPr>
          <p:cNvPr id="49154" name="TextBox 2"/>
          <p:cNvSpPr txBox="1">
            <a:spLocks noChangeArrowheads="1"/>
          </p:cNvSpPr>
          <p:nvPr/>
        </p:nvSpPr>
        <p:spPr bwMode="auto">
          <a:xfrm>
            <a:off x="2133600" y="2590800"/>
            <a:ext cx="413702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var</a:t>
            </a:r>
            <a:r>
              <a:rPr lang="en-US" altLang="en-US"/>
              <a:t> jqxhr = $.ajax( "example.php" )</a:t>
            </a:r>
          </a:p>
          <a:p>
            <a:r>
              <a:rPr lang="en-US" altLang="en-US"/>
              <a:t>  .done(</a:t>
            </a:r>
            <a:r>
              <a:rPr lang="en-US" altLang="en-US" b="1"/>
              <a:t>function</a:t>
            </a:r>
            <a:r>
              <a:rPr lang="en-US" altLang="en-US"/>
              <a:t>() {</a:t>
            </a:r>
          </a:p>
          <a:p>
            <a:r>
              <a:rPr lang="sv-SE" altLang="en-US"/>
              <a:t>    alert( "success" );</a:t>
            </a:r>
          </a:p>
          <a:p>
            <a:r>
              <a:rPr lang="sv-SE" altLang="en-US"/>
              <a:t>  })</a:t>
            </a:r>
          </a:p>
          <a:p>
            <a:r>
              <a:rPr lang="sv-SE" altLang="en-US"/>
              <a:t>  .fail(</a:t>
            </a:r>
            <a:r>
              <a:rPr lang="sv-SE" altLang="en-US" b="1"/>
              <a:t>function</a:t>
            </a:r>
            <a:r>
              <a:rPr lang="sv-SE" altLang="en-US"/>
              <a:t>() {</a:t>
            </a:r>
          </a:p>
          <a:p>
            <a:r>
              <a:rPr lang="nb-NO" altLang="en-US"/>
              <a:t>    alert( "error" );</a:t>
            </a:r>
          </a:p>
          <a:p>
            <a:r>
              <a:rPr lang="nb-NO" altLang="en-US"/>
              <a:t>  })</a:t>
            </a:r>
          </a:p>
          <a:p>
            <a:r>
              <a:rPr lang="nb-NO" altLang="en-US"/>
              <a:t>  .always(</a:t>
            </a:r>
            <a:r>
              <a:rPr lang="nb-NO" altLang="en-US" b="1"/>
              <a:t>function</a:t>
            </a:r>
            <a:r>
              <a:rPr lang="nb-NO" altLang="en-US"/>
              <a:t>() {</a:t>
            </a:r>
          </a:p>
          <a:p>
            <a:r>
              <a:rPr lang="nb-NO" altLang="en-US"/>
              <a:t>    alert( "complete" );</a:t>
            </a:r>
          </a:p>
          <a:p>
            <a:r>
              <a:rPr lang="nb-NO" altLang="en-US"/>
              <a:t>  });</a:t>
            </a: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490E-F30B-4189-857A-AC3167E0972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AJAX in JQuery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81000" y="1795463"/>
            <a:ext cx="8763000" cy="4114800"/>
          </a:xfrm>
        </p:spPr>
        <p:txBody>
          <a:bodyPr/>
          <a:lstStyle/>
          <a:p>
            <a:r>
              <a:rPr lang="en-US" altLang="en-US" sz="2400" dirty="0" smtClean="0"/>
              <a:t>$.get(</a:t>
            </a:r>
            <a:r>
              <a:rPr lang="en-US" altLang="en-US" sz="2400" dirty="0" err="1" smtClean="0"/>
              <a:t>url</a:t>
            </a:r>
            <a:r>
              <a:rPr lang="en-US" altLang="en-US" sz="2400" dirty="0" smtClean="0"/>
              <a:t> [, data] [, success(</a:t>
            </a:r>
            <a:r>
              <a:rPr lang="en-US" altLang="en-US" sz="2400" dirty="0" err="1" smtClean="0"/>
              <a:t>data,textStatus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jqXHR</a:t>
            </a:r>
            <a:r>
              <a:rPr lang="en-US" altLang="en-US" sz="2400" dirty="0" smtClean="0"/>
              <a:t>){} )</a:t>
            </a:r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$.post(</a:t>
            </a:r>
            <a:r>
              <a:rPr lang="en-US" altLang="en-US" sz="2400" dirty="0" err="1" smtClean="0"/>
              <a:t>url</a:t>
            </a:r>
            <a:r>
              <a:rPr lang="en-US" altLang="en-US" sz="2400" dirty="0" smtClean="0"/>
              <a:t> [, data] [, success(</a:t>
            </a:r>
            <a:r>
              <a:rPr lang="en-US" altLang="en-US" sz="2400" dirty="0" err="1" smtClean="0"/>
              <a:t>data,textStatus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jqXHR</a:t>
            </a:r>
            <a:r>
              <a:rPr lang="en-US" altLang="en-US" sz="2400" dirty="0" smtClean="0"/>
              <a:t>){} )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000" dirty="0" smtClean="0"/>
              <a:t>$.</a:t>
            </a:r>
            <a:r>
              <a:rPr lang="en-US" altLang="en-US" sz="2000" dirty="0" err="1" smtClean="0"/>
              <a:t>getJSON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url</a:t>
            </a:r>
            <a:r>
              <a:rPr lang="en-US" altLang="en-US" sz="2000" dirty="0" smtClean="0"/>
              <a:t> [, data] [, success(</a:t>
            </a:r>
            <a:r>
              <a:rPr lang="en-US" altLang="en-US" sz="2000" dirty="0" err="1" smtClean="0"/>
              <a:t>data,textStatus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jqXHR</a:t>
            </a:r>
            <a:r>
              <a:rPr lang="en-US" altLang="en-US" sz="2000" dirty="0" smtClean="0"/>
              <a:t>){} )</a:t>
            </a:r>
          </a:p>
          <a:p>
            <a:pPr lvl="1"/>
            <a:r>
              <a:rPr lang="en-US" altLang="en-US" sz="1600" dirty="0" smtClean="0"/>
              <a:t>Use an AJAX get request to get JSON data</a:t>
            </a:r>
          </a:p>
          <a:p>
            <a:endParaRPr lang="en-US" altLang="en-US" sz="2400" dirty="0" smtClean="0"/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2209800" y="2590800"/>
            <a:ext cx="42751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/>
              <a:t>$.get( "ajax/test.html", </a:t>
            </a:r>
            <a:r>
              <a:rPr lang="en-US" altLang="en-US" sz="1800" b="1" dirty="0"/>
              <a:t>function</a:t>
            </a:r>
            <a:r>
              <a:rPr lang="en-US" altLang="en-US" sz="1800" dirty="0"/>
              <a:t>( data ) {</a:t>
            </a:r>
          </a:p>
          <a:p>
            <a:r>
              <a:rPr lang="nl-NL" altLang="en-US" sz="1800" dirty="0"/>
              <a:t>  $( ".result" ).html( data );</a:t>
            </a:r>
          </a:p>
          <a:p>
            <a:r>
              <a:rPr lang="nl-NL" altLang="en-US" sz="1800" dirty="0"/>
              <a:t>  alert( "Load was performed." );</a:t>
            </a:r>
          </a:p>
          <a:p>
            <a:r>
              <a:rPr lang="nl-NL" altLang="en-US" sz="1800" dirty="0"/>
              <a:t>});</a:t>
            </a:r>
            <a:endParaRPr lang="en-US" altLang="en-US" sz="1800" dirty="0"/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2209800" y="4388644"/>
            <a:ext cx="5403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/>
              <a:t>$.post( "ajax/test.html", </a:t>
            </a:r>
            <a:r>
              <a:rPr lang="en-US" altLang="en-US" sz="1800" dirty="0" err="1"/>
              <a:t>postdata</a:t>
            </a:r>
            <a:r>
              <a:rPr lang="en-US" altLang="en-US" sz="1800" dirty="0"/>
              <a:t>, </a:t>
            </a:r>
            <a:r>
              <a:rPr lang="en-US" altLang="en-US" sz="1800" b="1" dirty="0"/>
              <a:t>function</a:t>
            </a:r>
            <a:r>
              <a:rPr lang="en-US" altLang="en-US" sz="1800" dirty="0"/>
              <a:t>( data ) {</a:t>
            </a:r>
          </a:p>
          <a:p>
            <a:r>
              <a:rPr lang="nl-NL" altLang="en-US" sz="1800" dirty="0"/>
              <a:t>  $( ".result" ).html( data );</a:t>
            </a:r>
          </a:p>
          <a:p>
            <a:r>
              <a:rPr lang="nl-NL" altLang="en-US" sz="1800" dirty="0"/>
              <a:t>});</a:t>
            </a:r>
            <a:endParaRPr lang="en-US" alt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4B1A-8373-4FEC-B1EE-AA4392BBC12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smtClean="0"/>
              <a:t>The jQuery $.post() method loads data from the server using an HTTP POST request.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Syntax</a:t>
            </a:r>
          </a:p>
          <a:p>
            <a:pPr marL="273050" lvl="1" indent="0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$.post(</a:t>
            </a:r>
            <a:r>
              <a:rPr lang="en-US" altLang="en-US" sz="18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URL, {data}, function(data){…});</a:t>
            </a:r>
          </a:p>
          <a:p>
            <a:pPr marL="273050" lvl="1" indent="0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$.post("myScript.php", {name:txt}, function(result) {</a:t>
            </a:r>
            <a:b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 $("span").html(result);</a:t>
            </a:r>
            <a:b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 });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>
            <a:fillRect/>
          </a:stretch>
        </p:blipFill>
        <p:spPr bwMode="auto">
          <a:xfrm>
            <a:off x="5461000" y="3479800"/>
            <a:ext cx="3238500" cy="231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7694612" y="3111500"/>
            <a:ext cx="1055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 err="1"/>
              <a:t>ajax.php</a:t>
            </a: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49388"/>
              </p:ext>
            </p:extLst>
          </p:nvPr>
        </p:nvGraphicFramePr>
        <p:xfrm>
          <a:off x="762000" y="3487738"/>
          <a:ext cx="4364038" cy="1906828"/>
        </p:xfrm>
        <a:graphic>
          <a:graphicData uri="http://schemas.openxmlformats.org/drawingml/2006/table">
            <a:tbl>
              <a:tblPr/>
              <a:tblGrid>
                <a:gridCol w="1204913"/>
                <a:gridCol w="3159125"/>
              </a:tblGrid>
              <a:tr h="12065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Parameter</a:t>
                      </a:r>
                    </a:p>
                  </a:txBody>
                  <a:tcPr marL="16307" marR="16307" marT="16307" marB="16307" horzOverflow="overflow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Description</a:t>
                      </a:r>
                    </a:p>
                  </a:txBody>
                  <a:tcPr marL="16307" marR="16307" marT="16307" marB="16307" horzOverflow="overflow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</a:tr>
              <a:tr h="249238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URL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27178" marR="27178" marT="38049" marB="38049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Required. Specifies the url to send the request to.</a:t>
                      </a:r>
                    </a:p>
                  </a:txBody>
                  <a:tcPr marL="27178" marR="27178" marT="38049" marB="38049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9238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data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27178" marR="27178" marT="38049" marB="38049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Optional. Specifies data to send to the server along with the request.</a:t>
                      </a:r>
                    </a:p>
                  </a:txBody>
                  <a:tcPr marL="27178" marR="27178" marT="38049" marB="38049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73025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function(data)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27178" marR="27178" marT="38049" marB="38049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Optional. Specifies a function to run if the request succeeds.</a:t>
                      </a:r>
                      <a:b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</a:br>
                      <a:r>
                        <a:rPr kumimoji="0" lang="en-US" alt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data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 - contains the resulting data from the request</a:t>
                      </a:r>
                    </a:p>
                  </a:txBody>
                  <a:tcPr marL="27178" marR="27178" marT="38049" marB="38049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25" name="Rectangle 6"/>
          <p:cNvSpPr>
            <a:spLocks noChangeArrowheads="1"/>
          </p:cNvSpPr>
          <p:nvPr/>
        </p:nvSpPr>
        <p:spPr bwMode="auto">
          <a:xfrm>
            <a:off x="838200" y="5667495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>
                <a:hlinkClick r:id="rId4"/>
              </a:rPr>
              <a:t>http://www.w3schools.com/jquery/ajax_post.asp</a:t>
            </a:r>
            <a:endParaRPr lang="en-US" alt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http://www.usman-blog.com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4B1A-8373-4FEC-B1EE-AA4392BBC12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smtClean="0"/>
              <a:t>Ajax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10483"/>
            <a:ext cx="8178800" cy="572464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/>
              <a:t> &lt;?</a:t>
            </a:r>
            <a:r>
              <a:rPr lang="en-US" sz="1800" dirty="0" err="1"/>
              <a:t>php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  $id = $_POST['id'];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  </a:t>
            </a:r>
            <a:r>
              <a:rPr lang="en-US" sz="1800" dirty="0" err="1"/>
              <a:t>mysql_connect</a:t>
            </a:r>
            <a:r>
              <a:rPr lang="en-US" sz="1800" dirty="0"/>
              <a:t>("</a:t>
            </a:r>
            <a:r>
              <a:rPr lang="en-US" sz="1800" dirty="0" err="1"/>
              <a:t>localhost</a:t>
            </a:r>
            <a:r>
              <a:rPr lang="en-US" sz="1800" dirty="0"/>
              <a:t>", "</a:t>
            </a:r>
            <a:r>
              <a:rPr lang="en-US" sz="1800" dirty="0" err="1"/>
              <a:t>omuser</a:t>
            </a:r>
            <a:r>
              <a:rPr lang="en-US" sz="1800" dirty="0"/>
              <a:t>", "</a:t>
            </a:r>
            <a:r>
              <a:rPr lang="en-US" sz="1800" dirty="0" err="1"/>
              <a:t>omuser</a:t>
            </a:r>
            <a:r>
              <a:rPr lang="en-US" sz="1800" dirty="0"/>
              <a:t>") or die("Error connecting");</a:t>
            </a:r>
          </a:p>
          <a:p>
            <a:pPr>
              <a:defRPr/>
            </a:pPr>
            <a:r>
              <a:rPr lang="en-US" sz="1800" dirty="0"/>
              <a:t>  </a:t>
            </a:r>
            <a:r>
              <a:rPr lang="en-US" sz="1800" dirty="0" err="1"/>
              <a:t>mysql_select_db</a:t>
            </a:r>
            <a:r>
              <a:rPr lang="en-US" sz="1800" dirty="0"/>
              <a:t>("</a:t>
            </a:r>
            <a:r>
              <a:rPr lang="en-US" sz="1800" dirty="0" err="1"/>
              <a:t>om</a:t>
            </a:r>
            <a:r>
              <a:rPr lang="en-US" sz="1800" dirty="0"/>
              <a:t>") or die("Error selecting DB");</a:t>
            </a:r>
          </a:p>
          <a:p>
            <a:pPr>
              <a:defRPr/>
            </a:pPr>
            <a:r>
              <a:rPr lang="en-US" sz="1800" dirty="0"/>
              <a:t>  $</a:t>
            </a:r>
            <a:r>
              <a:rPr lang="en-US" sz="1800" dirty="0"/>
              <a:t>query = "SELECT * FROM items WHERE </a:t>
            </a:r>
            <a:r>
              <a:rPr lang="en-US" sz="1800" dirty="0" err="1"/>
              <a:t>item_id</a:t>
            </a:r>
            <a:r>
              <a:rPr lang="en-US" sz="1800" dirty="0"/>
              <a:t> = $id";</a:t>
            </a:r>
          </a:p>
          <a:p>
            <a:pPr>
              <a:defRPr/>
            </a:pPr>
            <a:r>
              <a:rPr lang="en-US" sz="1800" dirty="0"/>
              <a:t>  $result = </a:t>
            </a:r>
            <a:r>
              <a:rPr lang="en-US" sz="1800" dirty="0" err="1"/>
              <a:t>mysql_query</a:t>
            </a:r>
            <a:r>
              <a:rPr lang="en-US" sz="1800" dirty="0"/>
              <a:t>($query);</a:t>
            </a:r>
          </a:p>
          <a:p>
            <a:pPr>
              <a:defRPr/>
            </a:pPr>
            <a:r>
              <a:rPr lang="en-US" sz="1800" dirty="0"/>
              <a:t>  </a:t>
            </a:r>
          </a:p>
          <a:p>
            <a:pPr>
              <a:defRPr/>
            </a:pPr>
            <a:r>
              <a:rPr lang="en-US" sz="1800" dirty="0"/>
              <a:t>  if (</a:t>
            </a:r>
            <a:r>
              <a:rPr lang="en-US" sz="1800" dirty="0" err="1"/>
              <a:t>mysql_num_rows</a:t>
            </a:r>
            <a:r>
              <a:rPr lang="en-US" sz="1800" dirty="0"/>
              <a:t>($result) == 0) {</a:t>
            </a:r>
          </a:p>
          <a:p>
            <a:pPr>
              <a:defRPr/>
            </a:pPr>
            <a:r>
              <a:rPr lang="en-US" sz="1800" dirty="0"/>
              <a:t>    echo "Product ID $id not found.";</a:t>
            </a:r>
          </a:p>
          <a:p>
            <a:pPr>
              <a:defRPr/>
            </a:pPr>
            <a:r>
              <a:rPr lang="en-US" sz="1800" dirty="0"/>
              <a:t>    return;</a:t>
            </a:r>
          </a:p>
          <a:p>
            <a:pPr>
              <a:defRPr/>
            </a:pPr>
            <a:r>
              <a:rPr lang="en-US" sz="1800" dirty="0"/>
              <a:t>  }</a:t>
            </a:r>
          </a:p>
          <a:p>
            <a:pPr>
              <a:defRPr/>
            </a:pPr>
            <a:r>
              <a:rPr lang="en-US" sz="1800" dirty="0"/>
              <a:t>  </a:t>
            </a:r>
            <a:r>
              <a:rPr lang="en-US" sz="1800" dirty="0"/>
              <a:t>$</a:t>
            </a:r>
            <a:r>
              <a:rPr lang="en-US" sz="1800" dirty="0"/>
              <a:t>row = </a:t>
            </a:r>
            <a:r>
              <a:rPr lang="en-US" sz="1800" dirty="0" err="1"/>
              <a:t>mysql_fetch_array</a:t>
            </a:r>
            <a:r>
              <a:rPr lang="en-US" sz="1800" dirty="0"/>
              <a:t>($result);</a:t>
            </a:r>
          </a:p>
          <a:p>
            <a:pPr>
              <a:defRPr/>
            </a:pPr>
            <a:r>
              <a:rPr lang="en-US" sz="1800" dirty="0"/>
              <a:t>  </a:t>
            </a:r>
            <a:endParaRPr lang="en-US" sz="1800" dirty="0"/>
          </a:p>
          <a:p>
            <a:pPr>
              <a:defRPr/>
            </a:pPr>
            <a:r>
              <a:rPr lang="en-US" sz="1800" dirty="0"/>
              <a:t>  echo "&lt;strong&gt;Item ID:&lt;/strong&gt; {$row['</a:t>
            </a:r>
            <a:r>
              <a:rPr lang="en-US" sz="1800" dirty="0" err="1"/>
              <a:t>item_id</a:t>
            </a:r>
            <a:r>
              <a:rPr lang="en-US" sz="1800" dirty="0"/>
              <a:t>']}&lt;</a:t>
            </a:r>
            <a:r>
              <a:rPr lang="en-US" sz="1800" dirty="0" err="1"/>
              <a:t>br</a:t>
            </a:r>
            <a:r>
              <a:rPr lang="en-US" sz="1800" dirty="0"/>
              <a:t>&gt;";</a:t>
            </a:r>
          </a:p>
          <a:p>
            <a:pPr>
              <a:defRPr/>
            </a:pPr>
            <a:r>
              <a:rPr lang="en-US" sz="1800" dirty="0"/>
              <a:t>  echo "&lt;strong&gt;Title:&lt;/strong&gt; {$row['title']}&lt;</a:t>
            </a:r>
            <a:r>
              <a:rPr lang="en-US" sz="1800" dirty="0" err="1"/>
              <a:t>br</a:t>
            </a:r>
            <a:r>
              <a:rPr lang="en-US" sz="1800" dirty="0"/>
              <a:t>&gt;";</a:t>
            </a:r>
          </a:p>
          <a:p>
            <a:pPr>
              <a:defRPr/>
            </a:pPr>
            <a:r>
              <a:rPr lang="en-US" sz="1800" dirty="0"/>
              <a:t>  echo "&lt;strong&gt;Artist:&lt;/strong&gt; {$row['artist']}&lt;</a:t>
            </a:r>
            <a:r>
              <a:rPr lang="en-US" sz="1800" dirty="0" err="1"/>
              <a:t>br</a:t>
            </a:r>
            <a:r>
              <a:rPr lang="en-US" sz="1800" dirty="0"/>
              <a:t>&gt;";</a:t>
            </a:r>
          </a:p>
          <a:p>
            <a:pPr>
              <a:defRPr/>
            </a:pPr>
            <a:r>
              <a:rPr lang="en-US" sz="1800" dirty="0"/>
              <a:t>  echo "&lt;strong&gt;Price:&lt;/strong&gt; {$row['</a:t>
            </a:r>
            <a:r>
              <a:rPr lang="en-US" sz="1800" dirty="0" err="1"/>
              <a:t>unit_price</a:t>
            </a:r>
            <a:r>
              <a:rPr lang="en-US" sz="1800" dirty="0"/>
              <a:t>']}&lt;</a:t>
            </a:r>
            <a:r>
              <a:rPr lang="en-US" sz="1800" dirty="0" err="1"/>
              <a:t>br</a:t>
            </a:r>
            <a:r>
              <a:rPr lang="en-US" sz="1800" dirty="0"/>
              <a:t>&gt;";</a:t>
            </a:r>
          </a:p>
        </p:txBody>
      </p:sp>
      <p:sp>
        <p:nvSpPr>
          <p:cNvPr id="5" name="Left Arrow Callout 4"/>
          <p:cNvSpPr/>
          <p:nvPr/>
        </p:nvSpPr>
        <p:spPr>
          <a:xfrm>
            <a:off x="4546600" y="1600200"/>
            <a:ext cx="4267200" cy="304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Get this from the Ajax call</a:t>
            </a:r>
            <a:endParaRPr lang="en-US" sz="1600" dirty="0"/>
          </a:p>
        </p:txBody>
      </p:sp>
      <p:sp>
        <p:nvSpPr>
          <p:cNvPr id="52230" name="TextBox 5"/>
          <p:cNvSpPr txBox="1">
            <a:spLocks noChangeArrowheads="1"/>
          </p:cNvSpPr>
          <p:nvPr/>
        </p:nvSpPr>
        <p:spPr bwMode="auto">
          <a:xfrm>
            <a:off x="6629400" y="685800"/>
            <a:ext cx="210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show_product.php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4B1A-8373-4FEC-B1EE-AA4392BBC12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Ajax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48683"/>
            <a:ext cx="4114800" cy="43396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/>
              <a:t> </a:t>
            </a:r>
            <a:r>
              <a:rPr lang="en-US" sz="1800" dirty="0"/>
              <a:t>$('#show').</a:t>
            </a:r>
            <a:r>
              <a:rPr lang="en-US" sz="1800" dirty="0"/>
              <a:t>click(function(){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          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prodId</a:t>
            </a:r>
            <a:r>
              <a:rPr lang="en-US" sz="1800" dirty="0"/>
              <a:t> </a:t>
            </a:r>
            <a:r>
              <a:rPr lang="en-US" sz="1800" dirty="0"/>
              <a:t>= $('#id').</a:t>
            </a:r>
            <a:r>
              <a:rPr lang="en-US" sz="1800" dirty="0" err="1"/>
              <a:t>val</a:t>
            </a:r>
            <a:r>
              <a:rPr lang="en-US" sz="1800" dirty="0"/>
              <a:t>();</a:t>
            </a:r>
          </a:p>
          <a:p>
            <a:pPr>
              <a:defRPr/>
            </a:pPr>
            <a:r>
              <a:rPr lang="en-US" sz="1800" dirty="0"/>
              <a:t>           </a:t>
            </a:r>
            <a:r>
              <a:rPr lang="en-US" sz="1800" dirty="0"/>
              <a:t>          </a:t>
            </a:r>
            <a:endParaRPr lang="en-US" sz="1800" dirty="0"/>
          </a:p>
          <a:p>
            <a:pPr>
              <a:defRPr/>
            </a:pPr>
            <a:r>
              <a:rPr lang="en-US" sz="1800" dirty="0"/>
              <a:t>           $.post</a:t>
            </a:r>
            <a:r>
              <a:rPr lang="en-US" sz="1800" dirty="0"/>
              <a:t>(</a:t>
            </a:r>
            <a:br>
              <a:rPr lang="en-US" sz="1800" dirty="0"/>
            </a:br>
            <a:endParaRPr lang="en-US" sz="1800" dirty="0"/>
          </a:p>
          <a:p>
            <a:pPr>
              <a:defRPr/>
            </a:pPr>
            <a:r>
              <a:rPr lang="en-US" sz="1800" dirty="0"/>
              <a:t>              "</a:t>
            </a:r>
            <a:r>
              <a:rPr lang="en-US" sz="1800" dirty="0" err="1"/>
              <a:t>show_product.php</a:t>
            </a:r>
            <a:r>
              <a:rPr lang="en-US" sz="1800" dirty="0"/>
              <a:t>",</a:t>
            </a:r>
          </a:p>
          <a:p>
            <a:pPr>
              <a:defRPr/>
            </a:pPr>
            <a:r>
              <a:rPr lang="en-US" sz="1800" dirty="0"/>
              <a:t>   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{</a:t>
            </a:r>
            <a:r>
              <a:rPr lang="en-US" sz="1800" dirty="0" err="1"/>
              <a:t>id:prodId</a:t>
            </a:r>
            <a:r>
              <a:rPr lang="en-US" sz="1800" dirty="0"/>
              <a:t>},</a:t>
            </a:r>
          </a:p>
          <a:p>
            <a:pPr>
              <a:defRPr/>
            </a:pPr>
            <a:r>
              <a:rPr lang="en-US" sz="1800" dirty="0"/>
              <a:t>   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function(result</a:t>
            </a:r>
            <a:r>
              <a:rPr lang="en-US" sz="1800" dirty="0"/>
              <a:t>) {</a:t>
            </a:r>
          </a:p>
          <a:p>
            <a:pPr>
              <a:defRPr/>
            </a:pPr>
            <a:r>
              <a:rPr lang="en-US" sz="1800" dirty="0"/>
              <a:t>                </a:t>
            </a:r>
            <a:r>
              <a:rPr lang="en-US" sz="1800" dirty="0"/>
              <a:t> $('#</a:t>
            </a:r>
            <a:r>
              <a:rPr lang="en-US" sz="1800" dirty="0"/>
              <a:t>detail').html(result);</a:t>
            </a:r>
          </a:p>
          <a:p>
            <a:pPr>
              <a:defRPr/>
            </a:pPr>
            <a:r>
              <a:rPr lang="en-US" sz="1800" dirty="0"/>
              <a:t>              </a:t>
            </a:r>
            <a:r>
              <a:rPr lang="en-US" sz="1800" dirty="0"/>
              <a:t>}</a:t>
            </a:r>
            <a:endParaRPr lang="en-US" sz="1800" dirty="0"/>
          </a:p>
          <a:p>
            <a:pPr>
              <a:defRPr/>
            </a:pPr>
            <a:r>
              <a:rPr lang="en-US" sz="1800" dirty="0"/>
              <a:t> </a:t>
            </a:r>
            <a:r>
              <a:rPr lang="en-US" sz="1800" dirty="0"/>
              <a:t>      );</a:t>
            </a:r>
            <a:endParaRPr lang="en-US" sz="1800" dirty="0"/>
          </a:p>
          <a:p>
            <a:pPr>
              <a:defRPr/>
            </a:pPr>
            <a:r>
              <a:rPr lang="en-US" sz="1800" dirty="0"/>
              <a:t> </a:t>
            </a:r>
            <a:r>
              <a:rPr lang="en-US" sz="1800" dirty="0"/>
              <a:t>});</a:t>
            </a:r>
            <a:endParaRPr lang="en-US" sz="1800" dirty="0"/>
          </a:p>
        </p:txBody>
      </p:sp>
      <p:sp>
        <p:nvSpPr>
          <p:cNvPr id="5" name="Left Arrow Callout 4"/>
          <p:cNvSpPr/>
          <p:nvPr/>
        </p:nvSpPr>
        <p:spPr>
          <a:xfrm>
            <a:off x="4368800" y="1873250"/>
            <a:ext cx="4267200" cy="35401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873"/>
            </a:avLst>
          </a:prstGeom>
          <a:solidFill>
            <a:srgbClr val="667D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When the button is clicked</a:t>
            </a:r>
            <a:endParaRPr lang="en-US" sz="1600" dirty="0"/>
          </a:p>
        </p:txBody>
      </p:sp>
      <p:sp>
        <p:nvSpPr>
          <p:cNvPr id="8" name="Left Arrow Callout 7"/>
          <p:cNvSpPr/>
          <p:nvPr/>
        </p:nvSpPr>
        <p:spPr>
          <a:xfrm>
            <a:off x="4368800" y="2419350"/>
            <a:ext cx="4267200" cy="35401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873"/>
            </a:avLst>
          </a:prstGeom>
          <a:solidFill>
            <a:srgbClr val="526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Get the text box value</a:t>
            </a:r>
            <a:endParaRPr lang="en-US" sz="1600" dirty="0"/>
          </a:p>
        </p:txBody>
      </p:sp>
      <p:sp>
        <p:nvSpPr>
          <p:cNvPr id="9" name="Left Arrow Callout 8"/>
          <p:cNvSpPr/>
          <p:nvPr/>
        </p:nvSpPr>
        <p:spPr>
          <a:xfrm>
            <a:off x="4368800" y="3516313"/>
            <a:ext cx="4267200" cy="35242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873"/>
            </a:avLst>
          </a:prstGeom>
          <a:solidFill>
            <a:srgbClr val="3047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Name of the PHP script</a:t>
            </a:r>
            <a:endParaRPr lang="en-US" sz="1600" dirty="0"/>
          </a:p>
        </p:txBody>
      </p:sp>
      <p:sp>
        <p:nvSpPr>
          <p:cNvPr id="10" name="Left Arrow Callout 9"/>
          <p:cNvSpPr/>
          <p:nvPr/>
        </p:nvSpPr>
        <p:spPr>
          <a:xfrm>
            <a:off x="3200400" y="4067175"/>
            <a:ext cx="5435600" cy="35242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58830"/>
            </a:avLst>
          </a:prstGeom>
          <a:solidFill>
            <a:srgbClr val="2537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The key/value to be passed</a:t>
            </a:r>
            <a:endParaRPr lang="en-US" sz="1600" dirty="0"/>
          </a:p>
        </p:txBody>
      </p:sp>
      <p:sp>
        <p:nvSpPr>
          <p:cNvPr id="11" name="Left Arrow Callout 10"/>
          <p:cNvSpPr/>
          <p:nvPr/>
        </p:nvSpPr>
        <p:spPr>
          <a:xfrm>
            <a:off x="4368800" y="4800600"/>
            <a:ext cx="4267200" cy="533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873"/>
            </a:avLst>
          </a:prstGeom>
          <a:solidFill>
            <a:srgbClr val="1C2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Update the "detail" div</a:t>
            </a:r>
          </a:p>
          <a:p>
            <a:pPr algn="ctr">
              <a:defRPr/>
            </a:pPr>
            <a:r>
              <a:rPr lang="en-US" sz="1400" dirty="0"/>
              <a:t>With the output of the PHP script</a:t>
            </a:r>
            <a:endParaRPr lang="en-US" sz="1400" dirty="0"/>
          </a:p>
        </p:txBody>
      </p:sp>
      <p:sp>
        <p:nvSpPr>
          <p:cNvPr id="12" name="Left Arrow Callout 11"/>
          <p:cNvSpPr/>
          <p:nvPr/>
        </p:nvSpPr>
        <p:spPr>
          <a:xfrm>
            <a:off x="2692400" y="2965450"/>
            <a:ext cx="5943600" cy="35401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53811"/>
            </a:avLst>
          </a:prstGeom>
          <a:solidFill>
            <a:srgbClr val="3954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Ajax POST</a:t>
            </a:r>
            <a:endParaRPr lang="en-US" sz="1600" dirty="0"/>
          </a:p>
        </p:txBody>
      </p:sp>
      <p:sp>
        <p:nvSpPr>
          <p:cNvPr id="53259" name="TextBox 2"/>
          <p:cNvSpPr txBox="1">
            <a:spLocks noChangeArrowheads="1"/>
          </p:cNvSpPr>
          <p:nvPr/>
        </p:nvSpPr>
        <p:spPr bwMode="auto">
          <a:xfrm>
            <a:off x="3895725" y="1524000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ajax.php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4B1A-8373-4FEC-B1EE-AA4392BBC12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 smtClean="0"/>
              <a:t>function </a:t>
            </a:r>
            <a:r>
              <a:rPr lang="en-US" sz="1100" dirty="0" err="1" smtClean="0"/>
              <a:t>submitdata</a:t>
            </a:r>
            <a:r>
              <a:rPr lang="en-US" sz="1100" dirty="0" smtClean="0"/>
              <a:t>()</a:t>
            </a:r>
          </a:p>
          <a:p>
            <a:pPr marL="0" indent="0">
              <a:buNone/>
            </a:pPr>
            <a:r>
              <a:rPr lang="en-US" sz="1100" dirty="0" smtClean="0"/>
              <a:t>{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err="1" smtClean="0"/>
              <a:t>var</a:t>
            </a:r>
            <a:r>
              <a:rPr lang="en-US" sz="1100" dirty="0" smtClean="0"/>
              <a:t> name=</a:t>
            </a:r>
            <a:r>
              <a:rPr lang="en-US" sz="1100" dirty="0" err="1" smtClean="0"/>
              <a:t>document.getElementById</a:t>
            </a:r>
            <a:r>
              <a:rPr lang="en-US" sz="1100" dirty="0" smtClean="0"/>
              <a:t>( "</a:t>
            </a:r>
            <a:r>
              <a:rPr lang="en-US" sz="1100" dirty="0" err="1" smtClean="0"/>
              <a:t>name_of_user</a:t>
            </a:r>
            <a:r>
              <a:rPr lang="en-US" sz="1100" dirty="0" smtClean="0"/>
              <a:t>" );</a:t>
            </a:r>
          </a:p>
          <a:p>
            <a:pPr marL="0" indent="0">
              <a:buNone/>
            </a:pPr>
            <a:r>
              <a:rPr lang="en-US" sz="1100" dirty="0" err="1" smtClean="0"/>
              <a:t>var</a:t>
            </a:r>
            <a:r>
              <a:rPr lang="en-US" sz="1100" dirty="0" smtClean="0"/>
              <a:t> age=</a:t>
            </a:r>
            <a:r>
              <a:rPr lang="en-US" sz="1100" dirty="0" err="1" smtClean="0"/>
              <a:t>document.getElementById</a:t>
            </a:r>
            <a:r>
              <a:rPr lang="en-US" sz="1100" dirty="0" smtClean="0"/>
              <a:t>( "</a:t>
            </a:r>
            <a:r>
              <a:rPr lang="en-US" sz="1100" dirty="0" err="1" smtClean="0"/>
              <a:t>age_of_user</a:t>
            </a:r>
            <a:r>
              <a:rPr lang="en-US" sz="1100" dirty="0" smtClean="0"/>
              <a:t>" );</a:t>
            </a:r>
          </a:p>
          <a:p>
            <a:pPr marL="0" indent="0">
              <a:buNone/>
            </a:pPr>
            <a:r>
              <a:rPr lang="en-US" sz="1100" dirty="0" err="1" smtClean="0"/>
              <a:t>var</a:t>
            </a:r>
            <a:r>
              <a:rPr lang="en-US" sz="1100" dirty="0" smtClean="0"/>
              <a:t> course=</a:t>
            </a:r>
            <a:r>
              <a:rPr lang="en-US" sz="1100" dirty="0" err="1" smtClean="0"/>
              <a:t>document.getElementById</a:t>
            </a:r>
            <a:r>
              <a:rPr lang="en-US" sz="1100" dirty="0" smtClean="0"/>
              <a:t>( "</a:t>
            </a:r>
            <a:r>
              <a:rPr lang="en-US" sz="1100" dirty="0" err="1" smtClean="0"/>
              <a:t>course_of_user</a:t>
            </a:r>
            <a:r>
              <a:rPr lang="en-US" sz="1100" dirty="0" smtClean="0"/>
              <a:t>" );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$.ajax({</a:t>
            </a:r>
          </a:p>
          <a:p>
            <a:pPr marL="0" indent="0">
              <a:buNone/>
            </a:pPr>
            <a:r>
              <a:rPr lang="en-US" sz="1100" dirty="0" smtClean="0"/>
              <a:t>        type: 'post',</a:t>
            </a:r>
          </a:p>
          <a:p>
            <a:pPr marL="0" indent="0">
              <a:buNone/>
            </a:pPr>
            <a:r>
              <a:rPr lang="en-US" sz="1100" dirty="0" smtClean="0"/>
              <a:t>        url: '</a:t>
            </a:r>
            <a:r>
              <a:rPr lang="en-US" sz="1100" dirty="0" err="1" smtClean="0"/>
              <a:t>insertdata.php</a:t>
            </a:r>
            <a:r>
              <a:rPr lang="en-US" sz="1100" dirty="0" smtClean="0"/>
              <a:t>',</a:t>
            </a:r>
          </a:p>
          <a:p>
            <a:pPr marL="0" indent="0">
              <a:buNone/>
            </a:pPr>
            <a:r>
              <a:rPr lang="en-US" sz="1100" dirty="0" smtClean="0"/>
              <a:t>        data: {</a:t>
            </a:r>
          </a:p>
          <a:p>
            <a:pPr marL="0" indent="0">
              <a:buNone/>
            </a:pPr>
            <a:r>
              <a:rPr lang="en-US" sz="1100" dirty="0" smtClean="0"/>
              <a:t>        </a:t>
            </a:r>
            <a:r>
              <a:rPr lang="en-US" sz="1100" dirty="0" err="1" smtClean="0"/>
              <a:t>user_name:name</a:t>
            </a:r>
            <a:r>
              <a:rPr lang="en-US" sz="1100" dirty="0" smtClean="0"/>
              <a:t>,</a:t>
            </a:r>
          </a:p>
          <a:p>
            <a:pPr marL="0" indent="0">
              <a:buNone/>
            </a:pPr>
            <a:r>
              <a:rPr lang="en-US" sz="1100" dirty="0" smtClean="0"/>
              <a:t>        </a:t>
            </a:r>
            <a:r>
              <a:rPr lang="en-US" sz="1100" dirty="0" err="1" smtClean="0"/>
              <a:t>user_age:age</a:t>
            </a:r>
            <a:r>
              <a:rPr lang="en-US" sz="1100" dirty="0" smtClean="0"/>
              <a:t>,</a:t>
            </a:r>
          </a:p>
          <a:p>
            <a:pPr marL="0" indent="0">
              <a:buNone/>
            </a:pPr>
            <a:r>
              <a:rPr lang="en-US" sz="1100" dirty="0" smtClean="0"/>
              <a:t>        </a:t>
            </a:r>
            <a:r>
              <a:rPr lang="en-US" sz="1100" dirty="0" err="1" smtClean="0"/>
              <a:t>user_course:course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     },</a:t>
            </a:r>
          </a:p>
          <a:p>
            <a:pPr marL="0" indent="0">
              <a:buNone/>
            </a:pPr>
            <a:r>
              <a:rPr lang="en-US" sz="1100" dirty="0" smtClean="0"/>
              <a:t>        success: function (response) {</a:t>
            </a:r>
          </a:p>
          <a:p>
            <a:pPr marL="0" indent="0">
              <a:buNone/>
            </a:pPr>
            <a:r>
              <a:rPr lang="en-US" sz="1100" dirty="0" smtClean="0"/>
              <a:t>        $('#</a:t>
            </a:r>
            <a:r>
              <a:rPr lang="en-US" sz="1100" dirty="0" err="1" smtClean="0"/>
              <a:t>success__para</a:t>
            </a:r>
            <a:r>
              <a:rPr lang="en-US" sz="1100" dirty="0" smtClean="0"/>
              <a:t>').html("You data will be saved");</a:t>
            </a:r>
          </a:p>
          <a:p>
            <a:pPr marL="0" indent="0">
              <a:buNone/>
            </a:pPr>
            <a:r>
              <a:rPr lang="en-US" sz="1100" dirty="0" smtClean="0"/>
              <a:t>        }</a:t>
            </a:r>
          </a:p>
          <a:p>
            <a:pPr marL="0" indent="0">
              <a:buNone/>
            </a:pPr>
            <a:r>
              <a:rPr lang="en-US" sz="1100" dirty="0" smtClean="0"/>
              <a:t>    });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return false;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http://usman-blog.com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4B1A-8373-4FEC-B1EE-AA4392BBC12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ＭＳ Ｐゴシック"/>
      </a:majorFont>
      <a:minorFont>
        <a:latin typeface="Comic Sans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8727</TotalTime>
  <Words>1171</Words>
  <Application>Microsoft Office PowerPoint</Application>
  <PresentationFormat>On-screen Show (4:3)</PresentationFormat>
  <Paragraphs>217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42" baseType="lpstr">
      <vt:lpstr>Arial</vt:lpstr>
      <vt:lpstr>ＭＳ Ｐゴシック</vt:lpstr>
      <vt:lpstr>Comic Sans MS</vt:lpstr>
      <vt:lpstr>ヒラギノ角ゴ Pro W3</vt:lpstr>
      <vt:lpstr>Times</vt:lpstr>
      <vt:lpstr>Courier New</vt:lpstr>
      <vt:lpstr>Verdana</vt:lpstr>
      <vt:lpstr>Verdana</vt:lpstr>
      <vt:lpstr>Verdana</vt:lpstr>
      <vt:lpstr>Verdana</vt:lpstr>
      <vt:lpstr>Verdana</vt:lpstr>
      <vt:lpstr>Verdana</vt:lpstr>
      <vt:lpstr>Verdana</vt:lpstr>
      <vt:lpstr>Verdana</vt:lpstr>
      <vt:lpstr>Verdana</vt:lpstr>
      <vt:lpstr>Verdana</vt:lpstr>
      <vt:lpstr>Verdana</vt:lpstr>
      <vt:lpstr>Verdana</vt:lpstr>
      <vt:lpstr>Verdana</vt:lpstr>
      <vt:lpstr>Verdana</vt:lpstr>
      <vt:lpstr>Verdana</vt:lpstr>
      <vt:lpstr>Verdana</vt:lpstr>
      <vt:lpstr>Verdana</vt:lpstr>
      <vt:lpstr>Verdana</vt:lpstr>
      <vt:lpstr>Verdana</vt:lpstr>
      <vt:lpstr>Verdana</vt:lpstr>
      <vt:lpstr>Blank Presentation</vt:lpstr>
      <vt:lpstr>AJAX</vt:lpstr>
      <vt:lpstr>Typical AJAX Flow</vt:lpstr>
      <vt:lpstr>The jqXHR Object</vt:lpstr>
      <vt:lpstr>AJAX &amp; the jqXHR Object</vt:lpstr>
      <vt:lpstr>AJAX in JQuery</vt:lpstr>
      <vt:lpstr>Ajax</vt:lpstr>
      <vt:lpstr>Ajax</vt:lpstr>
      <vt:lpstr>Ajax</vt:lpstr>
      <vt:lpstr>Another Example</vt:lpstr>
      <vt:lpstr>Ajax Form Submit</vt:lpstr>
      <vt:lpstr>Form Submition Best Way</vt:lpstr>
      <vt:lpstr>Web Services(REST Vs SOAP)</vt:lpstr>
      <vt:lpstr>Web Services(REST Vs SOAP)</vt:lpstr>
      <vt:lpstr>Web Services(REST Vs SOAP)</vt:lpstr>
      <vt:lpstr>Web Services(REST Vs SOAP)</vt:lpstr>
    </vt:vector>
  </TitlesOfParts>
  <Company>Brigham Young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Quinn Snell</dc:creator>
  <cp:lastModifiedBy>Usman Akram</cp:lastModifiedBy>
  <cp:revision>31</cp:revision>
  <dcterms:created xsi:type="dcterms:W3CDTF">2008-11-07T16:14:12Z</dcterms:created>
  <dcterms:modified xsi:type="dcterms:W3CDTF">2016-05-16T02:48:18Z</dcterms:modified>
</cp:coreProperties>
</file>