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280" r:id="rId2"/>
    <p:sldId id="1198" r:id="rId3"/>
    <p:sldId id="1199" r:id="rId4"/>
    <p:sldId id="1265" r:id="rId5"/>
    <p:sldId id="1277" r:id="rId6"/>
    <p:sldId id="1200" r:id="rId7"/>
    <p:sldId id="1278" r:id="rId8"/>
    <p:sldId id="1271" r:id="rId9"/>
    <p:sldId id="1272" r:id="rId10"/>
    <p:sldId id="1229" r:id="rId11"/>
    <p:sldId id="1266" r:id="rId12"/>
    <p:sldId id="1230" r:id="rId13"/>
    <p:sldId id="1231" r:id="rId14"/>
    <p:sldId id="1279" r:id="rId15"/>
    <p:sldId id="1267" r:id="rId16"/>
    <p:sldId id="11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65690" autoAdjust="0"/>
  </p:normalViewPr>
  <p:slideViewPr>
    <p:cSldViewPr>
      <p:cViewPr varScale="1">
        <p:scale>
          <a:sx n="82" d="100"/>
          <a:sy n="82" d="100"/>
        </p:scale>
        <p:origin x="1661"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6/14/2025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6/14/2025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6/14/2025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6/14/2025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6/14/2025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6/14/2025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6/14/2025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6/14/2025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2025</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53923"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9</a:t>
            </a:r>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Table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2025 Pearson Education, Inc. All Rights Reserved</a:t>
            </a:r>
          </a:p>
        </p:txBody>
      </p:sp>
    </p:spTree>
    <p:extLst>
      <p:ext uri="{BB962C8B-B14F-4D97-AF65-F5344CB8AC3E}">
        <p14:creationId xmlns:p14="http://schemas.microsoft.com/office/powerpoint/2010/main" val="349606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a:t>
            </a:r>
            <a:r>
              <a:rPr lang="en-US" sz="3600" dirty="0" err="1">
                <a:solidFill>
                  <a:schemeClr val="bg2"/>
                </a:solidFill>
                <a:latin typeface="+mj-lt"/>
              </a:rPr>
              <a:t>rowspan</a:t>
            </a:r>
            <a:r>
              <a:rPr lang="en-US" sz="3600" dirty="0">
                <a:solidFill>
                  <a:schemeClr val="bg2"/>
                </a:solidFill>
                <a:latin typeface="+mj-lt"/>
              </a:rPr>
              <a:t> Attribute</a:t>
            </a:r>
          </a:p>
        </p:txBody>
      </p:sp>
      <p:pic>
        <p:nvPicPr>
          <p:cNvPr id="7170" name="Picture 2" descr="A table with 3 cells. From top to bottom, the cells in each column are read as follows. Column 1.This spans two rows. Column 2. Row 1 column 2, row 2 colum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480" y="904523"/>
            <a:ext cx="6848465" cy="19600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2972038"/>
            <a:ext cx="8153400" cy="3323987"/>
          </a:xfrm>
        </p:spPr>
        <p:txBody>
          <a:bodyPr wrap="square">
            <a:spAutoFit/>
          </a:bodyPr>
          <a:lstStyle/>
          <a:p>
            <a:pPr marL="0" indent="0">
              <a:spcBef>
                <a:spcPts val="600"/>
              </a:spcBef>
              <a:buNone/>
            </a:pPr>
            <a:r>
              <a:rPr lang="en-US" sz="2400" dirty="0"/>
              <a:t>&lt;table border="1"&gt;</a:t>
            </a:r>
            <a:br>
              <a:rPr lang="en-US" sz="2400" dirty="0"/>
            </a:br>
            <a:r>
              <a:rPr lang="en-US" sz="2400" dirty="0"/>
              <a:t>    &lt;</a:t>
            </a:r>
            <a:r>
              <a:rPr lang="en-US" sz="2400" dirty="0" err="1"/>
              <a:t>tr</a:t>
            </a:r>
            <a:r>
              <a:rPr lang="en-US" sz="2400" dirty="0"/>
              <a:t>&gt;</a:t>
            </a:r>
            <a:br>
              <a:rPr lang="en-US" sz="2400" dirty="0"/>
            </a:br>
            <a:r>
              <a:rPr lang="en-US" sz="2400" dirty="0"/>
              <a:t>        &lt;td </a:t>
            </a:r>
            <a:r>
              <a:rPr lang="en-US" sz="2400" dirty="0" err="1"/>
              <a:t>rowspan</a:t>
            </a:r>
            <a:r>
              <a:rPr lang="en-US" sz="2400" dirty="0"/>
              <a:t>="2"&gt;This spans two rows&lt;/td&gt;</a:t>
            </a:r>
            <a:br>
              <a:rPr lang="en-US" sz="2400" dirty="0"/>
            </a:br>
            <a:r>
              <a:rPr lang="en-US" sz="2400" dirty="0"/>
              <a:t>        &lt;td&gt;Row 1 Column 2&lt;/td&gt;</a:t>
            </a:r>
            <a:br>
              <a:rPr lang="en-US" sz="2400" dirty="0"/>
            </a:br>
            <a:r>
              <a:rPr lang="en-US" sz="2400" dirty="0"/>
              <a:t>    &lt;/</a:t>
            </a:r>
            <a:r>
              <a:rPr lang="en-US" sz="2400" dirty="0" err="1"/>
              <a:t>tr</a:t>
            </a:r>
            <a:r>
              <a:rPr lang="en-US" sz="2400" dirty="0"/>
              <a:t>&gt;</a:t>
            </a:r>
            <a:br>
              <a:rPr lang="en-US" sz="2400" dirty="0"/>
            </a:br>
            <a:r>
              <a:rPr lang="en-US" sz="2400" dirty="0"/>
              <a:t>    &lt;</a:t>
            </a:r>
            <a:r>
              <a:rPr lang="en-US" sz="2400" dirty="0" err="1"/>
              <a:t>tr</a:t>
            </a:r>
            <a:r>
              <a:rPr lang="en-US" sz="2400" dirty="0"/>
              <a:t>&gt;</a:t>
            </a:r>
            <a:br>
              <a:rPr lang="en-US" sz="2400" dirty="0"/>
            </a:br>
            <a:r>
              <a:rPr lang="en-US" sz="2400" dirty="0"/>
              <a:t>        &lt;td&gt;Row 2 Column 2&lt;/td&gt;</a:t>
            </a:r>
            <a:br>
              <a:rPr lang="en-US" sz="2400" dirty="0"/>
            </a:br>
            <a:r>
              <a:rPr lang="en-US" sz="2400" dirty="0"/>
              <a:t>    &lt;/</a:t>
            </a:r>
            <a:r>
              <a:rPr lang="en-US" sz="2400" dirty="0" err="1"/>
              <a:t>tr</a:t>
            </a:r>
            <a:r>
              <a:rPr lang="en-US" sz="2400" dirty="0"/>
              <a:t>&gt;</a:t>
            </a:r>
            <a:br>
              <a:rPr lang="en-US" sz="2400" dirty="0"/>
            </a:br>
            <a:r>
              <a:rPr lang="en-US" sz="2400" dirty="0"/>
              <a:t> &lt;/table&gt;</a:t>
            </a:r>
          </a:p>
        </p:txBody>
      </p:sp>
    </p:spTree>
    <p:extLst>
      <p:ext uri="{BB962C8B-B14F-4D97-AF65-F5344CB8AC3E}">
        <p14:creationId xmlns:p14="http://schemas.microsoft.com/office/powerpoint/2010/main" val="19950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Accessibility and Tables</a:t>
            </a:r>
          </a:p>
        </p:txBody>
      </p:sp>
      <p:sp>
        <p:nvSpPr>
          <p:cNvPr id="3" name="Content Placeholder 2"/>
          <p:cNvSpPr>
            <a:spLocks noGrp="1"/>
          </p:cNvSpPr>
          <p:nvPr>
            <p:ph idx="1"/>
          </p:nvPr>
        </p:nvSpPr>
        <p:spPr>
          <a:xfrm>
            <a:off x="457200" y="838200"/>
            <a:ext cx="8153400" cy="4054956"/>
          </a:xfrm>
        </p:spPr>
        <p:txBody>
          <a:bodyPr wrap="square">
            <a:spAutoFit/>
          </a:bodyPr>
          <a:lstStyle/>
          <a:p>
            <a:r>
              <a:rPr lang="en-US" sz="2400" dirty="0"/>
              <a:t>Use table header elements (&lt;</a:t>
            </a:r>
            <a:r>
              <a:rPr lang="en-US" sz="2400" dirty="0" err="1"/>
              <a:t>th</a:t>
            </a:r>
            <a:r>
              <a:rPr lang="en-US" sz="2400" dirty="0"/>
              <a:t>&gt; tags) to indicate column or row headings.</a:t>
            </a:r>
          </a:p>
          <a:p>
            <a:r>
              <a:rPr lang="en-US" sz="2400" dirty="0"/>
              <a:t>Use the summary attribute on the table element to provide an overview of the purpose and organization of the table.</a:t>
            </a:r>
          </a:p>
          <a:p>
            <a:r>
              <a:rPr lang="en-US" sz="2400" dirty="0"/>
              <a:t>Use the caption element to provide the title/caption for the table.</a:t>
            </a:r>
          </a:p>
          <a:p>
            <a:r>
              <a:rPr lang="en-US" sz="2400" dirty="0"/>
              <a:t>Other attributes that provide for accessibility:</a:t>
            </a:r>
          </a:p>
          <a:p>
            <a:pPr lvl="1"/>
            <a:r>
              <a:rPr lang="en-US" sz="2400" dirty="0"/>
              <a:t>headers &amp; id</a:t>
            </a:r>
          </a:p>
          <a:p>
            <a:pPr lvl="1"/>
            <a:r>
              <a:rPr lang="en-US" sz="2400" dirty="0"/>
              <a:t>scope</a:t>
            </a:r>
          </a:p>
        </p:txBody>
      </p:sp>
    </p:spTree>
    <p:extLst>
      <p:ext uri="{BB962C8B-B14F-4D97-AF65-F5344CB8AC3E}">
        <p14:creationId xmlns:p14="http://schemas.microsoft.com/office/powerpoint/2010/main" val="52776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Accessibility: headers &amp; id Attributes</a:t>
            </a:r>
          </a:p>
        </p:txBody>
      </p:sp>
      <p:sp>
        <p:nvSpPr>
          <p:cNvPr id="3" name="Content Placeholder 2"/>
          <p:cNvSpPr>
            <a:spLocks noGrp="1"/>
          </p:cNvSpPr>
          <p:nvPr>
            <p:ph idx="1"/>
          </p:nvPr>
        </p:nvSpPr>
        <p:spPr>
          <a:xfrm>
            <a:off x="4572000" y="857250"/>
            <a:ext cx="4038600" cy="5262979"/>
          </a:xfrm>
        </p:spPr>
        <p:txBody>
          <a:bodyPr wrap="square">
            <a:spAutoFit/>
          </a:bodyPr>
          <a:lstStyle/>
          <a:p>
            <a:pPr marL="0" indent="0">
              <a:spcBef>
                <a:spcPts val="0"/>
              </a:spcBef>
              <a:buNone/>
            </a:pPr>
            <a:r>
              <a:rPr lang="en-US" sz="1800" dirty="0"/>
              <a:t>&lt;table&gt;</a:t>
            </a:r>
          </a:p>
          <a:p>
            <a:pPr marL="0" indent="0">
              <a:spcBef>
                <a:spcPts val="0"/>
              </a:spcBef>
              <a:buNone/>
            </a:pPr>
            <a:r>
              <a:rPr lang="en-US" sz="1800" dirty="0"/>
              <a:t>&lt;caption&gt; Word Schedule&lt;/caption&gt;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a:t>
            </a:r>
            <a:r>
              <a:rPr lang="en-US" sz="1800" dirty="0" err="1"/>
              <a:t>th</a:t>
            </a:r>
            <a:r>
              <a:rPr lang="en-US" sz="1800" dirty="0"/>
              <a:t> id="day"&gt;Day&lt;/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 id="hours"&gt;Hours&lt;/</a:t>
            </a:r>
            <a:r>
              <a:rPr lang="en-US" sz="1800" dirty="0" err="1"/>
              <a:t>th</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headers="day"&gt;Monday&lt;/td&gt;</a:t>
            </a:r>
          </a:p>
          <a:p>
            <a:pPr marL="0" indent="0">
              <a:spcBef>
                <a:spcPts val="0"/>
              </a:spcBef>
              <a:buNone/>
            </a:pPr>
            <a:r>
              <a:rPr lang="en-US" sz="1800" dirty="0"/>
              <a:t>  &lt;td headers="hours"&gt;4&lt;/td&gt;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headers="day"&gt;Tuesday&lt;/td&gt;</a:t>
            </a:r>
          </a:p>
          <a:p>
            <a:pPr marL="0" indent="0">
              <a:spcBef>
                <a:spcPts val="0"/>
              </a:spcBef>
              <a:buNone/>
            </a:pPr>
            <a:r>
              <a:rPr lang="en-US" sz="1800" dirty="0"/>
              <a:t>  &lt;td headers="hours"&gt;3&lt;/td&gt;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headers="day"&gt;Total&lt;/td&gt;</a:t>
            </a:r>
          </a:p>
          <a:p>
            <a:pPr marL="0" indent="0">
              <a:spcBef>
                <a:spcPts val="0"/>
              </a:spcBef>
              <a:buNone/>
            </a:pPr>
            <a:r>
              <a:rPr lang="en-US" sz="1800" dirty="0"/>
              <a:t>  &lt;td headers="hours"&gt;7&lt;/td&gt;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&lt;/table&gt;</a:t>
            </a:r>
          </a:p>
        </p:txBody>
      </p:sp>
      <p:pic>
        <p:nvPicPr>
          <p:cNvPr id="6" name="Picture 4" descr="The slide shows the day and number of hours worked on the particular day which constitutes the work schedule. The information given in the slide is as follows:&#10;1. &#10;a. Day: Monday&#10;b. Hours: 4&#10;2. &#10;a. Day: Tuesday&#10;b. Hours: 3&#10;The total of the hours worked on Monday and Tuesday is seven hou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919476"/>
            <a:ext cx="2509252" cy="282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94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Using </a:t>
            </a:r>
            <a:r>
              <a:rPr lang="en-US" sz="3600" spc="-500" dirty="0">
                <a:latin typeface="+mj-lt"/>
              </a:rPr>
              <a:t>C S </a:t>
            </a:r>
            <a:r>
              <a:rPr lang="en-US" sz="3600" dirty="0" err="1">
                <a:latin typeface="+mj-lt"/>
              </a:rPr>
              <a:t>S</a:t>
            </a:r>
            <a:r>
              <a:rPr lang="en-US" sz="3600" dirty="0">
                <a:latin typeface="+mj-lt"/>
              </a:rPr>
              <a:t> to Style a Table</a:t>
            </a:r>
          </a:p>
        </p:txBody>
      </p:sp>
      <p:graphicFrame>
        <p:nvGraphicFramePr>
          <p:cNvPr id="8" name="Table 7"/>
          <p:cNvGraphicFramePr>
            <a:graphicFrameLocks noGrp="1"/>
          </p:cNvGraphicFramePr>
          <p:nvPr>
            <p:extLst>
              <p:ext uri="{D42A27DB-BD31-4B8C-83A1-F6EECF244321}">
                <p14:modId xmlns:p14="http://schemas.microsoft.com/office/powerpoint/2010/main" val="361474295"/>
              </p:ext>
            </p:extLst>
          </p:nvPr>
        </p:nvGraphicFramePr>
        <p:xfrm>
          <a:off x="485775" y="911225"/>
          <a:ext cx="8077200" cy="4013202"/>
        </p:xfrm>
        <a:graphic>
          <a:graphicData uri="http://schemas.openxmlformats.org/drawingml/2006/table">
            <a:tbl>
              <a:tblPr firstRow="1" bandRow="1">
                <a:tableStyleId>{2D5ABB26-0587-4C30-8999-92F81FD0307C}</a:tableStyleId>
              </a:tblPr>
              <a:tblGrid>
                <a:gridCol w="2867025">
                  <a:extLst>
                    <a:ext uri="{9D8B030D-6E8A-4147-A177-3AD203B41FA5}">
                      <a16:colId xmlns:a16="http://schemas.microsoft.com/office/drawing/2014/main" val="20000"/>
                    </a:ext>
                  </a:extLst>
                </a:gridCol>
                <a:gridCol w="5210175">
                  <a:extLst>
                    <a:ext uri="{9D8B030D-6E8A-4147-A177-3AD203B41FA5}">
                      <a16:colId xmlns:a16="http://schemas.microsoft.com/office/drawing/2014/main" val="20001"/>
                    </a:ext>
                  </a:extLst>
                </a:gridCol>
              </a:tblGrid>
              <a:tr h="346126">
                <a:tc>
                  <a:txBody>
                    <a:bodyPr/>
                    <a:lstStyle/>
                    <a:p>
                      <a:pPr marL="0" marR="0" indent="0" algn="ctr">
                        <a:lnSpc>
                          <a:spcPct val="100000"/>
                        </a:lnSpc>
                        <a:spcBef>
                          <a:spcPts val="0"/>
                        </a:spcBef>
                        <a:spcAft>
                          <a:spcPts val="0"/>
                        </a:spcAft>
                      </a:pPr>
                      <a:r>
                        <a:rPr lang="en-US" sz="1800" b="1" kern="1200" spc="-200" baseline="0" dirty="0">
                          <a:solidFill>
                            <a:schemeClr val="bg1"/>
                          </a:solidFill>
                        </a:rPr>
                        <a:t>H T M </a:t>
                      </a:r>
                      <a:r>
                        <a:rPr lang="en-US" sz="1800" b="1" kern="1200" dirty="0">
                          <a:solidFill>
                            <a:schemeClr val="bg1"/>
                          </a:solidFill>
                        </a:rPr>
                        <a:t>L Attribute</a:t>
                      </a:r>
                      <a:endParaRPr lang="en-US" sz="1800" b="1" kern="1200" dirty="0">
                        <a:solidFill>
                          <a:schemeClr val="bg1"/>
                        </a:solidFill>
                        <a:latin typeface="+mj-lt"/>
                        <a:ea typeface="Calibri"/>
                        <a:cs typeface="Courier10PitchBT-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r>
                        <a:rPr lang="en-US" sz="1800" b="1" spc="-200" baseline="0" dirty="0">
                          <a:solidFill>
                            <a:schemeClr val="bg1"/>
                          </a:solidFill>
                        </a:rPr>
                        <a:t>C S </a:t>
                      </a:r>
                      <a:r>
                        <a:rPr lang="en-US" sz="1800" b="1" dirty="0" err="1">
                          <a:solidFill>
                            <a:schemeClr val="bg1"/>
                          </a:solidFill>
                        </a:rPr>
                        <a:t>S</a:t>
                      </a:r>
                      <a:r>
                        <a:rPr lang="en-US" sz="1800" b="1" dirty="0">
                          <a:solidFill>
                            <a:schemeClr val="bg1"/>
                          </a:solidFill>
                        </a:rPr>
                        <a:t> Property</a:t>
                      </a:r>
                      <a:endParaRPr lang="en-US" sz="1800" b="1" dirty="0">
                        <a:solidFill>
                          <a:schemeClr val="bg1"/>
                        </a:solidFill>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551942">
                <a:tc>
                  <a:txBody>
                    <a:bodyPr/>
                    <a:lstStyle/>
                    <a:p>
                      <a:pPr marL="0" marR="0" indent="0">
                        <a:lnSpc>
                          <a:spcPct val="100000"/>
                        </a:lnSpc>
                        <a:spcBef>
                          <a:spcPts val="0"/>
                        </a:spcBef>
                        <a:spcAft>
                          <a:spcPts val="0"/>
                        </a:spcAft>
                      </a:pPr>
                      <a:r>
                        <a:rPr lang="en-US" sz="1800" kern="1200" dirty="0"/>
                        <a:t>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Align a table:   table { width: 75%;  margin: auto; }</a:t>
                      </a:r>
                      <a:r>
                        <a:rPr lang="en-US" sz="1800" baseline="0" dirty="0"/>
                        <a:t> </a:t>
                      </a:r>
                      <a:r>
                        <a:rPr lang="en-US" sz="1800" dirty="0"/>
                        <a:t>Align within a table cell:</a:t>
                      </a:r>
                      <a:r>
                        <a:rPr lang="en-US" sz="1800" baseline="0" dirty="0"/>
                        <a:t> </a:t>
                      </a:r>
                      <a:r>
                        <a:rPr lang="en-US" sz="1800" dirty="0"/>
                        <a:t>text-align</a:t>
                      </a:r>
                      <a:endParaRPr lang="en-US" sz="1800" b="1" dirty="0">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46126">
                <a:tc>
                  <a:txBody>
                    <a:bodyPr/>
                    <a:lstStyle/>
                    <a:p>
                      <a:pPr marL="0" marR="0" indent="0">
                        <a:lnSpc>
                          <a:spcPct val="100000"/>
                        </a:lnSpc>
                        <a:spcBef>
                          <a:spcPts val="0"/>
                        </a:spcBef>
                        <a:spcAft>
                          <a:spcPts val="0"/>
                        </a:spcAft>
                      </a:pPr>
                      <a:r>
                        <a:rPr lang="en-US" sz="1800" kern="1200" dirty="0" err="1"/>
                        <a:t>bgcolor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background-color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46126">
                <a:tc>
                  <a:txBody>
                    <a:bodyPr/>
                    <a:lstStyle/>
                    <a:p>
                      <a:pPr marL="0" marR="0" indent="0">
                        <a:lnSpc>
                          <a:spcPct val="100000"/>
                        </a:lnSpc>
                        <a:spcBef>
                          <a:spcPts val="0"/>
                        </a:spcBef>
                        <a:spcAft>
                          <a:spcPts val="0"/>
                        </a:spcAft>
                      </a:pPr>
                      <a:r>
                        <a:rPr lang="en-US" sz="1800" kern="1200" dirty="0" err="1"/>
                        <a:t>cellpadding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padding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46126">
                <a:tc>
                  <a:txBody>
                    <a:bodyPr/>
                    <a:lstStyle/>
                    <a:p>
                      <a:pPr marL="0" marR="0" indent="0">
                        <a:lnSpc>
                          <a:spcPct val="100000"/>
                        </a:lnSpc>
                        <a:spcBef>
                          <a:spcPts val="0"/>
                        </a:spcBef>
                        <a:spcAft>
                          <a:spcPts val="0"/>
                        </a:spcAft>
                      </a:pPr>
                      <a:r>
                        <a:rPr lang="en-US" sz="1800" kern="1200" dirty="0" err="1"/>
                        <a:t>cellspacing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800" kern="1200" dirty="0"/>
                        <a:t>border-spacing or border-collapse</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46126">
                <a:tc>
                  <a:txBody>
                    <a:bodyPr/>
                    <a:lstStyle/>
                    <a:p>
                      <a:pPr marL="0" marR="0" indent="0">
                        <a:lnSpc>
                          <a:spcPct val="100000"/>
                        </a:lnSpc>
                        <a:spcBef>
                          <a:spcPts val="0"/>
                        </a:spcBef>
                        <a:spcAft>
                          <a:spcPts val="0"/>
                        </a:spcAft>
                      </a:pPr>
                      <a:r>
                        <a:rPr lang="en-US" sz="1800" kern="1200" dirty="0"/>
                        <a:t>height</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height</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5"/>
                  </a:ext>
                </a:extLst>
              </a:tr>
              <a:tr h="346126">
                <a:tc>
                  <a:txBody>
                    <a:bodyPr/>
                    <a:lstStyle/>
                    <a:p>
                      <a:pPr marL="0" marR="0" indent="0">
                        <a:lnSpc>
                          <a:spcPct val="100000"/>
                        </a:lnSpc>
                        <a:spcBef>
                          <a:spcPts val="0"/>
                        </a:spcBef>
                        <a:spcAft>
                          <a:spcPts val="0"/>
                        </a:spcAft>
                      </a:pPr>
                      <a:r>
                        <a:rPr lang="en-US" sz="1800" kern="1200" dirty="0" err="1"/>
                        <a:t>valign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vertical-align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6"/>
                  </a:ext>
                </a:extLst>
              </a:tr>
              <a:tr h="346126">
                <a:tc>
                  <a:txBody>
                    <a:bodyPr/>
                    <a:lstStyle/>
                    <a:p>
                      <a:pPr marL="0" marR="0" indent="0">
                        <a:lnSpc>
                          <a:spcPct val="100000"/>
                        </a:lnSpc>
                        <a:spcBef>
                          <a:spcPts val="0"/>
                        </a:spcBef>
                        <a:spcAft>
                          <a:spcPts val="0"/>
                        </a:spcAft>
                      </a:pPr>
                      <a:r>
                        <a:rPr lang="en-US" sz="1800" kern="1200" dirty="0"/>
                        <a:t>width</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width</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7"/>
                  </a:ext>
                </a:extLst>
              </a:tr>
              <a:tr h="346126">
                <a:tc>
                  <a:txBody>
                    <a:bodyPr/>
                    <a:lstStyle/>
                    <a:p>
                      <a:pPr marL="0" marR="0" indent="0">
                        <a:lnSpc>
                          <a:spcPct val="100000"/>
                        </a:lnSpc>
                        <a:spcBef>
                          <a:spcPts val="0"/>
                        </a:spcBef>
                        <a:spcAft>
                          <a:spcPts val="0"/>
                        </a:spcAft>
                      </a:pPr>
                      <a:r>
                        <a:rPr lang="en-US" sz="1800" kern="1200" dirty="0"/>
                        <a:t>border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border,</a:t>
                      </a:r>
                      <a:r>
                        <a:rPr lang="en-US" sz="1800" kern="1200" baseline="0" dirty="0"/>
                        <a:t> border-style, or border-spacing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8"/>
                  </a:ext>
                </a:extLst>
              </a:tr>
              <a:tr h="346126">
                <a:tc>
                  <a:txBody>
                    <a:bodyPr/>
                    <a:lstStyle/>
                    <a:p>
                      <a:pPr marL="0" marR="0" indent="0">
                        <a:lnSpc>
                          <a:spcPct val="100000"/>
                        </a:lnSpc>
                        <a:spcBef>
                          <a:spcPts val="0"/>
                        </a:spcBef>
                        <a:spcAft>
                          <a:spcPts val="0"/>
                        </a:spcAft>
                      </a:pPr>
                      <a:r>
                        <a:rPr lang="en-US" sz="1800" dirty="0"/>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background-image</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9"/>
                  </a:ext>
                </a:extLst>
              </a:tr>
              <a:tr h="346126">
                <a:tc>
                  <a:txBody>
                    <a:bodyPr/>
                    <a:lstStyle/>
                    <a:p>
                      <a:pPr marL="0" marR="0" indent="0">
                        <a:lnSpc>
                          <a:spcPct val="100000"/>
                        </a:lnSpc>
                        <a:spcBef>
                          <a:spcPts val="0"/>
                        </a:spcBef>
                        <a:spcAft>
                          <a:spcPts val="0"/>
                        </a:spcAft>
                      </a:pPr>
                      <a:r>
                        <a:rPr lang="en-US" sz="1800" dirty="0"/>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nSpc>
                          <a:spcPct val="100000"/>
                        </a:lnSpc>
                        <a:spcBef>
                          <a:spcPts val="0"/>
                        </a:spcBef>
                        <a:spcAft>
                          <a:spcPts val="0"/>
                        </a:spcAft>
                      </a:pPr>
                      <a:r>
                        <a:rPr kumimoji="0" lang="en-US" sz="1800" kern="1200" baseline="0" dirty="0"/>
                        <a:t>caption-side</a:t>
                      </a:r>
                      <a:endParaRPr kumimoji="0" lang="en-US" sz="1800" kern="1200" baseline="0" dirty="0">
                        <a:solidFill>
                          <a:schemeClr val="dk1"/>
                        </a:solidFill>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6042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Structural Pseudo-classes</a:t>
            </a:r>
          </a:p>
        </p:txBody>
      </p:sp>
      <p:graphicFrame>
        <p:nvGraphicFramePr>
          <p:cNvPr id="8" name="Table 7"/>
          <p:cNvGraphicFramePr>
            <a:graphicFrameLocks noGrp="1"/>
          </p:cNvGraphicFramePr>
          <p:nvPr>
            <p:extLst>
              <p:ext uri="{D42A27DB-BD31-4B8C-83A1-F6EECF244321}">
                <p14:modId xmlns:p14="http://schemas.microsoft.com/office/powerpoint/2010/main" val="3594447475"/>
              </p:ext>
            </p:extLst>
          </p:nvPr>
        </p:nvGraphicFramePr>
        <p:xfrm>
          <a:off x="485775" y="923925"/>
          <a:ext cx="8077200" cy="2501418"/>
        </p:xfrm>
        <a:graphic>
          <a:graphicData uri="http://schemas.openxmlformats.org/drawingml/2006/table">
            <a:tbl>
              <a:tblPr firstRow="1" bandRow="1">
                <a:tableStyleId>{2D5ABB26-0587-4C30-8999-92F81FD0307C}</a:tableStyleId>
              </a:tblPr>
              <a:tblGrid>
                <a:gridCol w="2409825">
                  <a:extLst>
                    <a:ext uri="{9D8B030D-6E8A-4147-A177-3AD203B41FA5}">
                      <a16:colId xmlns:a16="http://schemas.microsoft.com/office/drawing/2014/main" val="20000"/>
                    </a:ext>
                  </a:extLst>
                </a:gridCol>
                <a:gridCol w="5667375">
                  <a:extLst>
                    <a:ext uri="{9D8B030D-6E8A-4147-A177-3AD203B41FA5}">
                      <a16:colId xmlns:a16="http://schemas.microsoft.com/office/drawing/2014/main" val="20001"/>
                    </a:ext>
                  </a:extLst>
                </a:gridCol>
              </a:tblGrid>
              <a:tr h="550545">
                <a:tc>
                  <a:txBody>
                    <a:bodyPr/>
                    <a:lstStyle/>
                    <a:p>
                      <a:pPr marL="0" marR="0" indent="0" algn="ctr">
                        <a:lnSpc>
                          <a:spcPct val="200000"/>
                        </a:lnSpc>
                        <a:spcBef>
                          <a:spcPts val="0"/>
                        </a:spcBef>
                        <a:spcAft>
                          <a:spcPts val="0"/>
                        </a:spcAft>
                      </a:pPr>
                      <a:r>
                        <a:rPr lang="en-US" sz="1800" b="1" dirty="0">
                          <a:solidFill>
                            <a:schemeClr val="bg1"/>
                          </a:solidFill>
                        </a:rPr>
                        <a:t>Pseudo-class</a:t>
                      </a:r>
                      <a:endParaRPr lang="en-US" sz="1800" b="1" dirty="0">
                        <a:solidFill>
                          <a:schemeClr val="bg1"/>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200000"/>
                        </a:lnSpc>
                        <a:spcBef>
                          <a:spcPts val="0"/>
                        </a:spcBef>
                        <a:spcAft>
                          <a:spcPts val="0"/>
                        </a:spcAft>
                      </a:pPr>
                      <a:r>
                        <a:rPr lang="en-US" sz="1800" b="1" dirty="0">
                          <a:solidFill>
                            <a:schemeClr val="bg1"/>
                          </a:solidFill>
                        </a:rPr>
                        <a:t>Purpose</a:t>
                      </a:r>
                      <a:endParaRPr lang="en-US" sz="1800" b="1" dirty="0">
                        <a:solidFill>
                          <a:schemeClr val="bg1"/>
                        </a:solidFill>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363855">
                <a:tc>
                  <a:txBody>
                    <a:bodyPr/>
                    <a:lstStyle/>
                    <a:p>
                      <a:pPr marL="0" marR="0" indent="0">
                        <a:lnSpc>
                          <a:spcPct val="100000"/>
                        </a:lnSpc>
                        <a:spcBef>
                          <a:spcPts val="0"/>
                        </a:spcBef>
                        <a:spcAft>
                          <a:spcPts val="0"/>
                        </a:spcAft>
                      </a:pPr>
                      <a:r>
                        <a:rPr lang="en-US" sz="1800" dirty="0"/>
                        <a:t>:first-of-type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first element of the specified type.</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46126">
                <a:tc>
                  <a:txBody>
                    <a:bodyPr/>
                    <a:lstStyle/>
                    <a:p>
                      <a:pPr marL="0" marR="0" indent="0">
                        <a:lnSpc>
                          <a:spcPct val="100000"/>
                        </a:lnSpc>
                        <a:spcBef>
                          <a:spcPts val="0"/>
                        </a:spcBef>
                        <a:spcAft>
                          <a:spcPts val="0"/>
                        </a:spcAft>
                      </a:pPr>
                      <a:r>
                        <a:rPr lang="en-US" sz="1800" dirty="0"/>
                        <a:t>:first-child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first child of an element. (</a:t>
                      </a:r>
                      <a:r>
                        <a:rPr lang="en-US" sz="1800" spc="-300" baseline="0" dirty="0"/>
                        <a:t>C S </a:t>
                      </a:r>
                      <a:r>
                        <a:rPr lang="en-US" sz="1800" spc="-300" baseline="0" dirty="0" err="1"/>
                        <a:t>S</a:t>
                      </a:r>
                      <a:r>
                        <a:rPr lang="en-US" sz="1800" spc="-300" baseline="0" dirty="0"/>
                        <a:t> </a:t>
                      </a:r>
                      <a:r>
                        <a:rPr lang="en-US" sz="1800" dirty="0"/>
                        <a:t>2</a:t>
                      </a:r>
                      <a:r>
                        <a:rPr lang="en-US" sz="1800" baseline="0" dirty="0"/>
                        <a:t> </a:t>
                      </a:r>
                      <a:r>
                        <a:rPr lang="en-US" sz="1800" dirty="0"/>
                        <a:t>selector)</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46126">
                <a:tc>
                  <a:txBody>
                    <a:bodyPr/>
                    <a:lstStyle/>
                    <a:p>
                      <a:pPr marL="0" marR="0" indent="0">
                        <a:lnSpc>
                          <a:spcPct val="100000"/>
                        </a:lnSpc>
                        <a:spcBef>
                          <a:spcPts val="0"/>
                        </a:spcBef>
                        <a:spcAft>
                          <a:spcPts val="0"/>
                        </a:spcAft>
                      </a:pPr>
                      <a:r>
                        <a:rPr lang="en-US" sz="1800" dirty="0"/>
                        <a:t>:last-of-type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last element of the specified type.</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46126">
                <a:tc>
                  <a:txBody>
                    <a:bodyPr/>
                    <a:lstStyle/>
                    <a:p>
                      <a:pPr marL="0" marR="0" indent="0">
                        <a:lnSpc>
                          <a:spcPct val="100000"/>
                        </a:lnSpc>
                        <a:spcBef>
                          <a:spcPts val="0"/>
                        </a:spcBef>
                        <a:spcAft>
                          <a:spcPts val="0"/>
                        </a:spcAft>
                      </a:pPr>
                      <a:r>
                        <a:rPr lang="en-US" sz="1800" dirty="0"/>
                        <a:t>:last-child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last child of an element </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46126">
                <a:tc>
                  <a:txBody>
                    <a:bodyPr/>
                    <a:lstStyle/>
                    <a:p>
                      <a:pPr marL="0" marR="0" indent="0">
                        <a:lnSpc>
                          <a:spcPct val="100000"/>
                        </a:lnSpc>
                        <a:spcBef>
                          <a:spcPts val="0"/>
                        </a:spcBef>
                        <a:spcAft>
                          <a:spcPts val="0"/>
                        </a:spcAft>
                      </a:pPr>
                      <a:r>
                        <a:rPr lang="en-US" sz="1800" dirty="0"/>
                        <a:t>:nth-of-type(n)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nSpc>
                          <a:spcPct val="100000"/>
                        </a:lnSpc>
                        <a:spcBef>
                          <a:spcPts val="0"/>
                        </a:spcBef>
                        <a:spcAft>
                          <a:spcPts val="0"/>
                        </a:spcAft>
                      </a:pPr>
                      <a:r>
                        <a:rPr lang="en-US" sz="1800" dirty="0"/>
                        <a:t>Applies to the “nth” element of the specified type.</a:t>
                      </a:r>
                      <a:r>
                        <a:rPr lang="en-US" sz="1800" baseline="0" dirty="0"/>
                        <a:t> </a:t>
                      </a:r>
                      <a:r>
                        <a:rPr lang="en-US" sz="1800" dirty="0"/>
                        <a:t>Values: a number, odd, or even</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86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199" y="842546"/>
            <a:ext cx="8156948" cy="1300356"/>
          </a:xfrm>
        </p:spPr>
        <p:txBody>
          <a:bodyPr wrap="square">
            <a:spAutoFit/>
          </a:bodyPr>
          <a:lstStyle/>
          <a:p>
            <a:r>
              <a:rPr lang="en-US" sz="2400" dirty="0"/>
              <a:t>This chapter introduced coding techniques to create and configure tables. </a:t>
            </a:r>
          </a:p>
          <a:p>
            <a:r>
              <a:rPr lang="en-US" sz="2400" dirty="0"/>
              <a:t>You will find these skills useful as you create web pages. </a:t>
            </a:r>
          </a:p>
        </p:txBody>
      </p:sp>
    </p:spTree>
    <p:extLst>
      <p:ext uri="{BB962C8B-B14F-4D97-AF65-F5344CB8AC3E}">
        <p14:creationId xmlns:p14="http://schemas.microsoft.com/office/powerpoint/2010/main" val="401538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2831544"/>
          </a:xfrm>
        </p:spPr>
        <p:txBody>
          <a:bodyPr wrap="square">
            <a:spAutoFit/>
          </a:bodyPr>
          <a:lstStyle/>
          <a:p>
            <a:pPr>
              <a:spcBef>
                <a:spcPts val="1200"/>
              </a:spcBef>
            </a:pPr>
            <a:r>
              <a:rPr lang="en-US" sz="2400" dirty="0"/>
              <a:t>Describe the recommended use of a table on a web page</a:t>
            </a:r>
          </a:p>
          <a:p>
            <a:pPr>
              <a:spcBef>
                <a:spcPts val="1200"/>
              </a:spcBef>
            </a:pPr>
            <a:r>
              <a:rPr lang="en-US" sz="2400" dirty="0"/>
              <a:t>Configure a basic table with the table, table row, table header, and table cell elements.</a:t>
            </a:r>
          </a:p>
          <a:p>
            <a:pPr>
              <a:spcBef>
                <a:spcPts val="1200"/>
              </a:spcBef>
            </a:pPr>
            <a:r>
              <a:rPr lang="en-US" sz="2400" dirty="0"/>
              <a:t>Configure a table to provide for accessibility</a:t>
            </a:r>
          </a:p>
          <a:p>
            <a:pPr>
              <a:spcBef>
                <a:spcPts val="1200"/>
              </a:spcBef>
            </a:pPr>
            <a:r>
              <a:rPr lang="en-US" sz="2400" dirty="0"/>
              <a:t>Use </a:t>
            </a:r>
            <a:r>
              <a:rPr lang="en-US" sz="2400" spc="-300" dirty="0"/>
              <a:t>C S </a:t>
            </a:r>
            <a:r>
              <a:rPr lang="en-US" sz="2400" dirty="0" err="1"/>
              <a:t>S</a:t>
            </a:r>
            <a:r>
              <a:rPr lang="en-US" sz="2400" dirty="0"/>
              <a:t> to style an </a:t>
            </a:r>
            <a:r>
              <a:rPr lang="en-US" sz="2400" spc="-300" dirty="0"/>
              <a:t>H T M </a:t>
            </a:r>
            <a:r>
              <a:rPr lang="en-US" sz="2400" dirty="0"/>
              <a:t>L table</a:t>
            </a:r>
          </a:p>
          <a:p>
            <a:pPr>
              <a:spcBef>
                <a:spcPts val="1200"/>
              </a:spcBef>
            </a:pPr>
            <a:r>
              <a:rPr lang="en-US" sz="2400" dirty="0"/>
              <a:t>Describe the purpose of </a:t>
            </a:r>
            <a:r>
              <a:rPr lang="en-US" sz="2400" spc="-300" dirty="0"/>
              <a:t>C S </a:t>
            </a:r>
            <a:r>
              <a:rPr lang="en-US" sz="2400" spc="-300" dirty="0" err="1"/>
              <a:t>S</a:t>
            </a:r>
            <a:r>
              <a:rPr lang="en-US" sz="2400" spc="-300" dirty="0"/>
              <a:t> </a:t>
            </a:r>
            <a:r>
              <a:rPr lang="en-US" sz="2400" dirty="0"/>
              <a:t>3 structural pseudo-classes</a:t>
            </a:r>
          </a:p>
        </p:txBody>
      </p:sp>
    </p:spTree>
    <p:extLst>
      <p:ext uri="{BB962C8B-B14F-4D97-AF65-F5344CB8AC3E}">
        <p14:creationId xmlns:p14="http://schemas.microsoft.com/office/powerpoint/2010/main" val="32976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Table</a:t>
            </a:r>
          </a:p>
        </p:txBody>
      </p:sp>
      <p:sp>
        <p:nvSpPr>
          <p:cNvPr id="6" name="Content Placeholder 5"/>
          <p:cNvSpPr>
            <a:spLocks noGrp="1"/>
          </p:cNvSpPr>
          <p:nvPr>
            <p:ph idx="1"/>
          </p:nvPr>
        </p:nvSpPr>
        <p:spPr>
          <a:xfrm>
            <a:off x="457200" y="838200"/>
            <a:ext cx="8133852" cy="2816156"/>
          </a:xfrm>
        </p:spPr>
        <p:txBody>
          <a:bodyPr wrap="square">
            <a:spAutoFit/>
          </a:bodyPr>
          <a:lstStyle/>
          <a:p>
            <a:pPr>
              <a:spcBef>
                <a:spcPts val="600"/>
              </a:spcBef>
            </a:pPr>
            <a:r>
              <a:rPr lang="en-US" sz="2400" dirty="0"/>
              <a:t>Tables are used on web pages to organize tabular information</a:t>
            </a:r>
          </a:p>
          <a:p>
            <a:pPr>
              <a:spcBef>
                <a:spcPts val="600"/>
              </a:spcBef>
            </a:pPr>
            <a:r>
              <a:rPr lang="en-US" sz="2400" dirty="0"/>
              <a:t>Composed of rows and columns – similar to a spreadsheet. </a:t>
            </a:r>
          </a:p>
          <a:p>
            <a:pPr>
              <a:spcBef>
                <a:spcPts val="600"/>
              </a:spcBef>
            </a:pPr>
            <a:r>
              <a:rPr lang="en-US" sz="2400" dirty="0"/>
              <a:t>Each individual table cell is at the intersection of a specific row and column.</a:t>
            </a:r>
          </a:p>
          <a:p>
            <a:pPr>
              <a:spcBef>
                <a:spcPts val="600"/>
              </a:spcBef>
            </a:pPr>
            <a:r>
              <a:rPr lang="en-US" sz="2400" dirty="0"/>
              <a:t>Configured with table, </a:t>
            </a:r>
            <a:r>
              <a:rPr lang="en-US" sz="2400" dirty="0" err="1"/>
              <a:t>tr</a:t>
            </a:r>
            <a:r>
              <a:rPr lang="en-US" sz="2400" dirty="0"/>
              <a:t>, and td elements</a:t>
            </a:r>
          </a:p>
        </p:txBody>
      </p:sp>
      <p:pic>
        <p:nvPicPr>
          <p:cNvPr id="1026" name="Picture 2" descr="The table and its cells are outlined by simple bor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918" y="3760222"/>
            <a:ext cx="4361653" cy="255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Table Elements</a:t>
            </a:r>
          </a:p>
        </p:txBody>
      </p:sp>
      <p:sp>
        <p:nvSpPr>
          <p:cNvPr id="3" name="Content Placeholder 2"/>
          <p:cNvSpPr>
            <a:spLocks noGrp="1"/>
          </p:cNvSpPr>
          <p:nvPr>
            <p:ph idx="1"/>
          </p:nvPr>
        </p:nvSpPr>
        <p:spPr>
          <a:xfrm>
            <a:off x="457200" y="828675"/>
            <a:ext cx="4114800" cy="369332"/>
          </a:xfrm>
        </p:spPr>
        <p:txBody>
          <a:bodyPr wrap="square">
            <a:spAutoFit/>
          </a:bodyPr>
          <a:lstStyle/>
          <a:p>
            <a:r>
              <a:rPr lang="en-US" sz="2400" dirty="0"/>
              <a:t>&lt;table&gt;</a:t>
            </a:r>
          </a:p>
        </p:txBody>
      </p:sp>
      <p:sp>
        <p:nvSpPr>
          <p:cNvPr id="4" name="Content Placeholder 3"/>
          <p:cNvSpPr>
            <a:spLocks noGrp="1"/>
          </p:cNvSpPr>
          <p:nvPr>
            <p:ph idx="13"/>
          </p:nvPr>
        </p:nvSpPr>
        <p:spPr>
          <a:xfrm>
            <a:off x="457200" y="1276349"/>
            <a:ext cx="4114800" cy="931024"/>
          </a:xfrm>
        </p:spPr>
        <p:txBody>
          <a:bodyPr wrap="square">
            <a:spAutoFit/>
          </a:bodyPr>
          <a:lstStyle/>
          <a:p>
            <a:pPr marL="285750" indent="0">
              <a:buNone/>
            </a:pPr>
            <a:r>
              <a:rPr lang="en-US" sz="2400" dirty="0"/>
              <a:t>Contains the table elements</a:t>
            </a:r>
          </a:p>
          <a:p>
            <a:r>
              <a:rPr lang="en-US" sz="2400" dirty="0"/>
              <a:t>&lt;</a:t>
            </a:r>
            <a:r>
              <a:rPr lang="en-US" sz="2400" dirty="0" err="1"/>
              <a:t>tr</a:t>
            </a:r>
            <a:r>
              <a:rPr lang="en-US" sz="2400" dirty="0"/>
              <a:t>&gt;</a:t>
            </a:r>
          </a:p>
        </p:txBody>
      </p:sp>
      <p:sp>
        <p:nvSpPr>
          <p:cNvPr id="5" name="Content Placeholder 4"/>
          <p:cNvSpPr>
            <a:spLocks noGrp="1"/>
          </p:cNvSpPr>
          <p:nvPr>
            <p:ph idx="14"/>
          </p:nvPr>
        </p:nvSpPr>
        <p:spPr>
          <a:xfrm>
            <a:off x="457200" y="2343149"/>
            <a:ext cx="4114800" cy="1300356"/>
          </a:xfrm>
        </p:spPr>
        <p:txBody>
          <a:bodyPr wrap="square">
            <a:spAutoFit/>
          </a:bodyPr>
          <a:lstStyle/>
          <a:p>
            <a:pPr marL="285750" indent="0">
              <a:buNone/>
            </a:pPr>
            <a:r>
              <a:rPr lang="en-US" sz="2400" dirty="0"/>
              <a:t>Table row used to group set of related data cells</a:t>
            </a:r>
          </a:p>
          <a:p>
            <a:r>
              <a:rPr lang="en-US" sz="2400" dirty="0"/>
              <a:t>&lt;td&gt;</a:t>
            </a:r>
          </a:p>
        </p:txBody>
      </p:sp>
      <p:sp>
        <p:nvSpPr>
          <p:cNvPr id="6" name="Content Placeholder 5"/>
          <p:cNvSpPr>
            <a:spLocks noGrp="1"/>
          </p:cNvSpPr>
          <p:nvPr>
            <p:ph idx="15"/>
          </p:nvPr>
        </p:nvSpPr>
        <p:spPr>
          <a:xfrm>
            <a:off x="412355" y="3779281"/>
            <a:ext cx="4114800" cy="1300356"/>
          </a:xfrm>
        </p:spPr>
        <p:txBody>
          <a:bodyPr wrap="square">
            <a:spAutoFit/>
          </a:bodyPr>
          <a:lstStyle/>
          <a:p>
            <a:pPr marL="285750" indent="0">
              <a:buNone/>
            </a:pPr>
            <a:r>
              <a:rPr lang="en-US" sz="2400" dirty="0"/>
              <a:t>Table data is used to define a table data cell</a:t>
            </a:r>
          </a:p>
          <a:p>
            <a:r>
              <a:rPr lang="en-US" sz="2400" dirty="0"/>
              <a:t>&lt;caption&gt;</a:t>
            </a:r>
          </a:p>
        </p:txBody>
      </p:sp>
      <p:sp>
        <p:nvSpPr>
          <p:cNvPr id="7" name="Content Placeholder 6"/>
          <p:cNvSpPr>
            <a:spLocks noGrp="1"/>
          </p:cNvSpPr>
          <p:nvPr>
            <p:ph idx="16"/>
          </p:nvPr>
        </p:nvSpPr>
        <p:spPr>
          <a:xfrm>
            <a:off x="412355" y="5259851"/>
            <a:ext cx="8153400" cy="369332"/>
          </a:xfrm>
        </p:spPr>
        <p:txBody>
          <a:bodyPr wrap="square">
            <a:spAutoFit/>
          </a:bodyPr>
          <a:lstStyle/>
          <a:p>
            <a:pPr marL="285750" indent="0">
              <a:buNone/>
            </a:pPr>
            <a:r>
              <a:rPr lang="en-US" sz="2400" dirty="0"/>
              <a:t>Configures a description of the table</a:t>
            </a:r>
          </a:p>
        </p:txBody>
      </p:sp>
      <p:pic>
        <p:nvPicPr>
          <p:cNvPr id="2050" name="Picture 2" descr="The caption is centered above the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68" y="861745"/>
            <a:ext cx="3909452" cy="246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The Table Element &lt;table&gt;</a:t>
            </a:r>
          </a:p>
        </p:txBody>
      </p:sp>
      <p:sp>
        <p:nvSpPr>
          <p:cNvPr id="4" name="Content Placeholder 3"/>
          <p:cNvSpPr>
            <a:spLocks noGrp="1"/>
          </p:cNvSpPr>
          <p:nvPr>
            <p:ph idx="13"/>
          </p:nvPr>
        </p:nvSpPr>
        <p:spPr>
          <a:xfrm>
            <a:off x="762000" y="833082"/>
            <a:ext cx="8153400" cy="369332"/>
          </a:xfrm>
        </p:spPr>
        <p:txBody>
          <a:bodyPr wrap="square">
            <a:spAutoFit/>
          </a:bodyPr>
          <a:lstStyle/>
          <a:p>
            <a:pPr marL="0" indent="0">
              <a:buNone/>
            </a:pPr>
            <a:r>
              <a:rPr lang="en-US" sz="2400" dirty="0">
                <a:solidFill>
                  <a:srgbClr val="FF0000"/>
                </a:solidFill>
              </a:rPr>
              <a:t>&lt;tr&gt; Element</a:t>
            </a:r>
          </a:p>
        </p:txBody>
      </p:sp>
      <p:sp>
        <p:nvSpPr>
          <p:cNvPr id="5" name="Content Placeholder 4"/>
          <p:cNvSpPr>
            <a:spLocks noGrp="1"/>
          </p:cNvSpPr>
          <p:nvPr>
            <p:ph idx="14"/>
          </p:nvPr>
        </p:nvSpPr>
        <p:spPr>
          <a:xfrm>
            <a:off x="495300" y="1344287"/>
            <a:ext cx="8153400" cy="1107996"/>
          </a:xfrm>
        </p:spPr>
        <p:txBody>
          <a:bodyPr wrap="square">
            <a:spAutoFit/>
          </a:bodyPr>
          <a:lstStyle/>
          <a:p>
            <a:pPr marL="285750" indent="0">
              <a:buNone/>
            </a:pPr>
            <a:r>
              <a:rPr lang="en-GB" sz="2400" dirty="0">
                <a:solidFill>
                  <a:schemeClr val="tx1">
                    <a:lumMod val="75000"/>
                    <a:lumOff val="25000"/>
                  </a:schemeClr>
                </a:solidFill>
              </a:rPr>
              <a:t>Table Row It is a container element that holds one or more (</a:t>
            </a:r>
            <a:r>
              <a:rPr lang="en-GB" sz="2400" b="1" dirty="0">
                <a:solidFill>
                  <a:schemeClr val="tx1">
                    <a:lumMod val="75000"/>
                    <a:lumOff val="25000"/>
                  </a:schemeClr>
                </a:solidFill>
              </a:rPr>
              <a:t>td or </a:t>
            </a:r>
            <a:r>
              <a:rPr lang="en-GB" sz="2400" b="1" dirty="0" err="1">
                <a:solidFill>
                  <a:schemeClr val="tx1">
                    <a:lumMod val="75000"/>
                    <a:lumOff val="25000"/>
                  </a:schemeClr>
                </a:solidFill>
              </a:rPr>
              <a:t>th</a:t>
            </a:r>
            <a:r>
              <a:rPr lang="en-GB" sz="2400" b="1" dirty="0">
                <a:solidFill>
                  <a:schemeClr val="tx1">
                    <a:lumMod val="75000"/>
                    <a:lumOff val="25000"/>
                  </a:schemeClr>
                </a:solidFill>
              </a:rPr>
              <a:t>)</a:t>
            </a:r>
            <a:r>
              <a:rPr lang="en-GB" sz="2400" dirty="0">
                <a:solidFill>
                  <a:schemeClr val="tx1">
                    <a:lumMod val="75000"/>
                    <a:lumOff val="25000"/>
                  </a:schemeClr>
                </a:solidFill>
              </a:rPr>
              <a:t> elements, which represent the cells within the table row.</a:t>
            </a:r>
            <a:r>
              <a:rPr lang="en-US" sz="2400" dirty="0">
                <a:solidFill>
                  <a:schemeClr val="tx1">
                    <a:lumMod val="75000"/>
                    <a:lumOff val="25000"/>
                  </a:schemeClr>
                </a:solidFill>
              </a:rPr>
              <a:t> </a:t>
            </a:r>
          </a:p>
        </p:txBody>
      </p:sp>
      <p:sp>
        <p:nvSpPr>
          <p:cNvPr id="6" name="Content Placeholder 5"/>
          <p:cNvSpPr>
            <a:spLocks noGrp="1"/>
          </p:cNvSpPr>
          <p:nvPr>
            <p:ph idx="15"/>
          </p:nvPr>
        </p:nvSpPr>
        <p:spPr>
          <a:xfrm>
            <a:off x="457200" y="2778822"/>
            <a:ext cx="8153400" cy="1300356"/>
          </a:xfrm>
        </p:spPr>
        <p:txBody>
          <a:bodyPr wrap="square">
            <a:spAutoFit/>
          </a:bodyPr>
          <a:lstStyle/>
          <a:p>
            <a:pPr marL="285750" indent="0">
              <a:buNone/>
            </a:pPr>
            <a:r>
              <a:rPr lang="en-US" sz="2400" dirty="0">
                <a:solidFill>
                  <a:srgbClr val="FF0000"/>
                </a:solidFill>
              </a:rPr>
              <a:t>&lt;td&gt; Element</a:t>
            </a:r>
            <a:endParaRPr lang="en-US" sz="2400" dirty="0"/>
          </a:p>
          <a:p>
            <a:pPr marL="285750" indent="0">
              <a:buNone/>
            </a:pPr>
            <a:r>
              <a:rPr lang="en-US" sz="2400" dirty="0"/>
              <a:t>Table Data is container element that holds the content of the table cell.</a:t>
            </a:r>
          </a:p>
        </p:txBody>
      </p:sp>
      <p:sp>
        <p:nvSpPr>
          <p:cNvPr id="7" name="Content Placeholder 6"/>
          <p:cNvSpPr>
            <a:spLocks noGrp="1"/>
          </p:cNvSpPr>
          <p:nvPr>
            <p:ph idx="16"/>
          </p:nvPr>
        </p:nvSpPr>
        <p:spPr>
          <a:xfrm>
            <a:off x="457200" y="4167277"/>
            <a:ext cx="8153400" cy="1862048"/>
          </a:xfrm>
        </p:spPr>
        <p:txBody>
          <a:bodyPr wrap="square">
            <a:spAutoFit/>
          </a:bodyPr>
          <a:lstStyle/>
          <a:p>
            <a:pPr marL="285750" indent="0">
              <a:buNone/>
            </a:pPr>
            <a:r>
              <a:rPr lang="en-US" sz="2400" dirty="0">
                <a:solidFill>
                  <a:srgbClr val="FF0000"/>
                </a:solidFill>
              </a:rPr>
              <a:t>&lt;</a:t>
            </a:r>
            <a:r>
              <a:rPr lang="en-US" sz="2400" dirty="0" err="1">
                <a:solidFill>
                  <a:srgbClr val="FF0000"/>
                </a:solidFill>
              </a:rPr>
              <a:t>th</a:t>
            </a:r>
            <a:r>
              <a:rPr lang="en-US" sz="2400" dirty="0">
                <a:solidFill>
                  <a:srgbClr val="FF0000"/>
                </a:solidFill>
              </a:rPr>
              <a:t>&gt; Element</a:t>
            </a:r>
            <a:endParaRPr lang="en-US" sz="2400" dirty="0"/>
          </a:p>
          <a:p>
            <a:pPr marL="285750" indent="0">
              <a:buNone/>
            </a:pPr>
            <a:r>
              <a:rPr lang="en-US" sz="2400" dirty="0"/>
              <a:t>Table Header is used to define a table header cell.</a:t>
            </a:r>
          </a:p>
          <a:p>
            <a:pPr marL="285750" indent="0">
              <a:buNone/>
            </a:pPr>
            <a:r>
              <a:rPr lang="en-US" sz="2400" dirty="0"/>
              <a:t>It is a container element that holds the content of a table header cell.</a:t>
            </a:r>
          </a:p>
        </p:txBody>
      </p:sp>
    </p:spTree>
    <p:extLst>
      <p:ext uri="{BB962C8B-B14F-4D97-AF65-F5344CB8AC3E}">
        <p14:creationId xmlns:p14="http://schemas.microsoft.com/office/powerpoint/2010/main" val="3265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Table Example 1</a:t>
            </a:r>
          </a:p>
        </p:txBody>
      </p:sp>
      <p:sp>
        <p:nvSpPr>
          <p:cNvPr id="4" name="Content Placeholder 3"/>
          <p:cNvSpPr>
            <a:spLocks noGrp="1"/>
          </p:cNvSpPr>
          <p:nvPr>
            <p:ph idx="1"/>
          </p:nvPr>
        </p:nvSpPr>
        <p:spPr>
          <a:xfrm>
            <a:off x="457200" y="827871"/>
            <a:ext cx="4114800" cy="5480988"/>
          </a:xfrm>
        </p:spPr>
        <p:txBody>
          <a:bodyPr wrap="square">
            <a:spAutoFit/>
          </a:bodyPr>
          <a:lstStyle/>
          <a:p>
            <a:pPr marL="0" indent="0">
              <a:spcBef>
                <a:spcPts val="100"/>
              </a:spcBef>
              <a:buNone/>
            </a:pPr>
            <a:r>
              <a:rPr lang="en-US" sz="1800" b="1" dirty="0"/>
              <a:t>&lt;table border="1"&gt;</a:t>
            </a:r>
            <a:br>
              <a:rPr lang="en-US" sz="1800" b="1" dirty="0"/>
            </a:br>
            <a:r>
              <a:rPr lang="en-US" sz="1800" b="1" dirty="0"/>
              <a:t>&lt;caption&gt;Birthday List&lt;/caption&gt;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&lt;td&gt;Name&lt;/td&gt;</a:t>
            </a:r>
          </a:p>
          <a:p>
            <a:pPr marL="0" indent="0">
              <a:spcBef>
                <a:spcPts val="100"/>
              </a:spcBef>
              <a:buNone/>
            </a:pPr>
            <a:r>
              <a:rPr lang="en-US" sz="1800" b="1" dirty="0"/>
              <a:t>    &lt;td&gt;Birthday&lt;/td&gt;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&lt;td&gt;James&lt;/td&gt;</a:t>
            </a:r>
          </a:p>
          <a:p>
            <a:pPr marL="0" indent="0">
              <a:spcBef>
                <a:spcPts val="100"/>
              </a:spcBef>
              <a:buNone/>
            </a:pPr>
            <a:r>
              <a:rPr lang="en-US" sz="1800" b="1" dirty="0"/>
              <a:t>    &lt;td&gt;11/08&lt;/td&gt;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&lt;td&gt;Karen&lt;/td&gt;</a:t>
            </a:r>
          </a:p>
          <a:p>
            <a:pPr marL="0" indent="0">
              <a:spcBef>
                <a:spcPts val="100"/>
              </a:spcBef>
              <a:buNone/>
            </a:pPr>
            <a:r>
              <a:rPr lang="en-US" sz="1800" b="1" dirty="0"/>
              <a:t>    &lt;td&gt;4/17&lt;/td&gt;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&lt;td&gt;Sparky&lt;/td&gt;</a:t>
            </a:r>
          </a:p>
          <a:p>
            <a:pPr marL="0" indent="0">
              <a:spcBef>
                <a:spcPts val="100"/>
              </a:spcBef>
              <a:buNone/>
            </a:pPr>
            <a:r>
              <a:rPr lang="en-US" sz="1800" b="1" dirty="0"/>
              <a:t>    &lt;td&gt;11/28&lt;/td&gt;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&lt;/table&gt;</a:t>
            </a:r>
          </a:p>
        </p:txBody>
      </p:sp>
      <p:sp>
        <p:nvSpPr>
          <p:cNvPr id="5" name="Content Placeholder 4"/>
          <p:cNvSpPr>
            <a:spLocks noGrp="1"/>
          </p:cNvSpPr>
          <p:nvPr>
            <p:ph idx="13"/>
          </p:nvPr>
        </p:nvSpPr>
        <p:spPr>
          <a:xfrm>
            <a:off x="5638801" y="914400"/>
            <a:ext cx="2952930" cy="369332"/>
          </a:xfrm>
        </p:spPr>
        <p:txBody>
          <a:bodyPr wrap="square">
            <a:spAutoFit/>
          </a:bodyPr>
          <a:lstStyle/>
          <a:p>
            <a:pPr marL="571500" indent="0">
              <a:buNone/>
            </a:pPr>
            <a:r>
              <a:rPr lang="en-US" sz="2400" dirty="0"/>
              <a:t>Birthday List</a:t>
            </a:r>
          </a:p>
        </p:txBody>
      </p:sp>
      <p:pic>
        <p:nvPicPr>
          <p:cNvPr id="3183" name="Picture 111" descr="The information given on the slide is as follows:&#10;1. &#10;a. Name: James&#10;b. Birthday: 11/08&#10;2. &#10;a. Name: Karen&#10;b. Birthday: 4/17&#10;3. &#10;a. Name: Sparky&#10;b. Birthday: 11/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1371600"/>
            <a:ext cx="3048181" cy="287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0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Table Example 2</a:t>
            </a:r>
          </a:p>
        </p:txBody>
      </p:sp>
      <p:sp>
        <p:nvSpPr>
          <p:cNvPr id="4" name="Content Placeholder 3"/>
          <p:cNvSpPr>
            <a:spLocks noGrp="1"/>
          </p:cNvSpPr>
          <p:nvPr>
            <p:ph idx="1"/>
          </p:nvPr>
        </p:nvSpPr>
        <p:spPr>
          <a:xfrm>
            <a:off x="457200" y="856446"/>
            <a:ext cx="4114800" cy="5203989"/>
          </a:xfrm>
        </p:spPr>
        <p:txBody>
          <a:bodyPr wrap="square">
            <a:spAutoFit/>
          </a:bodyPr>
          <a:lstStyle/>
          <a:p>
            <a:pPr marL="0" indent="0">
              <a:spcBef>
                <a:spcPts val="100"/>
              </a:spcBef>
              <a:buNone/>
            </a:pPr>
            <a:r>
              <a:rPr lang="en-US" sz="1800" b="1" dirty="0"/>
              <a:t>&lt;table border="1"&gt;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th</a:t>
            </a:r>
            <a:r>
              <a:rPr lang="en-US" sz="1800" b="1" dirty="0"/>
              <a:t>&gt;Name&lt;/</a:t>
            </a:r>
            <a:r>
              <a:rPr lang="en-US" sz="1800" b="1" dirty="0" err="1"/>
              <a:t>th</a:t>
            </a:r>
            <a:r>
              <a:rPr lang="en-US" sz="1800" b="1" dirty="0"/>
              <a:t>&gt;</a:t>
            </a:r>
          </a:p>
          <a:p>
            <a:pPr marL="0" indent="0">
              <a:spcBef>
                <a:spcPts val="100"/>
              </a:spcBef>
              <a:buNone/>
            </a:pPr>
            <a:r>
              <a:rPr lang="en-US" sz="1800" b="1" dirty="0"/>
              <a:t>    &lt;</a:t>
            </a:r>
            <a:r>
              <a:rPr lang="en-US" sz="1800" b="1" dirty="0" err="1"/>
              <a:t>th</a:t>
            </a:r>
            <a:r>
              <a:rPr lang="en-US" sz="1800" b="1" dirty="0"/>
              <a:t>&gt;Birthday&lt;/</a:t>
            </a:r>
            <a:r>
              <a:rPr lang="en-US" sz="1800" b="1" dirty="0" err="1"/>
              <a:t>th</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&lt;td&gt;James&lt;/td&gt;</a:t>
            </a:r>
          </a:p>
          <a:p>
            <a:pPr marL="0" indent="0">
              <a:spcBef>
                <a:spcPts val="100"/>
              </a:spcBef>
              <a:buNone/>
            </a:pPr>
            <a:r>
              <a:rPr lang="en-US" sz="1800" b="1" dirty="0"/>
              <a:t>    &lt;td&gt;11/08&lt;/td&gt;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&lt;td&gt;Karen&lt;/td&gt;</a:t>
            </a:r>
          </a:p>
          <a:p>
            <a:pPr marL="0" indent="0">
              <a:spcBef>
                <a:spcPts val="100"/>
              </a:spcBef>
              <a:buNone/>
            </a:pPr>
            <a:r>
              <a:rPr lang="en-US" sz="1800" b="1" dirty="0"/>
              <a:t>    &lt;td&gt;4/17&lt;/td&gt;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    &lt;td&gt;Sparky&lt;/td&gt;</a:t>
            </a:r>
          </a:p>
          <a:p>
            <a:pPr marL="0" indent="0">
              <a:spcBef>
                <a:spcPts val="100"/>
              </a:spcBef>
              <a:buNone/>
            </a:pPr>
            <a:r>
              <a:rPr lang="en-US" sz="1800" b="1" dirty="0"/>
              <a:t>    &lt;td&gt;11/28&lt;/td&gt;</a:t>
            </a:r>
          </a:p>
          <a:p>
            <a:pPr marL="0" indent="0">
              <a:spcBef>
                <a:spcPts val="100"/>
              </a:spcBef>
              <a:buNone/>
            </a:pPr>
            <a:r>
              <a:rPr lang="en-US" sz="1800" b="1" dirty="0"/>
              <a:t> &lt;/</a:t>
            </a:r>
            <a:r>
              <a:rPr lang="en-US" sz="1800" b="1" dirty="0" err="1"/>
              <a:t>tr</a:t>
            </a:r>
            <a:r>
              <a:rPr lang="en-US" sz="1800" b="1" dirty="0"/>
              <a:t>&gt;</a:t>
            </a:r>
          </a:p>
          <a:p>
            <a:pPr marL="0" indent="0">
              <a:spcBef>
                <a:spcPts val="100"/>
              </a:spcBef>
              <a:buNone/>
            </a:pPr>
            <a:r>
              <a:rPr lang="en-US" sz="1800" b="1" dirty="0"/>
              <a:t>&lt;/table&gt;</a:t>
            </a:r>
          </a:p>
        </p:txBody>
      </p:sp>
      <p:sp>
        <p:nvSpPr>
          <p:cNvPr id="5" name="Content Placeholder 4"/>
          <p:cNvSpPr>
            <a:spLocks noGrp="1"/>
          </p:cNvSpPr>
          <p:nvPr>
            <p:ph idx="13"/>
          </p:nvPr>
        </p:nvSpPr>
        <p:spPr>
          <a:xfrm>
            <a:off x="4572001" y="914400"/>
            <a:ext cx="4019550" cy="369332"/>
          </a:xfrm>
        </p:spPr>
        <p:txBody>
          <a:bodyPr wrap="square">
            <a:spAutoFit/>
          </a:bodyPr>
          <a:lstStyle/>
          <a:p>
            <a:pPr marL="514350" indent="0">
              <a:buNone/>
            </a:pPr>
            <a:r>
              <a:rPr lang="en-US" sz="2400" dirty="0"/>
              <a:t>Using the &lt;</a:t>
            </a:r>
            <a:r>
              <a:rPr lang="en-US" sz="2400" dirty="0" err="1"/>
              <a:t>th</a:t>
            </a:r>
            <a:r>
              <a:rPr lang="en-US" sz="2400" dirty="0"/>
              <a:t>&gt; Element</a:t>
            </a:r>
          </a:p>
        </p:txBody>
      </p:sp>
      <p:pic>
        <p:nvPicPr>
          <p:cNvPr id="4212" name="Picture 116" descr="The information given on the slide is as follows:&#10;1. &#10;a. Name: James&#10;b. Birthday: 11/08&#10;2. &#10;a. Name: Karen&#10;b. Birthday: 4/17&#10;3. &#10;a. Name: Sparky&#10;b. Birthday: 11/28&#10;The title name and birthday are given in b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84" y="1380180"/>
            <a:ext cx="3656092" cy="325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76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9600" cy="553998"/>
          </a:xfrm>
        </p:spPr>
        <p:txBody>
          <a:bodyPr wrap="square">
            <a:spAutoFit/>
          </a:bodyPr>
          <a:lstStyle/>
          <a:p>
            <a:r>
              <a:rPr lang="en-US" sz="3600" spc="-500" dirty="0">
                <a:latin typeface="+mj-lt"/>
              </a:rPr>
              <a:t>H T M </a:t>
            </a:r>
            <a:r>
              <a:rPr lang="en-US" sz="3600" dirty="0">
                <a:latin typeface="+mj-lt"/>
              </a:rPr>
              <a:t>L border Attribute</a:t>
            </a:r>
          </a:p>
        </p:txBody>
      </p:sp>
      <p:sp>
        <p:nvSpPr>
          <p:cNvPr id="4" name="Content Placeholder 3"/>
          <p:cNvSpPr>
            <a:spLocks noGrp="1"/>
          </p:cNvSpPr>
          <p:nvPr>
            <p:ph idx="1"/>
          </p:nvPr>
        </p:nvSpPr>
        <p:spPr>
          <a:xfrm>
            <a:off x="457200" y="857251"/>
            <a:ext cx="4343400" cy="2000548"/>
          </a:xfrm>
        </p:spPr>
        <p:txBody>
          <a:bodyPr wrap="square">
            <a:spAutoFit/>
          </a:bodyPr>
          <a:lstStyle/>
          <a:p>
            <a:r>
              <a:rPr lang="en-US" sz="2400" dirty="0"/>
              <a:t>Indicates the table is specifically not used for page layout</a:t>
            </a:r>
          </a:p>
          <a:p>
            <a:pPr lvl="1"/>
            <a:r>
              <a:rPr lang="en-US" sz="2400" dirty="0"/>
              <a:t>Optional</a:t>
            </a:r>
          </a:p>
          <a:p>
            <a:pPr lvl="1"/>
            <a:r>
              <a:rPr lang="en-US" sz="2400" dirty="0"/>
              <a:t>border=“1”</a:t>
            </a:r>
          </a:p>
        </p:txBody>
      </p:sp>
      <p:sp>
        <p:nvSpPr>
          <p:cNvPr id="5" name="Content Placeholder 4"/>
          <p:cNvSpPr>
            <a:spLocks noGrp="1"/>
          </p:cNvSpPr>
          <p:nvPr>
            <p:ph idx="13"/>
          </p:nvPr>
        </p:nvSpPr>
        <p:spPr>
          <a:xfrm>
            <a:off x="457200" y="2929860"/>
            <a:ext cx="4343400" cy="738664"/>
          </a:xfrm>
        </p:spPr>
        <p:txBody>
          <a:bodyPr wrap="square">
            <a:spAutoFit/>
          </a:bodyPr>
          <a:lstStyle/>
          <a:p>
            <a:pPr marL="742950" indent="0">
              <a:buNone/>
            </a:pPr>
            <a:r>
              <a:rPr lang="en-US" sz="2400" dirty="0"/>
              <a:t>Visible browser default border</a:t>
            </a:r>
          </a:p>
        </p:txBody>
      </p:sp>
      <p:pic>
        <p:nvPicPr>
          <p:cNvPr id="5122" name="Picture 2" descr="The table and its cells are outlined by simple bor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742" y="847196"/>
            <a:ext cx="3574568" cy="209099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4"/>
          </p:nvPr>
        </p:nvSpPr>
        <p:spPr>
          <a:xfrm>
            <a:off x="457200" y="4069318"/>
            <a:ext cx="4343400" cy="369332"/>
          </a:xfrm>
        </p:spPr>
        <p:txBody>
          <a:bodyPr wrap="square">
            <a:spAutoFit/>
          </a:bodyPr>
          <a:lstStyle/>
          <a:p>
            <a:pPr lvl="1"/>
            <a:r>
              <a:rPr lang="en-US" sz="2400" dirty="0"/>
              <a:t>border=“”</a:t>
            </a:r>
          </a:p>
        </p:txBody>
      </p:sp>
      <p:sp>
        <p:nvSpPr>
          <p:cNvPr id="3" name="Content Placeholder 2"/>
          <p:cNvSpPr>
            <a:spLocks noGrp="1"/>
          </p:cNvSpPr>
          <p:nvPr>
            <p:ph idx="15"/>
          </p:nvPr>
        </p:nvSpPr>
        <p:spPr>
          <a:xfrm>
            <a:off x="457200" y="4519136"/>
            <a:ext cx="4343400" cy="738664"/>
          </a:xfrm>
        </p:spPr>
        <p:txBody>
          <a:bodyPr wrap="square">
            <a:spAutoFit/>
          </a:bodyPr>
          <a:lstStyle/>
          <a:p>
            <a:pPr marL="742950" indent="0">
              <a:buNone/>
            </a:pPr>
            <a:r>
              <a:rPr lang="en-US" sz="2400" dirty="0"/>
              <a:t>No visible browser default border</a:t>
            </a:r>
          </a:p>
        </p:txBody>
      </p:sp>
      <p:pic>
        <p:nvPicPr>
          <p:cNvPr id="5123" name="Picture 3" descr="The table uses black serif font on white space, with no borders between rows or columns. All text is aligned left, relative to its colum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719" y="3772197"/>
            <a:ext cx="3539176" cy="194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a:t>
            </a:r>
            <a:r>
              <a:rPr lang="en-US" sz="3600" dirty="0" err="1">
                <a:latin typeface="+mj-lt"/>
              </a:rPr>
              <a:t>colspan</a:t>
            </a:r>
            <a:r>
              <a:rPr lang="en-US" sz="3600" dirty="0">
                <a:latin typeface="+mj-lt"/>
              </a:rPr>
              <a:t> Attribute</a:t>
            </a:r>
          </a:p>
        </p:txBody>
      </p:sp>
      <p:sp>
        <p:nvSpPr>
          <p:cNvPr id="3" name="Content Placeholder 2"/>
          <p:cNvSpPr>
            <a:spLocks noGrp="1"/>
          </p:cNvSpPr>
          <p:nvPr>
            <p:ph idx="1"/>
          </p:nvPr>
        </p:nvSpPr>
        <p:spPr>
          <a:xfrm>
            <a:off x="457199" y="857250"/>
            <a:ext cx="4114801" cy="5232202"/>
          </a:xfrm>
        </p:spPr>
        <p:txBody>
          <a:bodyPr wrap="square">
            <a:spAutoFit/>
          </a:bodyPr>
          <a:lstStyle/>
          <a:p>
            <a:pPr marL="0" indent="0">
              <a:spcBef>
                <a:spcPts val="600"/>
              </a:spcBef>
              <a:buNone/>
            </a:pPr>
            <a:r>
              <a:rPr lang="en-US" sz="2000" b="1" dirty="0"/>
              <a:t>&lt;table border="1"&gt;</a:t>
            </a:r>
          </a:p>
          <a:p>
            <a:pPr marL="0" indent="0">
              <a:spcBef>
                <a:spcPts val="600"/>
              </a:spcBef>
              <a:buNone/>
            </a:pPr>
            <a:r>
              <a:rPr lang="en-US" sz="2000" b="1" dirty="0"/>
              <a:t>  &lt;</a:t>
            </a:r>
            <a:r>
              <a:rPr lang="en-US" sz="2000" b="1" dirty="0" err="1"/>
              <a:t>tr</a:t>
            </a:r>
            <a:r>
              <a:rPr lang="en-US" sz="2000" b="1" dirty="0"/>
              <a:t>&gt;</a:t>
            </a:r>
          </a:p>
          <a:p>
            <a:pPr marL="0" indent="0">
              <a:spcBef>
                <a:spcPts val="600"/>
              </a:spcBef>
              <a:buNone/>
            </a:pPr>
            <a:r>
              <a:rPr lang="en-US" sz="2000" b="1" dirty="0"/>
              <a:t>    &lt;td </a:t>
            </a:r>
            <a:r>
              <a:rPr lang="en-US" sz="2000" b="1" dirty="0" err="1"/>
              <a:t>colspan</a:t>
            </a:r>
            <a:r>
              <a:rPr lang="en-US" sz="2000" b="1" dirty="0"/>
              <a:t>=“2”&gt;</a:t>
            </a:r>
            <a:br>
              <a:rPr lang="en-US" sz="2000" b="1" dirty="0"/>
            </a:br>
            <a:r>
              <a:rPr lang="en-US" sz="2000" b="1" dirty="0"/>
              <a:t>Birthday List&lt;/td&gt;</a:t>
            </a:r>
          </a:p>
          <a:p>
            <a:pPr marL="0" indent="0">
              <a:spcBef>
                <a:spcPts val="600"/>
              </a:spcBef>
              <a:buNone/>
            </a:pPr>
            <a:r>
              <a:rPr lang="en-US" sz="2000" b="1" dirty="0"/>
              <a:t>&lt;/</a:t>
            </a:r>
            <a:r>
              <a:rPr lang="en-US" sz="2000" b="1" dirty="0" err="1"/>
              <a:t>tr</a:t>
            </a:r>
            <a:r>
              <a:rPr lang="en-US" sz="2000" b="1" dirty="0"/>
              <a:t>&gt;</a:t>
            </a:r>
          </a:p>
          <a:p>
            <a:pPr marL="0" indent="0">
              <a:spcBef>
                <a:spcPts val="600"/>
              </a:spcBef>
              <a:buNone/>
            </a:pPr>
            <a:r>
              <a:rPr lang="en-US" sz="2000" b="1" dirty="0"/>
              <a:t>  &lt;</a:t>
            </a:r>
            <a:r>
              <a:rPr lang="en-US" sz="2000" b="1" dirty="0" err="1"/>
              <a:t>tr</a:t>
            </a:r>
            <a:r>
              <a:rPr lang="en-US" sz="2000" b="1" dirty="0"/>
              <a:t>&gt;</a:t>
            </a:r>
          </a:p>
          <a:p>
            <a:pPr marL="0" indent="0">
              <a:spcBef>
                <a:spcPts val="600"/>
              </a:spcBef>
              <a:buNone/>
            </a:pPr>
            <a:r>
              <a:rPr lang="en-US" sz="2000" b="1" dirty="0"/>
              <a:t>    &lt;td&gt;James&lt;/td&gt;</a:t>
            </a:r>
          </a:p>
          <a:p>
            <a:pPr marL="0" indent="0">
              <a:spcBef>
                <a:spcPts val="600"/>
              </a:spcBef>
              <a:buNone/>
            </a:pPr>
            <a:r>
              <a:rPr lang="en-US" sz="2000" b="1" dirty="0"/>
              <a:t>    &lt;td&gt;11/08&lt;/td&gt;</a:t>
            </a:r>
          </a:p>
          <a:p>
            <a:pPr marL="0" indent="0">
              <a:spcBef>
                <a:spcPts val="600"/>
              </a:spcBef>
              <a:buNone/>
            </a:pPr>
            <a:r>
              <a:rPr lang="en-US" sz="2000" b="1" dirty="0"/>
              <a:t>  &lt;/</a:t>
            </a:r>
            <a:r>
              <a:rPr lang="en-US" sz="2000" b="1" dirty="0" err="1"/>
              <a:t>tr</a:t>
            </a:r>
            <a:r>
              <a:rPr lang="en-US" sz="2000" b="1" dirty="0"/>
              <a:t>&gt;</a:t>
            </a:r>
          </a:p>
          <a:p>
            <a:pPr marL="0" indent="0">
              <a:spcBef>
                <a:spcPts val="600"/>
              </a:spcBef>
              <a:buNone/>
            </a:pPr>
            <a:r>
              <a:rPr lang="en-US" sz="2000" b="1" dirty="0"/>
              <a:t>  &lt;</a:t>
            </a:r>
            <a:r>
              <a:rPr lang="en-US" sz="2000" b="1" dirty="0" err="1"/>
              <a:t>tr</a:t>
            </a:r>
            <a:r>
              <a:rPr lang="en-US" sz="2000" b="1" dirty="0"/>
              <a:t>&gt;</a:t>
            </a:r>
          </a:p>
          <a:p>
            <a:pPr marL="0" indent="0">
              <a:spcBef>
                <a:spcPts val="600"/>
              </a:spcBef>
              <a:buNone/>
            </a:pPr>
            <a:r>
              <a:rPr lang="en-US" sz="2000" b="1" dirty="0"/>
              <a:t>    &lt;td&gt;Karen&lt;/td&gt;</a:t>
            </a:r>
          </a:p>
          <a:p>
            <a:pPr marL="0" indent="0">
              <a:spcBef>
                <a:spcPts val="600"/>
              </a:spcBef>
              <a:buNone/>
            </a:pPr>
            <a:r>
              <a:rPr lang="en-US" sz="2000" b="1" dirty="0"/>
              <a:t>    &lt;td&gt;4/17&lt;/td&gt;</a:t>
            </a:r>
          </a:p>
          <a:p>
            <a:pPr marL="0" indent="0">
              <a:spcBef>
                <a:spcPts val="600"/>
              </a:spcBef>
              <a:buNone/>
            </a:pPr>
            <a:r>
              <a:rPr lang="en-US" sz="2000" b="1" dirty="0"/>
              <a:t> &lt;/</a:t>
            </a:r>
            <a:r>
              <a:rPr lang="en-US" sz="2000" b="1" dirty="0" err="1"/>
              <a:t>tr</a:t>
            </a:r>
            <a:r>
              <a:rPr lang="en-US" sz="2000" b="1" dirty="0"/>
              <a:t>&gt;</a:t>
            </a:r>
          </a:p>
          <a:p>
            <a:pPr marL="0" indent="0">
              <a:spcBef>
                <a:spcPts val="600"/>
              </a:spcBef>
              <a:buNone/>
            </a:pPr>
            <a:r>
              <a:rPr lang="en-US" sz="2000" b="1" dirty="0"/>
              <a:t>&lt;/table&gt;</a:t>
            </a:r>
          </a:p>
        </p:txBody>
      </p:sp>
      <p:pic>
        <p:nvPicPr>
          <p:cNvPr id="6225" name="Picture 81" descr="The information given in the slide is a birthday list. The names and the dates mentioned are as follows:&#10;1. &#10;a. Birthday List: James- 11/08&#10;2. &#10;a. Name: Karen – 4/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920" y="824317"/>
            <a:ext cx="3314560" cy="284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31125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25532</TotalTime>
  <Words>1243</Words>
  <Application>Microsoft Office PowerPoint</Application>
  <PresentationFormat>On-screen Show (4:3)</PresentationFormat>
  <Paragraphs>183</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508 Lecture</vt:lpstr>
      <vt:lpstr>Basics of Web Design</vt:lpstr>
      <vt:lpstr>Learning Outcomes</vt:lpstr>
      <vt:lpstr>H T M L Table</vt:lpstr>
      <vt:lpstr>H T M L Table Elements</vt:lpstr>
      <vt:lpstr>The Table Element &lt;table&gt;</vt:lpstr>
      <vt:lpstr>H T M L Table Example 1</vt:lpstr>
      <vt:lpstr>H T M L Table Example 2</vt:lpstr>
      <vt:lpstr>H T M L border Attribute</vt:lpstr>
      <vt:lpstr>H T M L colspan Attribute</vt:lpstr>
      <vt:lpstr>H T M L rowspan Attribute</vt:lpstr>
      <vt:lpstr>Accessibility and Tables</vt:lpstr>
      <vt:lpstr>Accessibility: headers &amp; id Attributes</vt:lpstr>
      <vt:lpstr>Using C S S to Style a Table</vt:lpstr>
      <vt:lpstr>C S S 3 Structural Pseudo-classes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Abdullahi Mohamed Hassan</cp:lastModifiedBy>
  <cp:revision>6029</cp:revision>
  <dcterms:created xsi:type="dcterms:W3CDTF">2014-07-14T20:04:21Z</dcterms:created>
  <dcterms:modified xsi:type="dcterms:W3CDTF">2025-06-14T19:21:59Z</dcterms:modified>
</cp:coreProperties>
</file>