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0" r:id="rId2"/>
    <p:sldId id="257" r:id="rId3"/>
    <p:sldId id="286" r:id="rId4"/>
    <p:sldId id="287" r:id="rId5"/>
    <p:sldId id="312" r:id="rId6"/>
    <p:sldId id="289" r:id="rId7"/>
    <p:sldId id="316" r:id="rId8"/>
    <p:sldId id="291" r:id="rId9"/>
    <p:sldId id="317" r:id="rId10"/>
    <p:sldId id="292" r:id="rId11"/>
    <p:sldId id="293" r:id="rId12"/>
    <p:sldId id="294" r:id="rId13"/>
    <p:sldId id="402" r:id="rId14"/>
    <p:sldId id="295" r:id="rId15"/>
    <p:sldId id="403" r:id="rId16"/>
    <p:sldId id="404" r:id="rId17"/>
    <p:sldId id="296" r:id="rId18"/>
    <p:sldId id="297" r:id="rId19"/>
    <p:sldId id="313" r:id="rId20"/>
    <p:sldId id="407" r:id="rId21"/>
    <p:sldId id="299" r:id="rId22"/>
    <p:sldId id="314" r:id="rId23"/>
    <p:sldId id="301" r:id="rId24"/>
    <p:sldId id="302" r:id="rId25"/>
    <p:sldId id="315" r:id="rId26"/>
    <p:sldId id="308" r:id="rId27"/>
    <p:sldId id="304" r:id="rId28"/>
    <p:sldId id="405" r:id="rId29"/>
    <p:sldId id="305" r:id="rId30"/>
    <p:sldId id="309" r:id="rId31"/>
    <p:sldId id="406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5" autoAdjust="0"/>
    <p:restoredTop sz="86891" autoAdjust="0"/>
  </p:normalViewPr>
  <p:slideViewPr>
    <p:cSldViewPr>
      <p:cViewPr varScale="1">
        <p:scale>
          <a:sx n="71" d="100"/>
          <a:sy n="71" d="100"/>
        </p:scale>
        <p:origin x="1762" y="67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D1914-9979-4928-BEEB-4586CCB160A9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ED46-ED41-4598-BC5D-77A94B216872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29C19-A940-4FDA-BB74-83E573C05348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B0CCA-42FE-4F49-B329-D58EC7D36F62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42598-E17E-4AFA-A2E8-BF865C3E5BD4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623817"/>
          </a:xfrm>
        </p:spPr>
        <p:txBody>
          <a:bodyPr/>
          <a:lstStyle/>
          <a:p>
            <a:r>
              <a:rPr lang="en-US" dirty="0"/>
              <a:t>Starting out with Python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66930"/>
            <a:ext cx="8229600" cy="381000"/>
          </a:xfrm>
        </p:spPr>
        <p:txBody>
          <a:bodyPr/>
          <a:lstStyle/>
          <a:p>
            <a:r>
              <a:rPr lang="en-US" dirty="0"/>
              <a:t>Fifth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More About Strings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 descr="Starting out with Python, Fifth edition by Tony Gaddis">
            <a:extLst>
              <a:ext uri="{FF2B5EF4-FFF2-40B4-BE49-F238E27FC236}">
                <a16:creationId xmlns:a16="http://schemas.microsoft.com/office/drawing/2014/main" id="{19AE27C4-80A6-459C-AA51-2752EA99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3" y="1347930"/>
            <a:ext cx="3813120" cy="495430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537A445-2275-4E2B-B752-9E4ADAE74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4D91CB6-B3DE-48AC-A572-6842B21504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b="1" u="sng" dirty="0">
                <a:solidFill>
                  <a:srgbClr val="FF0000"/>
                </a:solidFill>
                <a:cs typeface="Courier New" panose="02070309020205020404" pitchFamily="49" charset="0"/>
              </a:rPr>
              <a:t>Concatenation</a:t>
            </a:r>
            <a:r>
              <a:rPr lang="en-US" alt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: </a:t>
            </a:r>
            <a:r>
              <a:rPr lang="en-US" altLang="en-US" dirty="0">
                <a:cs typeface="Courier New" panose="02070309020205020404" pitchFamily="49" charset="0"/>
              </a:rPr>
              <a:t>appending one string to the end of another string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cs typeface="Courier New" panose="02070309020205020404" pitchFamily="49" charset="0"/>
              </a:rPr>
              <a:t> operator to produce a string that is a combination of its operands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The augmented assignment operator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dirty="0">
                <a:cs typeface="Courier New" panose="02070309020205020404" pitchFamily="49" charset="0"/>
              </a:rPr>
              <a:t> can also be used to concatenate strings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The operand on the left side of the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dirty="0">
                <a:cs typeface="Courier New" panose="02070309020205020404" pitchFamily="49" charset="0"/>
              </a:rPr>
              <a:t> operator must be an existing variable; otherwise, an exception is raised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608924B-B112-005B-F1EF-26EACD5BA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76800"/>
            <a:ext cx="5133975" cy="10747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84A81B4-BD9A-414F-B1DD-48B3A1CDA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Strings Are Immutable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6BE8659-4801-44A5-9BB0-519950765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dirty="0"/>
              <a:t>Strings are </a:t>
            </a:r>
            <a:r>
              <a:rPr lang="en-US" altLang="en-US" sz="2800" b="1" dirty="0">
                <a:solidFill>
                  <a:srgbClr val="FF0000"/>
                </a:solidFill>
              </a:rPr>
              <a:t>immutable</a:t>
            </a:r>
          </a:p>
          <a:p>
            <a:pPr lvl="1"/>
            <a:r>
              <a:rPr lang="en-US" altLang="en-US" sz="2800" dirty="0"/>
              <a:t>Once they are created, they cannot be changed</a:t>
            </a:r>
          </a:p>
          <a:p>
            <a:pPr lvl="2"/>
            <a:r>
              <a:rPr lang="en-US" altLang="en-US" sz="2400" dirty="0">
                <a:solidFill>
                  <a:srgbClr val="FF0000"/>
                </a:solidFill>
              </a:rPr>
              <a:t>Concatenation doesn’t actually change the existing string, but rather creates a new string and assigns the new string to the previously used variable</a:t>
            </a:r>
          </a:p>
          <a:p>
            <a:pPr lvl="1"/>
            <a:r>
              <a:rPr lang="en-US" altLang="en-US" sz="2800" dirty="0"/>
              <a:t>Cannot use an expression of the form </a:t>
            </a:r>
          </a:p>
          <a:p>
            <a:pPr lvl="1"/>
            <a:r>
              <a:rPr lang="en-US" altLang="en-US" sz="2800" b="1" dirty="0">
                <a:solidFill>
                  <a:srgbClr val="FF0000"/>
                </a:solidFill>
              </a:rPr>
              <a:t>	</a:t>
            </a:r>
            <a:r>
              <a:rPr lang="en-US" altLang="en-US" sz="2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8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new_character</a:t>
            </a:r>
            <a:endParaRPr lang="en-US" altLang="en-US" sz="28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sz="2400" dirty="0">
                <a:cs typeface="Courier New" panose="02070309020205020404" pitchFamily="49" charset="0"/>
              </a:rPr>
              <a:t>Statement of this type will raise an exception</a:t>
            </a:r>
          </a:p>
          <a:p>
            <a:pPr>
              <a:buFontTx/>
              <a:buChar char="•"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A1CE491-152E-436D-8F5B-4AEA1B841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 dirty="0"/>
              <a:t>Strings Are Immutable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53CC88-EF12-4830-8381-0F7892BD878B}"/>
              </a:ext>
            </a:extLst>
          </p:cNvPr>
          <p:cNvSpPr/>
          <p:nvPr/>
        </p:nvSpPr>
        <p:spPr>
          <a:xfrm>
            <a:off x="2163275" y="3351206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b="1" dirty="0">
                <a:latin typeface="Verdana" panose="020B0604030504040204" pitchFamily="34" charset="0"/>
                <a:ea typeface="Verdana" panose="020B0604030504040204" pitchFamily="34" charset="0"/>
              </a:rPr>
              <a:t>Figure 8-4 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The string ‘Carmen’ assigned to name</a:t>
            </a:r>
            <a:endParaRPr lang="en-AU" sz="1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291" name="Picture 3" descr="Name = single quote Carmen single quote. name extends right to a box with text that reads, Carmen.">
            <a:extLst>
              <a:ext uri="{FF2B5EF4-FFF2-40B4-BE49-F238E27FC236}">
                <a16:creationId xmlns:a16="http://schemas.microsoft.com/office/drawing/2014/main" id="{C2D007A8-5552-4C1C-AADB-459DD46344B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479" y="1524000"/>
            <a:ext cx="4425882" cy="1440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15CE8-6ADE-4894-80AD-BF33FA06E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8006"/>
            <a:ext cx="8229600" cy="427010"/>
          </a:xfrm>
        </p:spPr>
        <p:txBody>
          <a:bodyPr/>
          <a:lstStyle/>
          <a:p>
            <a:r>
              <a:rPr lang="en-US" b="1" dirty="0"/>
              <a:t>Figure 8-5 </a:t>
            </a:r>
            <a:r>
              <a:rPr lang="en-US" dirty="0"/>
              <a:t>The string ‘Carmen Brown’ assigned to name</a:t>
            </a:r>
            <a:endParaRPr lang="en-AU" dirty="0"/>
          </a:p>
        </p:txBody>
      </p:sp>
      <p:pic>
        <p:nvPicPr>
          <p:cNvPr id="5" name="Picture 4" descr="Name = name + single quote Brown single quote. name extends right to a box with text that reads, Carmen Brown. Another box above this box contains text that reads, Carmen.">
            <a:extLst>
              <a:ext uri="{FF2B5EF4-FFF2-40B4-BE49-F238E27FC236}">
                <a16:creationId xmlns:a16="http://schemas.microsoft.com/office/drawing/2014/main" id="{055FC014-7134-4E23-819F-D61AA9761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14800"/>
            <a:ext cx="3466195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0AD5-B0E4-4839-89CB-6564E91E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84882"/>
            <a:ext cx="6324600" cy="975653"/>
          </a:xfrm>
        </p:spPr>
        <p:txBody>
          <a:bodyPr/>
          <a:lstStyle/>
          <a:p>
            <a:r>
              <a:rPr lang="en-US" dirty="0"/>
              <a:t>Test your understanding</a:t>
            </a:r>
          </a:p>
        </p:txBody>
      </p:sp>
      <p:pic>
        <p:nvPicPr>
          <p:cNvPr id="1026" name="Picture 2" descr="Stop sign push hand. Do not enter stop symbol with hand on transparent background PNG">
            <a:extLst>
              <a:ext uri="{FF2B5EF4-FFF2-40B4-BE49-F238E27FC236}">
                <a16:creationId xmlns:a16="http://schemas.microsoft.com/office/drawing/2014/main" id="{68DF6E88-35B1-4D36-BC0B-DBF4E44EF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7476" cy="12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9526B-CFCC-61B2-3B1A-910E1F24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4" y="1701591"/>
            <a:ext cx="8881732" cy="34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0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427F31F-9571-4240-BD8D-81B1F4955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Slicing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3FB282E-E8BE-41DA-A3B4-120E1387E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u="sng" dirty="0">
                <a:solidFill>
                  <a:srgbClr val="FF0000"/>
                </a:solidFill>
                <a:cs typeface="Courier New" panose="02070309020205020404" pitchFamily="49" charset="0"/>
              </a:rPr>
              <a:t>Slice</a:t>
            </a:r>
            <a:r>
              <a:rPr lang="en-US" alt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: </a:t>
            </a:r>
            <a:r>
              <a:rPr lang="en-US" altLang="en-US" dirty="0">
                <a:cs typeface="Courier New" panose="02070309020205020404" pitchFamily="49" charset="0"/>
              </a:rPr>
              <a:t>span of items taken from a sequence, known as </a:t>
            </a:r>
            <a:r>
              <a:rPr lang="en-US" altLang="en-US" i="1" dirty="0">
                <a:cs typeface="Courier New" panose="02070309020205020404" pitchFamily="49" charset="0"/>
              </a:rPr>
              <a:t>substring</a:t>
            </a:r>
          </a:p>
          <a:p>
            <a:pPr lvl="1"/>
            <a:r>
              <a:rPr lang="en-US" altLang="en-US" b="1" dirty="0"/>
              <a:t>Slicing format: </a:t>
            </a: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Expression will return a string containing a copy of the characters from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cs typeface="Courier New" panose="02070309020205020404" pitchFamily="49" charset="0"/>
              </a:rPr>
              <a:t> up to, but not including,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i="1" dirty="0"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cs typeface="Courier New" panose="02070309020205020404" pitchFamily="49" charset="0"/>
              </a:rPr>
              <a:t> not specified,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cs typeface="Courier New" panose="02070309020205020404" pitchFamily="49" charset="0"/>
              </a:rPr>
              <a:t> is used for start index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>
                <a:cs typeface="Courier New" panose="02070309020205020404" pitchFamily="49" charset="0"/>
              </a:rPr>
              <a:t> not specified,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lang="en-US" altLang="en-US" dirty="0">
                <a:cs typeface="Courier New" panose="02070309020205020404" pitchFamily="49" charset="0"/>
              </a:rPr>
              <a:t> is used for end index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Slicing expressions can include a </a:t>
            </a:r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step value </a:t>
            </a:r>
            <a:r>
              <a:rPr lang="en-US" altLang="en-US" dirty="0">
                <a:cs typeface="Courier New" panose="02070309020205020404" pitchFamily="49" charset="0"/>
              </a:rPr>
              <a:t>and </a:t>
            </a:r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negative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indexes</a:t>
            </a:r>
            <a:r>
              <a:rPr lang="en-US" altLang="en-US" dirty="0">
                <a:cs typeface="Courier New" panose="02070309020205020404" pitchFamily="49" charset="0"/>
              </a:rPr>
              <a:t> relative to end of string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696C9AD-4059-1FF1-379A-A0D653D67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533400"/>
            <a:ext cx="8229600" cy="1143000"/>
          </a:xfrm>
        </p:spPr>
        <p:txBody>
          <a:bodyPr/>
          <a:lstStyle/>
          <a:p>
            <a:r>
              <a:rPr lang="en-US" altLang="en-US" sz="3600" dirty="0"/>
              <a:t>Extracting Characters from a String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D53B9771-76D4-3546-8CBD-953393EC6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49313"/>
            <a:ext cx="6096000" cy="57038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0AD5-B0E4-4839-89CB-6564E91E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84882"/>
            <a:ext cx="6324600" cy="975653"/>
          </a:xfrm>
        </p:spPr>
        <p:txBody>
          <a:bodyPr/>
          <a:lstStyle/>
          <a:p>
            <a:r>
              <a:rPr lang="en-US" dirty="0"/>
              <a:t>Test your understanding</a:t>
            </a:r>
          </a:p>
        </p:txBody>
      </p:sp>
      <p:pic>
        <p:nvPicPr>
          <p:cNvPr id="1026" name="Picture 2" descr="Stop sign push hand. Do not enter stop symbol with hand on transparent background PNG">
            <a:extLst>
              <a:ext uri="{FF2B5EF4-FFF2-40B4-BE49-F238E27FC236}">
                <a16:creationId xmlns:a16="http://schemas.microsoft.com/office/drawing/2014/main" id="{68DF6E88-35B1-4D36-BC0B-DBF4E44EF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7476" cy="12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ECA897-E7D2-ED86-46C9-F646814E6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245398"/>
            <a:ext cx="5410200" cy="515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9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E822401-9BB3-4095-889D-050B7A0A9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Testing, Searching, and Manipulating Strings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1084AD3-C742-41F8-B36A-715A728353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You can use the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 to determine whether one string is contained in another string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General format: </a:t>
            </a: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string1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string2</a:t>
            </a:r>
          </a:p>
          <a:p>
            <a:pPr lvl="2"/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</a:t>
            </a:r>
            <a:r>
              <a:rPr lang="en-US" altLang="en-US" dirty="0">
                <a:cs typeface="Courier New" panose="02070309020205020404" pitchFamily="49" charset="0"/>
              </a:rPr>
              <a:t>and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string2 </a:t>
            </a:r>
            <a:r>
              <a:rPr lang="en-US" altLang="en-US" dirty="0">
                <a:cs typeface="Courier New" panose="02070309020205020404" pitchFamily="49" charset="0"/>
              </a:rPr>
              <a:t>can be string literals or variables referencing strings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Similarly you can use the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operator to determine whether one string is not contained in another string</a:t>
            </a:r>
            <a:endParaRPr lang="he-IL" altLang="en-US" dirty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6D1DFEA-8FF6-412D-B89E-2430A257A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(1 of 7)</a:t>
            </a:r>
            <a:endParaRPr lang="en-US" altLang="en-US" sz="2000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2986F4B-C805-44A6-8909-4EEDEB2D0F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Strings in Python have many types of methods, divided into different types of operations</a:t>
            </a:r>
          </a:p>
          <a:p>
            <a:pPr lvl="1" eaLnBrk="1" hangingPunct="1"/>
            <a:r>
              <a:rPr lang="en-US" alt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General format: 							</a:t>
            </a:r>
            <a:r>
              <a:rPr lang="en-US" altLang="en-US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Some methods test a string for specific characteristics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Generally Boolean methods, that return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if a condition exists,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>
                <a:cs typeface="Courier New" panose="02070309020205020404" pitchFamily="49" charset="0"/>
              </a:rPr>
              <a:t> otherwise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7182-33CB-421F-8511-49993E7D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(2 of 7)</a:t>
            </a:r>
            <a:endParaRPr lang="en-A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5F9939-29B1-48F7-80E1-E07B4DE07F07}"/>
              </a:ext>
            </a:extLst>
          </p:cNvPr>
          <p:cNvSpPr/>
          <p:nvPr/>
        </p:nvSpPr>
        <p:spPr>
          <a:xfrm>
            <a:off x="381000" y="1676400"/>
            <a:ext cx="3263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j-lt"/>
              </a:rPr>
              <a:t>Table 8-1 </a:t>
            </a:r>
            <a:r>
              <a:rPr lang="en-US" sz="1400" dirty="0">
                <a:latin typeface="+mj-lt"/>
              </a:rPr>
              <a:t>Some string testing methods</a:t>
            </a:r>
            <a:endParaRPr lang="en-AU" sz="1400" dirty="0">
              <a:latin typeface="+mj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92D9C4-D8CA-4329-82AB-1F66EA5BD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8431"/>
              </p:ext>
            </p:extLst>
          </p:nvPr>
        </p:nvGraphicFramePr>
        <p:xfrm>
          <a:off x="457200" y="2209800"/>
          <a:ext cx="8229600" cy="3429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50756923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747417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5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isalnum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string contains only alphabetic letters or digits and is at least one character in length. Returns false otherwise.</a:t>
                      </a:r>
                      <a:endParaRPr lang="en-AU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971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isalpha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string contains only alphabetic letters and is at least one character in length. Returns false otherwise.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5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isdigit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string contains only numeric digits and is at least one character in length. Returns false otherwise.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82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islower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all of the alphabetic letters in the string are lowercase, and the string contains at least one alphabetic letter. Returns false otherwise.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65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isspace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string contains only whitespace characters and is at least one character in length. Returns false otherwise. (Whitespace characters are spaces, newlines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\n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and tabs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\t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07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isupper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all of the alphabetic letters in the string are uppercase, and the string contains at least one alphabetic letter. Returns false otherwise.</a:t>
                      </a:r>
                      <a:endParaRPr lang="en-AU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F4E577-1F7A-40A0-B298-BE73BFB8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Topics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F43A45-D18B-4A55-AF5F-06D47B42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String Operations</a:t>
            </a:r>
          </a:p>
          <a:p>
            <a:r>
              <a:rPr lang="en-US" dirty="0"/>
              <a:t>String Slicing</a:t>
            </a:r>
          </a:p>
          <a:p>
            <a:r>
              <a:rPr lang="en-US" dirty="0"/>
              <a:t>Testing, Searching, and Manipulating Strings</a:t>
            </a:r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87D394-29B4-155D-EA21-5C5F4BF8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"/>
            <a:ext cx="8534400" cy="6656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0778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8F170C-984A-4D76-93D3-6354638B5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(3 of 7)</a:t>
            </a:r>
            <a:endParaRPr lang="en-US" altLang="en-US" sz="2000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0504313-747D-428C-8ABA-233BC80DE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Some methods return </a:t>
            </a:r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a copy of the string</a:t>
            </a:r>
            <a:r>
              <a:rPr lang="en-US" altLang="en-US" dirty="0">
                <a:cs typeface="Courier New" panose="02070309020205020404" pitchFamily="49" charset="0"/>
              </a:rPr>
              <a:t>, to which modifications have been made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Simulate strings as mutable objects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String comparisons are </a:t>
            </a:r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case-sensitive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Uppercase characters are distinguished from lowercase characters</a:t>
            </a:r>
          </a:p>
          <a:p>
            <a:pPr lvl="1" eaLnBrk="1" hangingPunct="1"/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 dirty="0">
                <a:cs typeface="Courier New" panose="02070309020205020404" pitchFamily="49" charset="0"/>
              </a:rPr>
              <a:t> and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 dirty="0">
                <a:cs typeface="Courier New" panose="02070309020205020404" pitchFamily="49" charset="0"/>
              </a:rPr>
              <a:t> methods can be used for making case-insensitive string comparisons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D791-06FA-4AB3-9F95-C6C14ADF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(4 of 7)</a:t>
            </a:r>
            <a:endParaRPr lang="en-A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B1A093-0E32-4707-908A-C36D9003D8EC}"/>
              </a:ext>
            </a:extLst>
          </p:cNvPr>
          <p:cNvSpPr/>
          <p:nvPr/>
        </p:nvSpPr>
        <p:spPr>
          <a:xfrm>
            <a:off x="381000" y="1443558"/>
            <a:ext cx="3204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j-lt"/>
              </a:rPr>
              <a:t>Table 8-2 </a:t>
            </a:r>
            <a:r>
              <a:rPr lang="en-US" sz="1400" dirty="0">
                <a:latin typeface="+mj-lt"/>
              </a:rPr>
              <a:t>String Modification Methods</a:t>
            </a:r>
            <a:endParaRPr lang="en-AU" sz="1400" dirty="0">
              <a:latin typeface="+mj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AF0D1A-E6BE-49AA-AEB7-25523249D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635314"/>
              </p:ext>
            </p:extLst>
          </p:nvPr>
        </p:nvGraphicFramePr>
        <p:xfrm>
          <a:off x="457200" y="1828800"/>
          <a:ext cx="8229600" cy="4404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9838677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142916459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AU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19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lower()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alphabetic letters converted to lowercase. Any character that is already lowercase, or is not an alphabetic letter, is 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unchanged.</a:t>
                      </a:r>
                      <a:endParaRPr lang="en-AU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87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lstrip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leading whitespace characters removed. Leading whitespace characters are spaces, newlines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\n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and tabs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\t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that appear at the beginning of the string.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30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lstrip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AU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 containing a character. Returns a copy of the string with all instances of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appear at the beginning of the string removed.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1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rstrip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trailing whitespace characters removed. Trailing whitespace characters are spaces, newlines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\n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and tabs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\t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that appear at the end of the string.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58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rstrip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AU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 containing a character. The method returns a copy of the string with all instances of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appear at the end of the 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removed.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70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strip()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leading and trailing whitespace characters 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removed.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381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strip(</a:t>
                      </a:r>
                      <a:r>
                        <a:rPr lang="en-AU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instances of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appear at the beginning and the end of the string removed.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90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upper()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alphabetic letters converted to uppercase. Any character that is already uppercase, or is not an alphabetic letter, is unchanged.</a:t>
                      </a:r>
                      <a:endParaRPr lang="en-AU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15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38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4840570-7BD4-4825-B48A-587B0CDCC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(5 of 7)</a:t>
            </a:r>
            <a:endParaRPr lang="en-US" altLang="en-US" sz="2000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43BBEE0-FAE8-4AE7-BDB0-EB95708EE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Programs commonly need to search for substrings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Several methods to accomplish this:</a:t>
            </a:r>
          </a:p>
          <a:p>
            <a:pPr lvl="1" eaLnBrk="1" hangingPunct="1"/>
            <a:r>
              <a:rPr lang="en-US" altLang="en-US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alt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i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: </a:t>
            </a:r>
            <a:r>
              <a:rPr lang="en-US" altLang="en-US" dirty="0">
                <a:cs typeface="Courier New" panose="02070309020205020404" pitchFamily="49" charset="0"/>
              </a:rPr>
              <a:t>checks if the string ends with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endParaRPr lang="en-US" altLang="en-US" dirty="0"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i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: </a:t>
            </a:r>
            <a:r>
              <a:rPr lang="en-US" altLang="en-US" dirty="0">
                <a:cs typeface="Courier New" panose="02070309020205020404" pitchFamily="49" charset="0"/>
              </a:rPr>
              <a:t>checks if the string starts with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dirty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AF947B3-ECF0-4B6D-A2BD-520A467AF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(6 of 7)</a:t>
            </a:r>
            <a:endParaRPr lang="en-US" altLang="en-US" sz="2000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77A5F3D-E948-4802-B066-DD9A93E18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Several methods to accomplish this (cont’d):</a:t>
            </a:r>
          </a:p>
          <a:p>
            <a:pPr lvl="1" eaLnBrk="1" hangingPunct="1"/>
            <a:r>
              <a:rPr lang="en-US" alt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altLang="en-US" b="1" i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: </a:t>
            </a:r>
            <a:r>
              <a:rPr lang="en-US" altLang="en-US" dirty="0">
                <a:cs typeface="Courier New" panose="02070309020205020404" pitchFamily="49" charset="0"/>
              </a:rPr>
              <a:t>searches 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dirty="0">
                <a:cs typeface="Courier New" panose="02070309020205020404" pitchFamily="49" charset="0"/>
              </a:rPr>
              <a:t>  within the string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lowest index of the substring, or if the substring is not contained in the string, returns -1</a:t>
            </a:r>
          </a:p>
          <a:p>
            <a:pPr lvl="1" eaLnBrk="1" hangingPunct="1"/>
            <a:r>
              <a:rPr lang="en-US" alt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b="1" i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i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r>
              <a:rPr lang="en-US" alt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: 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a copy of the string where every occurrence of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dirty="0">
                <a:cs typeface="Courier New" panose="02070309020205020404" pitchFamily="49" charset="0"/>
              </a:rPr>
              <a:t> is replaced with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FCAB-7DB8-419A-A36E-BA097C62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(7 of 7)</a:t>
            </a:r>
            <a:endParaRPr lang="en-AU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46973C-9254-4CC7-BF02-62C5BCC35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491342"/>
              </p:ext>
            </p:extLst>
          </p:nvPr>
        </p:nvGraphicFramePr>
        <p:xfrm>
          <a:off x="457200" y="2590800"/>
          <a:ext cx="8229600" cy="2606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323895398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016069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AU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AU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AU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endswith</a:t>
                      </a:r>
                      <a:r>
                        <a:rPr lang="en-AU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(substring)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string. The method returns true if the string ends with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2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find(</a:t>
                      </a:r>
                      <a:r>
                        <a:rPr lang="en-AU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string. The method returns the lowest index in the string where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found. If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not found, the method returns −1.</a:t>
                      </a:r>
                      <a:endParaRPr lang="en-AU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96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replace(</a:t>
                      </a:r>
                      <a:r>
                        <a:rPr lang="en-AU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old, new</a:t>
                      </a:r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arguments are both strings. The method returns a copy of the string with all instances of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replaced by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AU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6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startswith</a:t>
                      </a:r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AU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string. The method returns true if the string starts with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AU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76812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D0BA4A-D542-4DCE-80C7-28960A97DE92}"/>
              </a:ext>
            </a:extLst>
          </p:cNvPr>
          <p:cNvSpPr/>
          <p:nvPr/>
        </p:nvSpPr>
        <p:spPr>
          <a:xfrm>
            <a:off x="381000" y="1981200"/>
            <a:ext cx="3282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j-lt"/>
              </a:rPr>
              <a:t>Table 8-3 </a:t>
            </a:r>
            <a:r>
              <a:rPr lang="en-US" sz="1400" dirty="0">
                <a:latin typeface="+mj-lt"/>
              </a:rPr>
              <a:t>Search and replace methods</a:t>
            </a:r>
            <a:endParaRPr lang="en-A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510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DEF7A6F-B372-B6F2-5D83-CDEE4DBAA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Spotlight: Password Validator</a:t>
            </a:r>
          </a:p>
        </p:txBody>
      </p:sp>
      <p:grpSp>
        <p:nvGrpSpPr>
          <p:cNvPr id="25603" name="Group 4">
            <a:extLst>
              <a:ext uri="{FF2B5EF4-FFF2-40B4-BE49-F238E27FC236}">
                <a16:creationId xmlns:a16="http://schemas.microsoft.com/office/drawing/2014/main" id="{3AD2A14D-2233-CB90-E1ED-ABF4304097E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286000"/>
            <a:ext cx="8913813" cy="2281238"/>
            <a:chOff x="152400" y="2286001"/>
            <a:chExt cx="8914290" cy="2281429"/>
          </a:xfrm>
        </p:grpSpPr>
        <p:pic>
          <p:nvPicPr>
            <p:cNvPr id="25604" name="Picture 2">
              <a:extLst>
                <a:ext uri="{FF2B5EF4-FFF2-40B4-BE49-F238E27FC236}">
                  <a16:creationId xmlns:a16="http://schemas.microsoft.com/office/drawing/2014/main" id="{547BD390-DF59-A445-7A99-5D318D566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2286001"/>
              <a:ext cx="8914290" cy="144496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05" name="Picture 3">
              <a:extLst>
                <a:ext uri="{FF2B5EF4-FFF2-40B4-BE49-F238E27FC236}">
                  <a16:creationId xmlns:a16="http://schemas.microsoft.com/office/drawing/2014/main" id="{3D9E80B8-A8E7-520F-3F90-48059C087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3733800"/>
              <a:ext cx="6858000" cy="83363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AAF52CC-16CE-48A3-86D3-2B2406222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Repetition Operator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A2FC001-A23C-4851-8B84-7976D98EAC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b="1" u="sng" dirty="0">
                <a:solidFill>
                  <a:srgbClr val="FF0000"/>
                </a:solidFill>
              </a:rPr>
              <a:t>Repetition operator</a:t>
            </a:r>
            <a:r>
              <a:rPr lang="en-US" altLang="en-US" b="1" dirty="0">
                <a:solidFill>
                  <a:srgbClr val="FF0000"/>
                </a:solidFill>
              </a:rPr>
              <a:t>: </a:t>
            </a:r>
            <a:r>
              <a:rPr lang="en-US" altLang="en-US" dirty="0"/>
              <a:t>makes multiple copies of a string and joins them together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FF0000"/>
                </a:solidFill>
              </a:rPr>
              <a:t>*</a:t>
            </a:r>
            <a:r>
              <a:rPr lang="en-US" altLang="en-US" dirty="0"/>
              <a:t> symbol is a repetition operator when applied to a string and an integer</a:t>
            </a:r>
          </a:p>
          <a:p>
            <a:pPr lvl="2"/>
            <a:r>
              <a:rPr lang="en-US" altLang="en-US" dirty="0"/>
              <a:t>String is left operand; number is right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General format: </a:t>
            </a:r>
            <a:r>
              <a:rPr lang="en-US" altLang="en-US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string_to_copy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Variable references a new string which contains multiple copies of the original string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0B1D40D-5C22-E014-3CA1-C7E4D88D8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Repetition Operator</a:t>
            </a:r>
          </a:p>
        </p:txBody>
      </p:sp>
      <p:pic>
        <p:nvPicPr>
          <p:cNvPr id="27651" name="Picture 5">
            <a:extLst>
              <a:ext uri="{FF2B5EF4-FFF2-40B4-BE49-F238E27FC236}">
                <a16:creationId xmlns:a16="http://schemas.microsoft.com/office/drawing/2014/main" id="{4E972F15-210E-72F7-4B6A-8532583F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2203450" cy="4889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6">
            <a:extLst>
              <a:ext uri="{FF2B5EF4-FFF2-40B4-BE49-F238E27FC236}">
                <a16:creationId xmlns:a16="http://schemas.microsoft.com/office/drawing/2014/main" id="{7468C463-DA88-18B6-9D23-01A7BA825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2279650" cy="4889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5FE60BE-0E34-4D90-A385-74C92A5E1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Splitting a String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1E718CF-ABB7-4020-A042-930689E34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u="sng" dirty="0"/>
              <a:t> method</a:t>
            </a:r>
            <a:r>
              <a:rPr lang="en-US" altLang="en-US" dirty="0"/>
              <a:t>: returns a list containing the words in the string</a:t>
            </a:r>
          </a:p>
          <a:p>
            <a:pPr lvl="1" eaLnBrk="1" hangingPunct="1"/>
            <a:r>
              <a:rPr lang="en-US" altLang="en-US" dirty="0"/>
              <a:t>By default, uses </a:t>
            </a:r>
            <a:r>
              <a:rPr lang="en-US" altLang="en-US" dirty="0">
                <a:solidFill>
                  <a:srgbClr val="FF0000"/>
                </a:solidFill>
              </a:rPr>
              <a:t>space</a:t>
            </a:r>
            <a:r>
              <a:rPr lang="en-US" altLang="en-US" dirty="0"/>
              <a:t> as </a:t>
            </a:r>
            <a:r>
              <a:rPr lang="en-US" altLang="en-US" dirty="0">
                <a:solidFill>
                  <a:srgbClr val="FF0000"/>
                </a:solidFill>
              </a:rPr>
              <a:t>separator</a:t>
            </a:r>
          </a:p>
          <a:p>
            <a:pPr lvl="1" eaLnBrk="1" hangingPunct="1"/>
            <a:r>
              <a:rPr lang="en-US" altLang="en-US" dirty="0"/>
              <a:t>Can specify a different separator by passing it as an argument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dirty="0"/>
              <a:t> method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AFC59E1-D39D-4CAB-BD85-170EE67DB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String Operations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FCBC890-9931-42FE-AE6B-76864056F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3200" dirty="0"/>
              <a:t>Many types of programs perform operations on strings </a:t>
            </a:r>
            <a:r>
              <a:rPr lang="en-US" altLang="en-US" sz="3200" dirty="0">
                <a:solidFill>
                  <a:srgbClr val="FF0000"/>
                </a:solidFill>
              </a:rPr>
              <a:t>(word processing, emails, search engines, etc.)</a:t>
            </a:r>
          </a:p>
          <a:p>
            <a:pPr>
              <a:buFontTx/>
              <a:buChar char="•"/>
            </a:pPr>
            <a:r>
              <a:rPr lang="en-US" altLang="en-US" sz="3200" dirty="0"/>
              <a:t>In Python, many tools for examining and manipulating strings</a:t>
            </a:r>
          </a:p>
          <a:p>
            <a:pPr lvl="1"/>
            <a:r>
              <a:rPr lang="en-US" altLang="en-US" sz="3200" dirty="0">
                <a:solidFill>
                  <a:srgbClr val="FF0000"/>
                </a:solidFill>
              </a:rPr>
              <a:t>Strings are sequences</a:t>
            </a:r>
            <a:r>
              <a:rPr lang="en-US" altLang="en-US" sz="3200" dirty="0"/>
              <a:t>, so many of the tools that work with sequences work with strings</a:t>
            </a:r>
          </a:p>
          <a:p>
            <a:pPr>
              <a:buFontTx/>
              <a:buChar char="•"/>
            </a:pPr>
            <a:endParaRPr lang="en-US" alt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28385BA-E53F-4F6A-8041-ACD72F288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Splitting a String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83D1A0E-1557-4076-A3A4-AFF56ADF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en-US" altLang="en-US" dirty="0">
                <a:latin typeface="+mj-lt"/>
                <a:cs typeface="Courier New" panose="02070309020205020404" pitchFamily="49" charset="0"/>
              </a:rPr>
              <a:t>Examples:</a:t>
            </a:r>
            <a:endParaRPr lang="he-IL" altLang="en-US" dirty="0">
              <a:latin typeface="+mj-lt"/>
            </a:endParaRPr>
          </a:p>
          <a:p>
            <a:pPr>
              <a:buFontTx/>
              <a:buChar char="•"/>
              <a:defRPr/>
            </a:pPr>
            <a:endParaRPr lang="en-US" altLang="en-US" sz="2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6B80B2-8B3C-4726-A30D-CC4DE680EEE3}"/>
              </a:ext>
            </a:extLst>
          </p:cNvPr>
          <p:cNvSpPr txBox="1"/>
          <p:nvPr/>
        </p:nvSpPr>
        <p:spPr>
          <a:xfrm>
            <a:off x="1676400" y="2286000"/>
            <a:ext cx="5545138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my_string</a:t>
            </a:r>
            <a:r>
              <a:rPr lang="en-US" sz="2000" dirty="0">
                <a:latin typeface="Consolas" panose="020B0609020204030204" pitchFamily="49" charset="0"/>
              </a:rPr>
              <a:t> = 'One two three four'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word_list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my_string.split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word_list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['One', 'two', 'three', 'four']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43BBE-A0F2-43EC-9094-E073DE519592}"/>
              </a:ext>
            </a:extLst>
          </p:cNvPr>
          <p:cNvSpPr txBox="1"/>
          <p:nvPr/>
        </p:nvSpPr>
        <p:spPr>
          <a:xfrm>
            <a:off x="1676400" y="4312348"/>
            <a:ext cx="5545138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my_string</a:t>
            </a:r>
            <a:r>
              <a:rPr lang="en-US" sz="2000" dirty="0">
                <a:latin typeface="Consolas" panose="020B0609020204030204" pitchFamily="49" charset="0"/>
              </a:rPr>
              <a:t> = '1/2/3/4/5'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number_list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my_string.split</a:t>
            </a:r>
            <a:r>
              <a:rPr lang="en-US" sz="2000" dirty="0">
                <a:latin typeface="Consolas" panose="020B0609020204030204" pitchFamily="49" charset="0"/>
              </a:rPr>
              <a:t>('/')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number_list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['1', '2', '3', '4', '5']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D757A54-0FD4-0419-1157-15F1F4A5A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Splitting a String</a:t>
            </a:r>
          </a:p>
        </p:txBody>
      </p:sp>
      <p:pic>
        <p:nvPicPr>
          <p:cNvPr id="29699" name="Picture 1">
            <a:extLst>
              <a:ext uri="{FF2B5EF4-FFF2-40B4-BE49-F238E27FC236}">
                <a16:creationId xmlns:a16="http://schemas.microsoft.com/office/drawing/2014/main" id="{667C15BE-6571-F8D1-B582-126316DB3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1455738"/>
            <a:ext cx="4494212" cy="44942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2">
            <a:extLst>
              <a:ext uri="{FF2B5EF4-FFF2-40B4-BE49-F238E27FC236}">
                <a16:creationId xmlns:a16="http://schemas.microsoft.com/office/drawing/2014/main" id="{7AA5C182-D0CC-8BE7-9E18-FB5E5B921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462088"/>
            <a:ext cx="4491037" cy="32480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807A75B-8B66-409F-ABFB-35715D335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D284FA2-D37F-4535-8053-D1DF56898F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dirty="0"/>
              <a:t>String operations, including:</a:t>
            </a:r>
          </a:p>
          <a:p>
            <a:pPr lvl="2"/>
            <a:r>
              <a:rPr lang="en-US" altLang="en-US" dirty="0"/>
              <a:t>Methods for iterating over strings</a:t>
            </a:r>
          </a:p>
          <a:p>
            <a:pPr lvl="2"/>
            <a:r>
              <a:rPr lang="en-US" altLang="en-US" dirty="0"/>
              <a:t>Repetition and concatenation operators</a:t>
            </a:r>
          </a:p>
          <a:p>
            <a:pPr lvl="2"/>
            <a:r>
              <a:rPr lang="en-US" altLang="en-US" dirty="0"/>
              <a:t>Strings as immutable objects</a:t>
            </a:r>
          </a:p>
          <a:p>
            <a:pPr lvl="2"/>
            <a:r>
              <a:rPr lang="en-US" altLang="en-US" dirty="0"/>
              <a:t>Slicing strings and testing strings</a:t>
            </a:r>
          </a:p>
          <a:p>
            <a:pPr lvl="2"/>
            <a:r>
              <a:rPr lang="en-US" altLang="en-US" dirty="0"/>
              <a:t>String methods</a:t>
            </a:r>
          </a:p>
          <a:p>
            <a:pPr lvl="2"/>
            <a:r>
              <a:rPr lang="en-US" altLang="en-US" dirty="0"/>
              <a:t>Splitting a string</a:t>
            </a:r>
            <a:endParaRPr lang="he-IL" altLang="en-US" dirty="0"/>
          </a:p>
          <a:p>
            <a:pPr lvl="1" eaLnBrk="1" hangingPunct="1"/>
            <a:endParaRPr lang="he-IL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D9050D3-CB74-4C68-9EB5-9EFAAC09E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the Individual Characters in a String</a:t>
            </a:r>
            <a:r>
              <a:rPr lang="en-US" altLang="en-US" sz="2000" b="0" dirty="0"/>
              <a:t> (1 of 4)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604EB90-BEF7-4A5D-8209-C7DD151A1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b="1" dirty="0">
                <a:cs typeface="Courier New" panose="02070309020205020404" pitchFamily="49" charset="0"/>
              </a:rPr>
              <a:t>To access an individual character in a string: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a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 loop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Format: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Useful when need to iterate </a:t>
            </a:r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over the whole string</a:t>
            </a:r>
            <a:r>
              <a:rPr lang="en-US" altLang="en-US" dirty="0">
                <a:cs typeface="Courier New" panose="02070309020205020404" pitchFamily="49" charset="0"/>
              </a:rPr>
              <a:t>, such as to count the occurrences of a specific character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Use indexing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Each character has an index specifying its position in the string, starting at 0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Format: </a:t>
            </a: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EBD56-4406-415E-988B-50FB9B44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the Individual Characters in a String</a:t>
            </a:r>
            <a:r>
              <a:rPr lang="en-US" altLang="en-US" sz="2000" b="0" dirty="0"/>
              <a:t> (2 of 4)</a:t>
            </a:r>
            <a:endParaRPr lang="en-AU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F5E8A-A0F5-4D9E-8367-6451E5706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920200"/>
            <a:ext cx="8229600" cy="364816"/>
          </a:xfrm>
        </p:spPr>
        <p:txBody>
          <a:bodyPr/>
          <a:lstStyle/>
          <a:p>
            <a:r>
              <a:rPr lang="en-US" b="1" dirty="0"/>
              <a:t>Figure 8-1 </a:t>
            </a:r>
            <a:r>
              <a:rPr lang="en-US" dirty="0"/>
              <a:t>Iterating over the string 'Juliet'</a:t>
            </a:r>
            <a:endParaRPr lang="en-AU" dirty="0"/>
          </a:p>
        </p:txBody>
      </p:sp>
      <p:pic>
        <p:nvPicPr>
          <p:cNvPr id="6" name="Picture 3" descr="The six iterations of a loop.">
            <a:extLst>
              <a:ext uri="{FF2B5EF4-FFF2-40B4-BE49-F238E27FC236}">
                <a16:creationId xmlns:a16="http://schemas.microsoft.com/office/drawing/2014/main" id="{D77A972F-1EBC-4DF3-A63C-42724DE8D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8800" y="1447800"/>
            <a:ext cx="535477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F8787AA-3E99-4D92-B741-81CC53DE9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the Individual Characters in a String</a:t>
            </a:r>
            <a:r>
              <a:rPr lang="en-US" altLang="en-US" sz="2000" b="0" dirty="0"/>
              <a:t> (3 of 4)</a:t>
            </a:r>
            <a:endParaRPr lang="en-US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7839A-0AD2-4481-B0FC-47BFB68724A6}"/>
              </a:ext>
            </a:extLst>
          </p:cNvPr>
          <p:cNvSpPr/>
          <p:nvPr/>
        </p:nvSpPr>
        <p:spPr>
          <a:xfrm>
            <a:off x="3179560" y="3378384"/>
            <a:ext cx="24189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300" b="1" dirty="0">
                <a:latin typeface="Verdana" panose="020B0604030504040204" pitchFamily="34" charset="0"/>
                <a:ea typeface="Verdana" panose="020B0604030504040204" pitchFamily="34" charset="0"/>
              </a:rPr>
              <a:t>Figure 8-2 </a:t>
            </a:r>
            <a:r>
              <a:rPr lang="en-AU" sz="1300" dirty="0">
                <a:latin typeface="Verdana" panose="020B0604030504040204" pitchFamily="34" charset="0"/>
                <a:ea typeface="Verdana" panose="020B0604030504040204" pitchFamily="34" charset="0"/>
              </a:rPr>
              <a:t>String indexes</a:t>
            </a:r>
          </a:p>
        </p:txBody>
      </p:sp>
      <p:pic>
        <p:nvPicPr>
          <p:cNvPr id="8195" name="Picture 5" descr="Single quote Roses are red single quote. Each individual in the string is assigned a number as follows. R, 0. o, 1. s, 2. e, 3. s, 4. Space, 5. a, 6. r, 7. e, 8. Space, 9. r, 10. e, 11. d, 12.">
            <a:extLst>
              <a:ext uri="{FF2B5EF4-FFF2-40B4-BE49-F238E27FC236}">
                <a16:creationId xmlns:a16="http://schemas.microsoft.com/office/drawing/2014/main" id="{D3545A9A-84AD-4452-AEC7-3839BD99132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2937" y="1905000"/>
            <a:ext cx="5672178" cy="1306513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EA4A80-F13D-4F26-9D38-60420DEF2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67400"/>
            <a:ext cx="8229600" cy="417616"/>
          </a:xfrm>
        </p:spPr>
        <p:txBody>
          <a:bodyPr/>
          <a:lstStyle/>
          <a:p>
            <a:r>
              <a:rPr lang="en-US" b="1" dirty="0"/>
              <a:t>Figure 8-3 </a:t>
            </a:r>
            <a:r>
              <a:rPr lang="en-US" dirty="0"/>
              <a:t>Getting a copy of a character from a string</a:t>
            </a:r>
            <a:endParaRPr lang="en-AU" dirty="0"/>
          </a:p>
        </p:txBody>
      </p:sp>
      <p:pic>
        <p:nvPicPr>
          <p:cNvPr id="8196" name="Picture 6" descr="An illustration depicts a string and c h variable. My underscore string extends right to a box with text that reads, single quote Roses are red single quote. c h extends right to a box with text that reads, single quote a single quote.">
            <a:extLst>
              <a:ext uri="{FF2B5EF4-FFF2-40B4-BE49-F238E27FC236}">
                <a16:creationId xmlns:a16="http://schemas.microsoft.com/office/drawing/2014/main" id="{4A07811D-7188-4E5C-87AA-8418ED42C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38400" y="4232964"/>
            <a:ext cx="5515781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EC2148-1945-E2A3-29CC-1769D80DD9A8}"/>
              </a:ext>
            </a:extLst>
          </p:cNvPr>
          <p:cNvSpPr/>
          <p:nvPr/>
        </p:nvSpPr>
        <p:spPr>
          <a:xfrm>
            <a:off x="609600" y="3742479"/>
            <a:ext cx="4191000" cy="417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use positive / Negative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C50DC-ABD7-897F-E1C4-AD53965EAB7B}"/>
              </a:ext>
            </a:extLst>
          </p:cNvPr>
          <p:cNvSpPr/>
          <p:nvPr/>
        </p:nvSpPr>
        <p:spPr>
          <a:xfrm>
            <a:off x="2438400" y="4554432"/>
            <a:ext cx="838200" cy="41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Ch[6]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>
            <a:extLst>
              <a:ext uri="{FF2B5EF4-FFF2-40B4-BE49-F238E27FC236}">
                <a16:creationId xmlns:a16="http://schemas.microsoft.com/office/drawing/2014/main" id="{0507CFC1-6D4E-0D52-DE14-07FB2F1CA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239000" cy="55292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743CAB8-6B13-429B-B0AB-CA19A7DF2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the Individual Characters in a String</a:t>
            </a:r>
            <a:r>
              <a:rPr lang="en-US" altLang="en-US" sz="2000" b="0" dirty="0"/>
              <a:t> (4 of 4)</a:t>
            </a:r>
            <a:endParaRPr lang="en-US" altLang="en-US" sz="2000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7F29D7F-4370-4F6A-A843-311EC128D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b="1" dirty="0">
                <a:cs typeface="Courier New" panose="02070309020205020404" pitchFamily="49" charset="0"/>
              </a:rPr>
              <a:t> exception will occur if: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You try to use an index that is out of range for the string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Likely to happen when loop iterates beyond the end of the string</a:t>
            </a:r>
          </a:p>
          <a:p>
            <a:pPr>
              <a:buFontTx/>
              <a:buChar char="•"/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function can be used to obtain the length of a string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Useful to prevent loops from iterating beyond the end of a string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58CEE01-2448-22FF-4A01-09DD8E941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Accessing the Individual Characters in a String (cont’d.)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F015D998-920A-7196-518B-D34EBB965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52675"/>
            <a:ext cx="3910013" cy="1905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1268" name="Picture 3">
            <a:extLst>
              <a:ext uri="{FF2B5EF4-FFF2-40B4-BE49-F238E27FC236}">
                <a16:creationId xmlns:a16="http://schemas.microsoft.com/office/drawing/2014/main" id="{6F16F7CC-163A-0C23-F3E5-7C89E6F99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2352675"/>
            <a:ext cx="3795713" cy="1905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10803</TotalTime>
  <Words>1667</Words>
  <Application>Microsoft Office PowerPoint</Application>
  <PresentationFormat>On-screen Show (4:3)</PresentationFormat>
  <Paragraphs>171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Consolas</vt:lpstr>
      <vt:lpstr>Courier New</vt:lpstr>
      <vt:lpstr>Times New Roman</vt:lpstr>
      <vt:lpstr>Verdana</vt:lpstr>
      <vt:lpstr>Wingdings</vt:lpstr>
      <vt:lpstr>508 Lecture</vt:lpstr>
      <vt:lpstr>Starting out with Python</vt:lpstr>
      <vt:lpstr>Topics</vt:lpstr>
      <vt:lpstr>Basic String Operations</vt:lpstr>
      <vt:lpstr>Accessing the Individual Characters in a String (1 of 4)</vt:lpstr>
      <vt:lpstr>Accessing the Individual Characters in a String (2 of 4)</vt:lpstr>
      <vt:lpstr>Accessing the Individual Characters in a String (3 of 4)</vt:lpstr>
      <vt:lpstr>PowerPoint Presentation</vt:lpstr>
      <vt:lpstr>Accessing the Individual Characters in a String (4 of 4)</vt:lpstr>
      <vt:lpstr>Accessing the Individual Characters in a String (cont’d.)</vt:lpstr>
      <vt:lpstr>String Concatenation</vt:lpstr>
      <vt:lpstr>Strings Are Immutable (1 of 2)</vt:lpstr>
      <vt:lpstr>Strings Are Immutable (2 of 2)</vt:lpstr>
      <vt:lpstr>Test your understanding</vt:lpstr>
      <vt:lpstr>String Slicing</vt:lpstr>
      <vt:lpstr>Extracting Characters from a String</vt:lpstr>
      <vt:lpstr>Test your understanding</vt:lpstr>
      <vt:lpstr>Testing, Searching, and Manipulating Strings</vt:lpstr>
      <vt:lpstr>String Methods (1 of 7)</vt:lpstr>
      <vt:lpstr>String Methods (2 of 7)</vt:lpstr>
      <vt:lpstr>PowerPoint Presentation</vt:lpstr>
      <vt:lpstr>String Methods (3 of 7)</vt:lpstr>
      <vt:lpstr>String Methods (4 of 7)</vt:lpstr>
      <vt:lpstr>String Methods (5 of 7)</vt:lpstr>
      <vt:lpstr>String Methods (6 of 7)</vt:lpstr>
      <vt:lpstr>String Methods (7 of 7)</vt:lpstr>
      <vt:lpstr>Spotlight: Password Validator</vt:lpstr>
      <vt:lpstr>The Repetition Operator</vt:lpstr>
      <vt:lpstr>The Repetition Operator</vt:lpstr>
      <vt:lpstr>Splitting a String (1 of 2)</vt:lpstr>
      <vt:lpstr>Splitting a String (2 of 2)</vt:lpstr>
      <vt:lpstr>Splitting a String</vt:lpstr>
      <vt:lpstr>Summary</vt:lpstr>
    </vt:vector>
  </TitlesOfParts>
  <Company>SPi-Global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Python, Fifth Edition</dc:title>
  <dc:subject>Computer Science</dc:subject>
  <dc:creator>Tony Gaddis</dc:creator>
  <cp:keywords>Computer program language</cp:keywords>
  <cp:lastModifiedBy>maxamed axmed</cp:lastModifiedBy>
  <cp:revision>678</cp:revision>
  <dcterms:created xsi:type="dcterms:W3CDTF">2014-07-14T20:04:21Z</dcterms:created>
  <dcterms:modified xsi:type="dcterms:W3CDTF">2024-06-12T08:45:54Z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