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3" r:id="rId3"/>
    <p:sldId id="284" r:id="rId4"/>
    <p:sldId id="285" r:id="rId5"/>
    <p:sldId id="286" r:id="rId6"/>
    <p:sldId id="300" r:id="rId7"/>
    <p:sldId id="287" r:id="rId8"/>
    <p:sldId id="288" r:id="rId9"/>
    <p:sldId id="289" r:id="rId10"/>
    <p:sldId id="290" r:id="rId11"/>
    <p:sldId id="291" r:id="rId12"/>
    <p:sldId id="292" r:id="rId13"/>
    <p:sldId id="293" r:id="rId14"/>
    <p:sldId id="294" r:id="rId15"/>
    <p:sldId id="295" r:id="rId16"/>
    <p:sldId id="296" r:id="rId17"/>
    <p:sldId id="297" r:id="rId18"/>
    <p:sldId id="299" r:id="rId19"/>
    <p:sldId id="301"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4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644F1B-578A-449E-8286-4975117C5F49}"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3D955-AA3B-452F-814B-FA08BBD245E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813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44F1B-578A-449E-8286-4975117C5F49}"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1822342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44F1B-578A-449E-8286-4975117C5F49}"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12960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44F1B-578A-449E-8286-4975117C5F49}"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355664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644F1B-578A-449E-8286-4975117C5F49}"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3D955-AA3B-452F-814B-FA08BBD245E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44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644F1B-578A-449E-8286-4975117C5F49}" type="datetimeFigureOut">
              <a:rPr lang="en-US" smtClean="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3328411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644F1B-578A-449E-8286-4975117C5F49}" type="datetimeFigureOut">
              <a:rPr lang="en-US" smtClean="0"/>
              <a:t>5/17/2024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201281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644F1B-578A-449E-8286-4975117C5F49}" type="datetimeFigureOut">
              <a:rPr lang="en-US" smtClean="0"/>
              <a:t>5/17/2024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299005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A644F1B-578A-449E-8286-4975117C5F49}" type="datetimeFigureOut">
              <a:rPr lang="en-US" smtClean="0"/>
              <a:t>5/17/2024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344404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A644F1B-578A-449E-8286-4975117C5F49}" type="datetimeFigureOut">
              <a:rPr lang="en-US" smtClean="0"/>
              <a:t>5/17/2024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23D955-AA3B-452F-814B-FA08BBD245EB}" type="slidenum">
              <a:rPr lang="en-US" smtClean="0"/>
              <a:t>‹#›</a:t>
            </a:fld>
            <a:endParaRPr lang="en-US"/>
          </a:p>
        </p:txBody>
      </p:sp>
    </p:spTree>
    <p:extLst>
      <p:ext uri="{BB962C8B-B14F-4D97-AF65-F5344CB8AC3E}">
        <p14:creationId xmlns:p14="http://schemas.microsoft.com/office/powerpoint/2010/main" val="379605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644F1B-578A-449E-8286-4975117C5F49}" type="datetimeFigureOut">
              <a:rPr lang="en-US" smtClean="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3595131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A644F1B-578A-449E-8286-4975117C5F49}" type="datetimeFigureOut">
              <a:rPr lang="en-US" smtClean="0"/>
              <a:t>5/17/2024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23D955-AA3B-452F-814B-FA08BBD245E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260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0AB86F-6EC3-B823-83C8-B705B582B107}"/>
              </a:ext>
            </a:extLst>
          </p:cNvPr>
          <p:cNvSpPr>
            <a:spLocks noGrp="1"/>
          </p:cNvSpPr>
          <p:nvPr>
            <p:ph idx="1"/>
          </p:nvPr>
        </p:nvSpPr>
        <p:spPr>
          <a:xfrm>
            <a:off x="85060" y="2860158"/>
            <a:ext cx="7198241" cy="3008936"/>
          </a:xfrm>
        </p:spPr>
        <p:txBody>
          <a:bodyPr>
            <a:normAutofit/>
          </a:bodyPr>
          <a:lstStyle/>
          <a:p>
            <a:r>
              <a:rPr lang="en-US" sz="3200" b="1" dirty="0">
                <a:solidFill>
                  <a:srgbClr val="0070C0"/>
                </a:solidFill>
              </a:rPr>
              <a:t>Chapter Three: COMMUNICATION OF CONFLICT RESOLUTION </a:t>
            </a:r>
          </a:p>
        </p:txBody>
      </p:sp>
      <p:pic>
        <p:nvPicPr>
          <p:cNvPr id="5" name="Picture 4">
            <a:extLst>
              <a:ext uri="{FF2B5EF4-FFF2-40B4-BE49-F238E27FC236}">
                <a16:creationId xmlns:a16="http://schemas.microsoft.com/office/drawing/2014/main" id="{63B403F6-DD8F-D89E-B867-EAB5D881A24B}"/>
              </a:ext>
            </a:extLst>
          </p:cNvPr>
          <p:cNvPicPr>
            <a:picLocks noChangeAspect="1"/>
          </p:cNvPicPr>
          <p:nvPr/>
        </p:nvPicPr>
        <p:blipFill>
          <a:blip r:embed="rId2"/>
          <a:stretch>
            <a:fillRect/>
          </a:stretch>
        </p:blipFill>
        <p:spPr>
          <a:xfrm>
            <a:off x="6953692" y="-74428"/>
            <a:ext cx="5018568" cy="3843116"/>
          </a:xfrm>
          <a:prstGeom prst="rect">
            <a:avLst/>
          </a:prstGeom>
        </p:spPr>
      </p:pic>
      <p:pic>
        <p:nvPicPr>
          <p:cNvPr id="7" name="Picture 6">
            <a:extLst>
              <a:ext uri="{FF2B5EF4-FFF2-40B4-BE49-F238E27FC236}">
                <a16:creationId xmlns:a16="http://schemas.microsoft.com/office/drawing/2014/main" id="{83B7B0DC-BA6F-C934-44A2-6F9C8ADC2A2F}"/>
              </a:ext>
            </a:extLst>
          </p:cNvPr>
          <p:cNvPicPr>
            <a:picLocks noChangeAspect="1"/>
          </p:cNvPicPr>
          <p:nvPr/>
        </p:nvPicPr>
        <p:blipFill>
          <a:blip r:embed="rId3"/>
          <a:stretch>
            <a:fillRect/>
          </a:stretch>
        </p:blipFill>
        <p:spPr>
          <a:xfrm>
            <a:off x="85060" y="723767"/>
            <a:ext cx="7198241" cy="1855614"/>
          </a:xfrm>
          <a:prstGeom prst="rect">
            <a:avLst/>
          </a:prstGeom>
        </p:spPr>
      </p:pic>
      <p:pic>
        <p:nvPicPr>
          <p:cNvPr id="4" name="Picture 3">
            <a:extLst>
              <a:ext uri="{FF2B5EF4-FFF2-40B4-BE49-F238E27FC236}">
                <a16:creationId xmlns:a16="http://schemas.microsoft.com/office/drawing/2014/main" id="{4F674568-5E6D-33A7-4830-96D3538FAF7A}"/>
              </a:ext>
            </a:extLst>
          </p:cNvPr>
          <p:cNvPicPr>
            <a:picLocks noChangeAspect="1"/>
          </p:cNvPicPr>
          <p:nvPr/>
        </p:nvPicPr>
        <p:blipFill>
          <a:blip r:embed="rId4"/>
          <a:stretch>
            <a:fillRect/>
          </a:stretch>
        </p:blipFill>
        <p:spPr>
          <a:xfrm>
            <a:off x="-85060" y="3428999"/>
            <a:ext cx="12192000" cy="3008935"/>
          </a:xfrm>
          <a:prstGeom prst="rect">
            <a:avLst/>
          </a:prstGeom>
        </p:spPr>
      </p:pic>
    </p:spTree>
    <p:extLst>
      <p:ext uri="{BB962C8B-B14F-4D97-AF65-F5344CB8AC3E}">
        <p14:creationId xmlns:p14="http://schemas.microsoft.com/office/powerpoint/2010/main" val="402551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447A-48B7-8C12-DCCC-93EA61B58FD6}"/>
              </a:ext>
            </a:extLst>
          </p:cNvPr>
          <p:cNvSpPr>
            <a:spLocks noGrp="1"/>
          </p:cNvSpPr>
          <p:nvPr>
            <p:ph type="title"/>
          </p:nvPr>
        </p:nvSpPr>
        <p:spPr/>
        <p:txBody>
          <a:bodyPr/>
          <a:lstStyle/>
          <a:p>
            <a:r>
              <a:rPr lang="en-US" b="1" dirty="0"/>
              <a:t>Characteristics of Communication of Conflict Resolution</a:t>
            </a:r>
          </a:p>
        </p:txBody>
      </p:sp>
      <p:sp>
        <p:nvSpPr>
          <p:cNvPr id="3" name="Content Placeholder 2">
            <a:extLst>
              <a:ext uri="{FF2B5EF4-FFF2-40B4-BE49-F238E27FC236}">
                <a16:creationId xmlns:a16="http://schemas.microsoft.com/office/drawing/2014/main" id="{3FBD590B-3F21-2EB3-93A4-D41056C07AE3}"/>
              </a:ext>
            </a:extLst>
          </p:cNvPr>
          <p:cNvSpPr>
            <a:spLocks noGrp="1"/>
          </p:cNvSpPr>
          <p:nvPr>
            <p:ph idx="1"/>
          </p:nvPr>
        </p:nvSpPr>
        <p:spPr/>
        <p:txBody>
          <a:bodyPr>
            <a:normAutofit/>
          </a:bodyPr>
          <a:lstStyle/>
          <a:p>
            <a:pPr>
              <a:buFont typeface="Arial" panose="020B0604020202020204" pitchFamily="34" charset="0"/>
              <a:buChar char="•"/>
            </a:pPr>
            <a:r>
              <a:rPr lang="en-US" sz="2600" b="1" dirty="0"/>
              <a:t>Time and patience: </a:t>
            </a:r>
            <a:r>
              <a:rPr lang="en-US" sz="2600" dirty="0"/>
              <a:t>Conflict resolution communication requires time and patience. It involves allowing each party to express their thoughts and emotions fully, without rushing the process.</a:t>
            </a:r>
          </a:p>
          <a:p>
            <a:pPr>
              <a:buFont typeface="Arial" panose="020B0604020202020204" pitchFamily="34" charset="0"/>
              <a:buChar char="•"/>
            </a:pPr>
            <a:r>
              <a:rPr lang="en-US" sz="2600" b="1" dirty="0"/>
              <a:t>Focus on future relationships: </a:t>
            </a:r>
            <a:r>
              <a:rPr lang="en-US" sz="2600" dirty="0"/>
              <a:t>Communication in conflict resolution should aim to preserve or improve future relationships between the parties involved. It involves considering the long term implications of the conflict and finding resolutions that promote trust, respect, and continued collaboration. </a:t>
            </a:r>
          </a:p>
        </p:txBody>
      </p:sp>
    </p:spTree>
    <p:extLst>
      <p:ext uri="{BB962C8B-B14F-4D97-AF65-F5344CB8AC3E}">
        <p14:creationId xmlns:p14="http://schemas.microsoft.com/office/powerpoint/2010/main" val="3627843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447A-48B7-8C12-DCCC-93EA61B58FD6}"/>
              </a:ext>
            </a:extLst>
          </p:cNvPr>
          <p:cNvSpPr>
            <a:spLocks noGrp="1"/>
          </p:cNvSpPr>
          <p:nvPr>
            <p:ph type="title"/>
          </p:nvPr>
        </p:nvSpPr>
        <p:spPr/>
        <p:txBody>
          <a:bodyPr/>
          <a:lstStyle/>
          <a:p>
            <a:r>
              <a:rPr lang="en-US" b="1" dirty="0"/>
              <a:t>Importance of Communication in Conflict Resolution </a:t>
            </a:r>
          </a:p>
        </p:txBody>
      </p:sp>
      <p:sp>
        <p:nvSpPr>
          <p:cNvPr id="3" name="Content Placeholder 2">
            <a:extLst>
              <a:ext uri="{FF2B5EF4-FFF2-40B4-BE49-F238E27FC236}">
                <a16:creationId xmlns:a16="http://schemas.microsoft.com/office/drawing/2014/main" id="{3FBD590B-3F21-2EB3-93A4-D41056C07AE3}"/>
              </a:ext>
            </a:extLst>
          </p:cNvPr>
          <p:cNvSpPr>
            <a:spLocks noGrp="1"/>
          </p:cNvSpPr>
          <p:nvPr>
            <p:ph idx="1"/>
          </p:nvPr>
        </p:nvSpPr>
        <p:spPr>
          <a:xfrm>
            <a:off x="1097280" y="1845734"/>
            <a:ext cx="7004729" cy="4023360"/>
          </a:xfrm>
        </p:spPr>
        <p:txBody>
          <a:bodyPr>
            <a:normAutofit/>
          </a:bodyPr>
          <a:lstStyle/>
          <a:p>
            <a:pPr>
              <a:buFont typeface="Arial" panose="020B0604020202020204" pitchFamily="34" charset="0"/>
              <a:buChar char="•"/>
            </a:pPr>
            <a:r>
              <a:rPr lang="en-US" sz="2600" dirty="0"/>
              <a:t>Generally, the importance of communication in conflict resolution supports understanding, compassion, problem-solving, and collaboration.</a:t>
            </a:r>
          </a:p>
          <a:p>
            <a:pPr>
              <a:buFont typeface="Arial" panose="020B0604020202020204" pitchFamily="34" charset="0"/>
              <a:buChar char="•"/>
            </a:pPr>
            <a:r>
              <a:rPr lang="en-US" sz="2600" dirty="0"/>
              <a:t>Communication plays a vital role in conflict resolution for several reasons:</a:t>
            </a:r>
          </a:p>
          <a:p>
            <a:pPr>
              <a:buFont typeface="Wingdings" panose="05000000000000000000" pitchFamily="2" charset="2"/>
              <a:buChar char="Ø"/>
            </a:pPr>
            <a:r>
              <a:rPr lang="en-US" sz="2600" b="1" dirty="0"/>
              <a:t>Expression of Perspectives: </a:t>
            </a:r>
            <a:r>
              <a:rPr lang="en-US" sz="2600" dirty="0"/>
              <a:t>Effective communication allows parties involved in a conflict to express their perspectives, concerns, and emotions.  </a:t>
            </a:r>
          </a:p>
        </p:txBody>
      </p:sp>
      <p:pic>
        <p:nvPicPr>
          <p:cNvPr id="5" name="Picture 4">
            <a:extLst>
              <a:ext uri="{FF2B5EF4-FFF2-40B4-BE49-F238E27FC236}">
                <a16:creationId xmlns:a16="http://schemas.microsoft.com/office/drawing/2014/main" id="{5C7AB185-9F56-EA72-E034-A148B8EE7FAE}"/>
              </a:ext>
            </a:extLst>
          </p:cNvPr>
          <p:cNvPicPr>
            <a:picLocks noChangeAspect="1"/>
          </p:cNvPicPr>
          <p:nvPr/>
        </p:nvPicPr>
        <p:blipFill>
          <a:blip r:embed="rId2"/>
          <a:stretch>
            <a:fillRect/>
          </a:stretch>
        </p:blipFill>
        <p:spPr>
          <a:xfrm>
            <a:off x="8102009" y="2105247"/>
            <a:ext cx="3870251" cy="3187451"/>
          </a:xfrm>
          <a:prstGeom prst="rect">
            <a:avLst/>
          </a:prstGeom>
        </p:spPr>
      </p:pic>
    </p:spTree>
    <p:extLst>
      <p:ext uri="{BB962C8B-B14F-4D97-AF65-F5344CB8AC3E}">
        <p14:creationId xmlns:p14="http://schemas.microsoft.com/office/powerpoint/2010/main" val="2282447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447A-48B7-8C12-DCCC-93EA61B58FD6}"/>
              </a:ext>
            </a:extLst>
          </p:cNvPr>
          <p:cNvSpPr>
            <a:spLocks noGrp="1"/>
          </p:cNvSpPr>
          <p:nvPr>
            <p:ph type="title"/>
          </p:nvPr>
        </p:nvSpPr>
        <p:spPr/>
        <p:txBody>
          <a:bodyPr/>
          <a:lstStyle/>
          <a:p>
            <a:r>
              <a:rPr lang="en-US" b="1" dirty="0"/>
              <a:t>Importance of Communication in Conflict Resolution </a:t>
            </a:r>
          </a:p>
        </p:txBody>
      </p:sp>
      <p:sp>
        <p:nvSpPr>
          <p:cNvPr id="3" name="Content Placeholder 2">
            <a:extLst>
              <a:ext uri="{FF2B5EF4-FFF2-40B4-BE49-F238E27FC236}">
                <a16:creationId xmlns:a16="http://schemas.microsoft.com/office/drawing/2014/main" id="{3FBD590B-3F21-2EB3-93A4-D41056C07AE3}"/>
              </a:ext>
            </a:extLst>
          </p:cNvPr>
          <p:cNvSpPr>
            <a:spLocks noGrp="1"/>
          </p:cNvSpPr>
          <p:nvPr>
            <p:ph idx="1"/>
          </p:nvPr>
        </p:nvSpPr>
        <p:spPr>
          <a:xfrm>
            <a:off x="1097280" y="1845734"/>
            <a:ext cx="10058400" cy="4023360"/>
          </a:xfrm>
        </p:spPr>
        <p:txBody>
          <a:bodyPr>
            <a:normAutofit/>
          </a:bodyPr>
          <a:lstStyle/>
          <a:p>
            <a:pPr>
              <a:buFont typeface="Wingdings" panose="05000000000000000000" pitchFamily="2" charset="2"/>
              <a:buChar char="Ø"/>
            </a:pPr>
            <a:r>
              <a:rPr lang="en-US" sz="2600" b="1" dirty="0"/>
              <a:t>Building Trust and Rapport: </a:t>
            </a:r>
            <a:r>
              <a:rPr lang="en-US" sz="2600" dirty="0"/>
              <a:t>Open and honest communication helps build trust and rapport between conflicting parties.</a:t>
            </a:r>
          </a:p>
          <a:p>
            <a:pPr>
              <a:buFont typeface="Wingdings" panose="05000000000000000000" pitchFamily="2" charset="2"/>
              <a:buChar char="Ø"/>
            </a:pPr>
            <a:r>
              <a:rPr lang="en-US" sz="2600" b="1" dirty="0"/>
              <a:t>Clarifying Misunderstandings: </a:t>
            </a:r>
            <a:r>
              <a:rPr lang="en-US" sz="2600" dirty="0"/>
              <a:t>Misunderstandings and misinterpretations are common sources of conflict.</a:t>
            </a:r>
          </a:p>
          <a:p>
            <a:pPr>
              <a:buFont typeface="Wingdings" panose="05000000000000000000" pitchFamily="2" charset="2"/>
              <a:buChar char="Ø"/>
            </a:pPr>
            <a:r>
              <a:rPr lang="en-US" sz="2600" b="1" dirty="0"/>
              <a:t>Finding Common Ground: </a:t>
            </a:r>
            <a:r>
              <a:rPr lang="en-US" sz="2600" dirty="0"/>
              <a:t>Through communication, parties can identify shared interests, values, or goals</a:t>
            </a:r>
          </a:p>
          <a:p>
            <a:pPr>
              <a:buFont typeface="Wingdings" panose="05000000000000000000" pitchFamily="2" charset="2"/>
              <a:buChar char="Ø"/>
            </a:pPr>
            <a:r>
              <a:rPr lang="en-US" sz="2600" b="1" dirty="0"/>
              <a:t>Emotional Expression and Empathy: </a:t>
            </a:r>
            <a:r>
              <a:rPr lang="en-US" sz="2600" dirty="0"/>
              <a:t>Effective communication provides a platform for individuals to express their emotions constructively.</a:t>
            </a:r>
          </a:p>
        </p:txBody>
      </p:sp>
    </p:spTree>
    <p:extLst>
      <p:ext uri="{BB962C8B-B14F-4D97-AF65-F5344CB8AC3E}">
        <p14:creationId xmlns:p14="http://schemas.microsoft.com/office/powerpoint/2010/main" val="3335108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447A-48B7-8C12-DCCC-93EA61B58FD6}"/>
              </a:ext>
            </a:extLst>
          </p:cNvPr>
          <p:cNvSpPr>
            <a:spLocks noGrp="1"/>
          </p:cNvSpPr>
          <p:nvPr>
            <p:ph type="title"/>
          </p:nvPr>
        </p:nvSpPr>
        <p:spPr/>
        <p:txBody>
          <a:bodyPr/>
          <a:lstStyle/>
          <a:p>
            <a:r>
              <a:rPr lang="en-US" b="1" dirty="0"/>
              <a:t>Importance of Communication in Conflict Resolution </a:t>
            </a:r>
          </a:p>
        </p:txBody>
      </p:sp>
      <p:sp>
        <p:nvSpPr>
          <p:cNvPr id="3" name="Content Placeholder 2">
            <a:extLst>
              <a:ext uri="{FF2B5EF4-FFF2-40B4-BE49-F238E27FC236}">
                <a16:creationId xmlns:a16="http://schemas.microsoft.com/office/drawing/2014/main" id="{3FBD590B-3F21-2EB3-93A4-D41056C07AE3}"/>
              </a:ext>
            </a:extLst>
          </p:cNvPr>
          <p:cNvSpPr>
            <a:spLocks noGrp="1"/>
          </p:cNvSpPr>
          <p:nvPr>
            <p:ph idx="1"/>
          </p:nvPr>
        </p:nvSpPr>
        <p:spPr>
          <a:xfrm>
            <a:off x="1097280" y="1845734"/>
            <a:ext cx="9577808" cy="4023360"/>
          </a:xfrm>
        </p:spPr>
        <p:txBody>
          <a:bodyPr>
            <a:normAutofit/>
          </a:bodyPr>
          <a:lstStyle/>
          <a:p>
            <a:pPr>
              <a:buFont typeface="Wingdings" panose="05000000000000000000" pitchFamily="2" charset="2"/>
              <a:buChar char="Ø"/>
            </a:pPr>
            <a:r>
              <a:rPr lang="en-US" sz="2600" b="1" dirty="0"/>
              <a:t>Generating Creative Solutions: </a:t>
            </a:r>
            <a:r>
              <a:rPr lang="en-US" sz="2600" dirty="0"/>
              <a:t>Communication encourages brainstorming and the exploration of alternative solutions. By engaging in open dialogue, parties can generate creative ideas and options that go beyond their initial positions</a:t>
            </a:r>
          </a:p>
          <a:p>
            <a:pPr>
              <a:buFont typeface="Wingdings" panose="05000000000000000000" pitchFamily="2" charset="2"/>
              <a:buChar char="Ø"/>
            </a:pPr>
            <a:r>
              <a:rPr lang="en-US" sz="2600" b="1" dirty="0"/>
              <a:t>Maintaining Relationships: </a:t>
            </a:r>
            <a:r>
              <a:rPr lang="en-US" sz="2600" dirty="0"/>
              <a:t>Communication allows parties to address the conflict respectfully and constructively, reducing the likelihood of long-term damage to relationships and facilitating future collaboration.</a:t>
            </a:r>
          </a:p>
          <a:p>
            <a:pPr marL="0" indent="0">
              <a:buNone/>
            </a:pPr>
            <a:endParaRPr lang="en-US" sz="2600" dirty="0"/>
          </a:p>
        </p:txBody>
      </p:sp>
    </p:spTree>
    <p:extLst>
      <p:ext uri="{BB962C8B-B14F-4D97-AF65-F5344CB8AC3E}">
        <p14:creationId xmlns:p14="http://schemas.microsoft.com/office/powerpoint/2010/main" val="1234336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447A-48B7-8C12-DCCC-93EA61B58FD6}"/>
              </a:ext>
            </a:extLst>
          </p:cNvPr>
          <p:cNvSpPr>
            <a:spLocks noGrp="1"/>
          </p:cNvSpPr>
          <p:nvPr>
            <p:ph type="title"/>
          </p:nvPr>
        </p:nvSpPr>
        <p:spPr/>
        <p:txBody>
          <a:bodyPr>
            <a:normAutofit/>
          </a:bodyPr>
          <a:lstStyle/>
          <a:p>
            <a:r>
              <a:rPr lang="en-US" sz="4400" b="1" dirty="0"/>
              <a:t> COMMON BARRIERS TO EFFECTIVE COMMUNICATION IN CONFLICT RESOLUTION</a:t>
            </a:r>
          </a:p>
        </p:txBody>
      </p:sp>
      <p:sp>
        <p:nvSpPr>
          <p:cNvPr id="3" name="Content Placeholder 2">
            <a:extLst>
              <a:ext uri="{FF2B5EF4-FFF2-40B4-BE49-F238E27FC236}">
                <a16:creationId xmlns:a16="http://schemas.microsoft.com/office/drawing/2014/main" id="{3FBD590B-3F21-2EB3-93A4-D41056C07AE3}"/>
              </a:ext>
            </a:extLst>
          </p:cNvPr>
          <p:cNvSpPr>
            <a:spLocks noGrp="1"/>
          </p:cNvSpPr>
          <p:nvPr>
            <p:ph idx="1"/>
          </p:nvPr>
        </p:nvSpPr>
        <p:spPr>
          <a:xfrm>
            <a:off x="1097280" y="1845734"/>
            <a:ext cx="9577808" cy="4023360"/>
          </a:xfrm>
        </p:spPr>
        <p:txBody>
          <a:bodyPr>
            <a:normAutofit/>
          </a:bodyPr>
          <a:lstStyle/>
          <a:p>
            <a:pPr>
              <a:buFont typeface="Arial" panose="020B0604020202020204" pitchFamily="34" charset="0"/>
              <a:buChar char="•"/>
            </a:pPr>
            <a:r>
              <a:rPr lang="en-US" sz="2800" dirty="0"/>
              <a:t>The common barriers to effective communication in conflict resolution are: </a:t>
            </a:r>
          </a:p>
          <a:p>
            <a:pPr>
              <a:buFont typeface="Wingdings" panose="05000000000000000000" pitchFamily="2" charset="2"/>
              <a:buChar char="Ø"/>
            </a:pPr>
            <a:r>
              <a:rPr lang="en-US" sz="2500" b="1" dirty="0"/>
              <a:t>Emotional barriers: </a:t>
            </a:r>
            <a:r>
              <a:rPr lang="en-US" sz="2500" dirty="0"/>
              <a:t>Strong emotions such as anger, fear, or frustration can make it difficult for individuals to communicate effectively. </a:t>
            </a:r>
          </a:p>
          <a:p>
            <a:pPr>
              <a:buFont typeface="Wingdings" panose="05000000000000000000" pitchFamily="2" charset="2"/>
              <a:buChar char="Ø"/>
            </a:pPr>
            <a:r>
              <a:rPr lang="en-US" sz="2500" b="1" dirty="0"/>
              <a:t>Lack of active listening: </a:t>
            </a:r>
            <a:r>
              <a:rPr lang="en-US" sz="2500" dirty="0"/>
              <a:t>When individuals fail to listen actively, they may miss important information</a:t>
            </a:r>
          </a:p>
          <a:p>
            <a:pPr>
              <a:buFont typeface="Wingdings" panose="05000000000000000000" pitchFamily="2" charset="2"/>
              <a:buChar char="Ø"/>
            </a:pPr>
            <a:r>
              <a:rPr lang="en-US" sz="2500" b="1" dirty="0"/>
              <a:t>Language barriers: </a:t>
            </a:r>
            <a:r>
              <a:rPr lang="en-US" sz="2500" dirty="0"/>
              <a:t>Communication can be obstructed when parties involved in conflict have different native languages or levels of know-how in a common language. </a:t>
            </a:r>
          </a:p>
        </p:txBody>
      </p:sp>
    </p:spTree>
    <p:extLst>
      <p:ext uri="{BB962C8B-B14F-4D97-AF65-F5344CB8AC3E}">
        <p14:creationId xmlns:p14="http://schemas.microsoft.com/office/powerpoint/2010/main" val="1747828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447A-48B7-8C12-DCCC-93EA61B58FD6}"/>
              </a:ext>
            </a:extLst>
          </p:cNvPr>
          <p:cNvSpPr>
            <a:spLocks noGrp="1"/>
          </p:cNvSpPr>
          <p:nvPr>
            <p:ph type="title"/>
          </p:nvPr>
        </p:nvSpPr>
        <p:spPr/>
        <p:txBody>
          <a:bodyPr>
            <a:normAutofit/>
          </a:bodyPr>
          <a:lstStyle/>
          <a:p>
            <a:r>
              <a:rPr lang="en-US" sz="4400" b="1" dirty="0"/>
              <a:t> COMMON BARRIERS TO EFFECTIVE COMMUNICATION IN CONFLICT RESOLUTION</a:t>
            </a:r>
          </a:p>
        </p:txBody>
      </p:sp>
      <p:sp>
        <p:nvSpPr>
          <p:cNvPr id="3" name="Content Placeholder 2">
            <a:extLst>
              <a:ext uri="{FF2B5EF4-FFF2-40B4-BE49-F238E27FC236}">
                <a16:creationId xmlns:a16="http://schemas.microsoft.com/office/drawing/2014/main" id="{3FBD590B-3F21-2EB3-93A4-D41056C07AE3}"/>
              </a:ext>
            </a:extLst>
          </p:cNvPr>
          <p:cNvSpPr>
            <a:spLocks noGrp="1"/>
          </p:cNvSpPr>
          <p:nvPr>
            <p:ph idx="1"/>
          </p:nvPr>
        </p:nvSpPr>
        <p:spPr>
          <a:xfrm>
            <a:off x="1097280" y="1845734"/>
            <a:ext cx="9577808" cy="4023360"/>
          </a:xfrm>
        </p:spPr>
        <p:txBody>
          <a:bodyPr>
            <a:normAutofit/>
          </a:bodyPr>
          <a:lstStyle/>
          <a:p>
            <a:pPr>
              <a:buFont typeface="Wingdings" panose="05000000000000000000" pitchFamily="2" charset="2"/>
              <a:buChar char="Ø"/>
            </a:pPr>
            <a:r>
              <a:rPr lang="en-US" sz="2500" b="1" dirty="0"/>
              <a:t>Lack of clarity and conciseness: </a:t>
            </a:r>
            <a:r>
              <a:rPr lang="en-US" sz="2500" dirty="0"/>
              <a:t>When individuals are unclear or use confusing language, it can lead to confusion, misunderstandings, and conflicts. </a:t>
            </a:r>
          </a:p>
          <a:p>
            <a:pPr>
              <a:buFont typeface="Wingdings" panose="05000000000000000000" pitchFamily="2" charset="2"/>
              <a:buChar char="Ø"/>
            </a:pPr>
            <a:r>
              <a:rPr lang="en-US" sz="2500" b="1" dirty="0"/>
              <a:t>Lack of trust: </a:t>
            </a:r>
            <a:r>
              <a:rPr lang="en-US" sz="2500" dirty="0"/>
              <a:t>When parties involved in a conflict do not trust each other, it can be challenging to establish open and honest communication, blocking the resolution process.</a:t>
            </a:r>
          </a:p>
          <a:p>
            <a:pPr>
              <a:buFont typeface="Wingdings" panose="05000000000000000000" pitchFamily="2" charset="2"/>
              <a:buChar char="Ø"/>
            </a:pPr>
            <a:r>
              <a:rPr lang="en-US" sz="2500" b="1" dirty="0"/>
              <a:t>Cultural differences: </a:t>
            </a:r>
            <a:r>
              <a:rPr lang="en-US" sz="2500" dirty="0"/>
              <a:t>Different cultural norms, values, and communication styles can lead to misunderstandings and misinterpretations.</a:t>
            </a:r>
          </a:p>
        </p:txBody>
      </p:sp>
    </p:spTree>
    <p:extLst>
      <p:ext uri="{BB962C8B-B14F-4D97-AF65-F5344CB8AC3E}">
        <p14:creationId xmlns:p14="http://schemas.microsoft.com/office/powerpoint/2010/main" val="534926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447A-48B7-8C12-DCCC-93EA61B58FD6}"/>
              </a:ext>
            </a:extLst>
          </p:cNvPr>
          <p:cNvSpPr>
            <a:spLocks noGrp="1"/>
          </p:cNvSpPr>
          <p:nvPr>
            <p:ph type="title"/>
          </p:nvPr>
        </p:nvSpPr>
        <p:spPr/>
        <p:txBody>
          <a:bodyPr>
            <a:normAutofit/>
          </a:bodyPr>
          <a:lstStyle/>
          <a:p>
            <a:r>
              <a:rPr lang="en-US" sz="4400" b="1" dirty="0"/>
              <a:t>Role of Active Listening in Conflict Resolution </a:t>
            </a:r>
          </a:p>
        </p:txBody>
      </p:sp>
      <p:sp>
        <p:nvSpPr>
          <p:cNvPr id="3" name="Content Placeholder 2">
            <a:extLst>
              <a:ext uri="{FF2B5EF4-FFF2-40B4-BE49-F238E27FC236}">
                <a16:creationId xmlns:a16="http://schemas.microsoft.com/office/drawing/2014/main" id="{3FBD590B-3F21-2EB3-93A4-D41056C07AE3}"/>
              </a:ext>
            </a:extLst>
          </p:cNvPr>
          <p:cNvSpPr>
            <a:spLocks noGrp="1"/>
          </p:cNvSpPr>
          <p:nvPr>
            <p:ph idx="1"/>
          </p:nvPr>
        </p:nvSpPr>
        <p:spPr>
          <a:xfrm>
            <a:off x="1097280" y="1845734"/>
            <a:ext cx="9577808" cy="4023360"/>
          </a:xfrm>
        </p:spPr>
        <p:txBody>
          <a:bodyPr>
            <a:normAutofit/>
          </a:bodyPr>
          <a:lstStyle/>
          <a:p>
            <a:pPr>
              <a:buFont typeface="Arial" panose="020B0604020202020204" pitchFamily="34" charset="0"/>
              <a:buChar char="•"/>
            </a:pPr>
            <a:r>
              <a:rPr lang="en-US" sz="2500" dirty="0"/>
              <a:t>Active listening plays a crucial role in conflict resolution by fostering understanding, empathy, and effective communication between the parties involved.</a:t>
            </a:r>
          </a:p>
          <a:p>
            <a:pPr>
              <a:buFont typeface="Arial" panose="020B0604020202020204" pitchFamily="34" charset="0"/>
              <a:buChar char="•"/>
            </a:pPr>
            <a:r>
              <a:rPr lang="en-US" sz="2500" dirty="0"/>
              <a:t>As a result of actively listening to conflict resolution, individuals can overcome barriers, gain insights, and work towards finding resolutions that address the underlying issues. </a:t>
            </a:r>
          </a:p>
          <a:p>
            <a:pPr>
              <a:buFont typeface="Arial" panose="020B0604020202020204" pitchFamily="34" charset="0"/>
              <a:buChar char="•"/>
            </a:pPr>
            <a:r>
              <a:rPr lang="en-US" sz="2500" dirty="0"/>
              <a:t>Active listening promotes a collaborative and empathetic approach, enabling parties involved to move from adversarial positions towards mutually agreeable outcomes. </a:t>
            </a:r>
          </a:p>
        </p:txBody>
      </p:sp>
    </p:spTree>
    <p:extLst>
      <p:ext uri="{BB962C8B-B14F-4D97-AF65-F5344CB8AC3E}">
        <p14:creationId xmlns:p14="http://schemas.microsoft.com/office/powerpoint/2010/main" val="1766455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447A-48B7-8C12-DCCC-93EA61B58FD6}"/>
              </a:ext>
            </a:extLst>
          </p:cNvPr>
          <p:cNvSpPr>
            <a:spLocks noGrp="1"/>
          </p:cNvSpPr>
          <p:nvPr>
            <p:ph type="title"/>
          </p:nvPr>
        </p:nvSpPr>
        <p:spPr/>
        <p:txBody>
          <a:bodyPr>
            <a:normAutofit/>
          </a:bodyPr>
          <a:lstStyle/>
          <a:p>
            <a:r>
              <a:rPr lang="en-US" sz="4400" b="1" dirty="0"/>
              <a:t>Role of Active Listening in Conflict Resolution </a:t>
            </a:r>
          </a:p>
        </p:txBody>
      </p:sp>
      <p:sp>
        <p:nvSpPr>
          <p:cNvPr id="3" name="Content Placeholder 2">
            <a:extLst>
              <a:ext uri="{FF2B5EF4-FFF2-40B4-BE49-F238E27FC236}">
                <a16:creationId xmlns:a16="http://schemas.microsoft.com/office/drawing/2014/main" id="{3FBD590B-3F21-2EB3-93A4-D41056C07AE3}"/>
              </a:ext>
            </a:extLst>
          </p:cNvPr>
          <p:cNvSpPr>
            <a:spLocks noGrp="1"/>
          </p:cNvSpPr>
          <p:nvPr>
            <p:ph idx="1"/>
          </p:nvPr>
        </p:nvSpPr>
        <p:spPr>
          <a:xfrm>
            <a:off x="1097280" y="1845734"/>
            <a:ext cx="8748469" cy="4023360"/>
          </a:xfrm>
        </p:spPr>
        <p:txBody>
          <a:bodyPr>
            <a:normAutofit fontScale="92500" lnSpcReduction="10000"/>
          </a:bodyPr>
          <a:lstStyle/>
          <a:p>
            <a:pPr>
              <a:buFont typeface="Arial" panose="020B0604020202020204" pitchFamily="34" charset="0"/>
              <a:buChar char="•"/>
            </a:pPr>
            <a:r>
              <a:rPr lang="en-US" sz="3600" dirty="0"/>
              <a:t>The following are the key roles of active listening in conflict resolution: </a:t>
            </a:r>
          </a:p>
          <a:p>
            <a:pPr lvl="1">
              <a:buFont typeface="Wingdings" panose="05000000000000000000" pitchFamily="2" charset="2"/>
              <a:buChar char="Ø"/>
            </a:pPr>
            <a:r>
              <a:rPr lang="en-US" sz="3200" dirty="0"/>
              <a:t>Improving understanding</a:t>
            </a:r>
          </a:p>
          <a:p>
            <a:pPr lvl="1">
              <a:buFont typeface="Wingdings" panose="05000000000000000000" pitchFamily="2" charset="2"/>
              <a:buChar char="Ø"/>
            </a:pPr>
            <a:r>
              <a:rPr lang="en-US" sz="3200" dirty="0"/>
              <a:t>Building understanding</a:t>
            </a:r>
          </a:p>
          <a:p>
            <a:pPr lvl="1">
              <a:buFont typeface="Wingdings" panose="05000000000000000000" pitchFamily="2" charset="2"/>
              <a:buChar char="Ø"/>
            </a:pPr>
            <a:r>
              <a:rPr lang="en-US" sz="3200" dirty="0"/>
              <a:t>Creating a safe space</a:t>
            </a:r>
          </a:p>
          <a:p>
            <a:pPr lvl="1">
              <a:buFont typeface="Wingdings" panose="05000000000000000000" pitchFamily="2" charset="2"/>
              <a:buChar char="Ø"/>
            </a:pPr>
            <a:r>
              <a:rPr lang="en-US" sz="3200" dirty="0"/>
              <a:t>Preventing misinterpretations </a:t>
            </a:r>
          </a:p>
          <a:p>
            <a:pPr lvl="1">
              <a:buFont typeface="Wingdings" panose="05000000000000000000" pitchFamily="2" charset="2"/>
              <a:buChar char="Ø"/>
            </a:pPr>
            <a:r>
              <a:rPr lang="en-US" sz="3200" dirty="0"/>
              <a:t>Managing emotional intensity</a:t>
            </a:r>
          </a:p>
          <a:p>
            <a:pPr lvl="1">
              <a:buFont typeface="Wingdings" panose="05000000000000000000" pitchFamily="2" charset="2"/>
              <a:buChar char="Ø"/>
            </a:pPr>
            <a:r>
              <a:rPr lang="en-US" sz="3200" dirty="0"/>
              <a:t>Encouraging collaboration</a:t>
            </a:r>
          </a:p>
          <a:p>
            <a:pPr lvl="1">
              <a:buFont typeface="Wingdings" panose="05000000000000000000" pitchFamily="2" charset="2"/>
              <a:buChar char="Ø"/>
            </a:pPr>
            <a:r>
              <a:rPr lang="en-US" sz="3200" dirty="0"/>
              <a:t>Strengthening relationships</a:t>
            </a:r>
          </a:p>
        </p:txBody>
      </p:sp>
    </p:spTree>
    <p:extLst>
      <p:ext uri="{BB962C8B-B14F-4D97-AF65-F5344CB8AC3E}">
        <p14:creationId xmlns:p14="http://schemas.microsoft.com/office/powerpoint/2010/main" val="2783608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ctive Listening&#10;Listening is an important skill&#10;We can define listening as follows&#10;Listening is a process of receiving, interpreting, and&#10;reacting to a message received from the speaker.&#10;No communication process is complete without&#10;listening&#10;According to Management guru Tom Peters, listening&#10;is an essential management and leadership skill&#10;2&#10; ">
            <a:extLst>
              <a:ext uri="{FF2B5EF4-FFF2-40B4-BE49-F238E27FC236}">
                <a16:creationId xmlns:a16="http://schemas.microsoft.com/office/drawing/2014/main" id="{8A8B2AC7-5382-8B81-2BF8-3C87F4FA93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7442" y="170120"/>
            <a:ext cx="10419907" cy="619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551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C37B-EE4F-EBF6-7356-4B167D7155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BDE2F7-C682-8E21-8935-E5BDB9E897EA}"/>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DCC22262-1A22-BCA8-2C4C-1E67FA93FF7A}"/>
              </a:ext>
            </a:extLst>
          </p:cNvPr>
          <p:cNvPicPr>
            <a:picLocks noChangeAspect="1"/>
          </p:cNvPicPr>
          <p:nvPr/>
        </p:nvPicPr>
        <p:blipFill>
          <a:blip r:embed="rId2"/>
          <a:stretch>
            <a:fillRect/>
          </a:stretch>
        </p:blipFill>
        <p:spPr>
          <a:xfrm>
            <a:off x="382772" y="-1041991"/>
            <a:ext cx="11440633" cy="7400261"/>
          </a:xfrm>
          <a:prstGeom prst="rect">
            <a:avLst/>
          </a:prstGeom>
        </p:spPr>
      </p:pic>
    </p:spTree>
    <p:extLst>
      <p:ext uri="{BB962C8B-B14F-4D97-AF65-F5344CB8AC3E}">
        <p14:creationId xmlns:p14="http://schemas.microsoft.com/office/powerpoint/2010/main" val="2070966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858D8-2E03-F8E4-E845-576A85379BA1}"/>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37C756BF-7223-5A0B-13DC-37649AB41671}"/>
              </a:ext>
            </a:extLst>
          </p:cNvPr>
          <p:cNvSpPr>
            <a:spLocks noGrp="1"/>
          </p:cNvSpPr>
          <p:nvPr>
            <p:ph idx="1"/>
          </p:nvPr>
        </p:nvSpPr>
        <p:spPr>
          <a:xfrm>
            <a:off x="871870" y="1845734"/>
            <a:ext cx="8282763" cy="4023360"/>
          </a:xfrm>
        </p:spPr>
        <p:txBody>
          <a:bodyPr>
            <a:normAutofit/>
          </a:bodyPr>
          <a:lstStyle/>
          <a:p>
            <a:pPr>
              <a:buFont typeface="Arial" panose="020B0604020202020204" pitchFamily="34" charset="0"/>
              <a:buChar char="•"/>
            </a:pPr>
            <a:r>
              <a:rPr lang="en-US" sz="2800" b="0" i="0" dirty="0">
                <a:solidFill>
                  <a:srgbClr val="202124"/>
                </a:solidFill>
                <a:effectLst/>
                <a:highlight>
                  <a:srgbClr val="FFFFFF"/>
                </a:highlight>
                <a:latin typeface="Google Sans"/>
              </a:rPr>
              <a:t> </a:t>
            </a:r>
            <a:r>
              <a:rPr lang="en-US" sz="2800" dirty="0"/>
              <a:t>Communication plays a crucial role in conflict resolution.</a:t>
            </a:r>
            <a:r>
              <a:rPr lang="en-US" sz="2800" b="0" i="0" dirty="0">
                <a:solidFill>
                  <a:srgbClr val="202124"/>
                </a:solidFill>
                <a:effectLst/>
                <a:highlight>
                  <a:srgbClr val="FFFFFF"/>
                </a:highlight>
                <a:latin typeface="Google Sans"/>
              </a:rPr>
              <a:t> Effective communication is a strong tool in conflict resolution. It </a:t>
            </a:r>
            <a:r>
              <a:rPr lang="en-US" sz="2800" dirty="0"/>
              <a:t>allows individuals or parties involved in a conflict to express their perspectives, needs, and concerns, while also fostering understanding and finding mutually agreeable solutions.  </a:t>
            </a:r>
          </a:p>
          <a:p>
            <a:pPr>
              <a:buFont typeface="Arial" panose="020B0604020202020204" pitchFamily="34" charset="0"/>
              <a:buChar char="•"/>
            </a:pPr>
            <a:r>
              <a:rPr lang="en-US" sz="2800" dirty="0"/>
              <a:t>Remember that effective communication takes practice, patience, and a willingness to collaborate.</a:t>
            </a:r>
          </a:p>
        </p:txBody>
      </p:sp>
      <p:pic>
        <p:nvPicPr>
          <p:cNvPr id="5" name="Picture 4">
            <a:extLst>
              <a:ext uri="{FF2B5EF4-FFF2-40B4-BE49-F238E27FC236}">
                <a16:creationId xmlns:a16="http://schemas.microsoft.com/office/drawing/2014/main" id="{571C77F6-6C81-A6DD-C6D6-2371D4D0B30A}"/>
              </a:ext>
            </a:extLst>
          </p:cNvPr>
          <p:cNvPicPr>
            <a:picLocks noChangeAspect="1"/>
          </p:cNvPicPr>
          <p:nvPr/>
        </p:nvPicPr>
        <p:blipFill>
          <a:blip r:embed="rId2"/>
          <a:stretch>
            <a:fillRect/>
          </a:stretch>
        </p:blipFill>
        <p:spPr>
          <a:xfrm>
            <a:off x="9346017" y="3009014"/>
            <a:ext cx="3317359" cy="2525796"/>
          </a:xfrm>
          <a:prstGeom prst="rect">
            <a:avLst/>
          </a:prstGeom>
        </p:spPr>
      </p:pic>
    </p:spTree>
    <p:extLst>
      <p:ext uri="{BB962C8B-B14F-4D97-AF65-F5344CB8AC3E}">
        <p14:creationId xmlns:p14="http://schemas.microsoft.com/office/powerpoint/2010/main" val="1708288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B976A-4003-86A7-0FF6-913882AB83BD}"/>
              </a:ext>
            </a:extLst>
          </p:cNvPr>
          <p:cNvSpPr>
            <a:spLocks noGrp="1"/>
          </p:cNvSpPr>
          <p:nvPr>
            <p:ph idx="1"/>
          </p:nvPr>
        </p:nvSpPr>
        <p:spPr>
          <a:xfrm>
            <a:off x="1" y="138223"/>
            <a:ext cx="12014790" cy="5901069"/>
          </a:xfrm>
          <a:solidFill>
            <a:schemeClr val="accent1">
              <a:lumMod val="40000"/>
              <a:lumOff val="60000"/>
            </a:schemeClr>
          </a:solidFill>
        </p:spPr>
        <p:style>
          <a:lnRef idx="1">
            <a:schemeClr val="accent5"/>
          </a:lnRef>
          <a:fillRef idx="2">
            <a:schemeClr val="accent5"/>
          </a:fillRef>
          <a:effectRef idx="1">
            <a:schemeClr val="accent5"/>
          </a:effectRef>
          <a:fontRef idx="minor">
            <a:schemeClr val="dk1"/>
          </a:fontRef>
        </p:style>
        <p:txBody>
          <a:bodyPr>
            <a:normAutofit lnSpcReduction="10000"/>
          </a:bodyPr>
          <a:lstStyle/>
          <a:p>
            <a:pPr algn="ctr"/>
            <a:r>
              <a:rPr lang="en-US" sz="5400" b="1" dirty="0"/>
              <a:t>Chapter assessment( questions)</a:t>
            </a:r>
          </a:p>
          <a:p>
            <a:r>
              <a:rPr lang="en-US" sz="3200" dirty="0">
                <a:solidFill>
                  <a:srgbClr val="202124"/>
                </a:solidFill>
                <a:highlight>
                  <a:srgbClr val="FFFFFF"/>
                </a:highlight>
                <a:latin typeface="Google Sans"/>
              </a:rPr>
              <a:t>1) what is an effective communication?</a:t>
            </a:r>
          </a:p>
          <a:p>
            <a:r>
              <a:rPr lang="en-US" sz="3200" dirty="0">
                <a:solidFill>
                  <a:srgbClr val="202124"/>
                </a:solidFill>
                <a:highlight>
                  <a:srgbClr val="FFFFFF"/>
                </a:highlight>
                <a:latin typeface="Google Sans"/>
              </a:rPr>
              <a:t>2) explain   what “I” statement focuses on.</a:t>
            </a:r>
          </a:p>
          <a:p>
            <a:r>
              <a:rPr lang="en-US" sz="3200" dirty="0">
                <a:solidFill>
                  <a:srgbClr val="202124"/>
                </a:solidFill>
                <a:highlight>
                  <a:srgbClr val="FFFFFF"/>
                </a:highlight>
                <a:latin typeface="Google Sans"/>
              </a:rPr>
              <a:t>3) </a:t>
            </a:r>
            <a:r>
              <a:rPr lang="en-US" sz="2800" dirty="0">
                <a:solidFill>
                  <a:srgbClr val="202124"/>
                </a:solidFill>
                <a:highlight>
                  <a:srgbClr val="FFFFFF"/>
                </a:highlight>
                <a:latin typeface="Google Sans"/>
              </a:rPr>
              <a:t>List the   characteristics of communication of conflict resolution</a:t>
            </a:r>
          </a:p>
          <a:p>
            <a:r>
              <a:rPr lang="en-US" sz="2800" dirty="0">
                <a:solidFill>
                  <a:srgbClr val="202124"/>
                </a:solidFill>
                <a:highlight>
                  <a:srgbClr val="FFFFFF"/>
                </a:highlight>
                <a:latin typeface="Google Sans"/>
              </a:rPr>
              <a:t>4)  State the Role of Active Listening in Conflict Resolution </a:t>
            </a:r>
          </a:p>
          <a:p>
            <a:r>
              <a:rPr lang="en-US" sz="2800" dirty="0">
                <a:solidFill>
                  <a:srgbClr val="202124"/>
                </a:solidFill>
                <a:highlight>
                  <a:srgbClr val="FFFFFF"/>
                </a:highlight>
                <a:latin typeface="Google Sans"/>
              </a:rPr>
              <a:t>5)  differentiate : </a:t>
            </a:r>
          </a:p>
          <a:p>
            <a:r>
              <a:rPr lang="en-US" sz="2800" dirty="0">
                <a:solidFill>
                  <a:srgbClr val="202124"/>
                </a:solidFill>
                <a:highlight>
                  <a:srgbClr val="FFFFFF"/>
                </a:highlight>
                <a:latin typeface="Google Sans"/>
              </a:rPr>
              <a:t>     a) Generating Creative Solutions</a:t>
            </a:r>
          </a:p>
          <a:p>
            <a:r>
              <a:rPr lang="en-US" sz="2800" b="1" dirty="0">
                <a:solidFill>
                  <a:srgbClr val="202124"/>
                </a:solidFill>
                <a:highlight>
                  <a:srgbClr val="FFFFFF"/>
                </a:highlight>
                <a:latin typeface="Google Sans"/>
              </a:rPr>
              <a:t>     b)</a:t>
            </a:r>
            <a:r>
              <a:rPr lang="en-US" sz="2800" b="1" dirty="0"/>
              <a:t> </a:t>
            </a:r>
            <a:r>
              <a:rPr lang="en-US" sz="2800" b="1" dirty="0">
                <a:solidFill>
                  <a:srgbClr val="202124"/>
                </a:solidFill>
                <a:highlight>
                  <a:srgbClr val="FFFFFF"/>
                </a:highlight>
                <a:latin typeface="Google Sans"/>
              </a:rPr>
              <a:t>Maintaining Relationships.</a:t>
            </a:r>
            <a:endParaRPr lang="en-US" b="1" dirty="0">
              <a:solidFill>
                <a:srgbClr val="202124"/>
              </a:solidFill>
              <a:highlight>
                <a:srgbClr val="FFFFFF"/>
              </a:highlight>
              <a:latin typeface="Google Sans"/>
            </a:endParaRPr>
          </a:p>
          <a:p>
            <a:r>
              <a:rPr lang="en-US" sz="2800" dirty="0">
                <a:solidFill>
                  <a:srgbClr val="7030A0"/>
                </a:solidFill>
                <a:latin typeface="Bernard MT Condensed" panose="02050806060905020404" pitchFamily="18" charset="0"/>
              </a:rPr>
              <a:t>6</a:t>
            </a:r>
            <a:r>
              <a:rPr lang="en-US" sz="2800" dirty="0">
                <a:solidFill>
                  <a:srgbClr val="202124"/>
                </a:solidFill>
                <a:highlight>
                  <a:srgbClr val="FFFFFF"/>
                </a:highlight>
                <a:latin typeface="Google Sans"/>
              </a:rPr>
              <a:t>) what would you do , if you  see  people who are in a serious conflict?</a:t>
            </a:r>
          </a:p>
          <a:p>
            <a:r>
              <a:rPr lang="en-US" sz="2800" dirty="0">
                <a:solidFill>
                  <a:srgbClr val="202124"/>
                </a:solidFill>
                <a:highlight>
                  <a:srgbClr val="FFFFFF"/>
                </a:highlight>
                <a:latin typeface="Google Sans"/>
              </a:rPr>
              <a:t>7) give an example of Emotional barriers.</a:t>
            </a:r>
          </a:p>
          <a:p>
            <a:pPr algn="ctr"/>
            <a:endParaRPr lang="en-US" sz="4000" dirty="0">
              <a:solidFill>
                <a:srgbClr val="7030A0"/>
              </a:solidFill>
              <a:latin typeface="Bernard MT Condensed" panose="02050806060905020404" pitchFamily="18" charset="0"/>
            </a:endParaRPr>
          </a:p>
          <a:p>
            <a:pPr algn="ct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300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94EA-6608-7989-9CBF-B871E0E7DE63}"/>
              </a:ext>
            </a:extLst>
          </p:cNvPr>
          <p:cNvSpPr>
            <a:spLocks noGrp="1"/>
          </p:cNvSpPr>
          <p:nvPr>
            <p:ph type="title"/>
          </p:nvPr>
        </p:nvSpPr>
        <p:spPr/>
        <p:txBody>
          <a:bodyPr>
            <a:normAutofit/>
          </a:bodyPr>
          <a:lstStyle/>
          <a:p>
            <a:r>
              <a:rPr lang="en-US" sz="4400" b="1" dirty="0"/>
              <a:t>Key Principles And Strategies For Communication In Conflict Resolution</a:t>
            </a:r>
          </a:p>
        </p:txBody>
      </p:sp>
      <p:sp>
        <p:nvSpPr>
          <p:cNvPr id="3" name="Content Placeholder 2">
            <a:extLst>
              <a:ext uri="{FF2B5EF4-FFF2-40B4-BE49-F238E27FC236}">
                <a16:creationId xmlns:a16="http://schemas.microsoft.com/office/drawing/2014/main" id="{144C01E4-A9D0-2EDA-3DED-2CBA1C446758}"/>
              </a:ext>
            </a:extLst>
          </p:cNvPr>
          <p:cNvSpPr>
            <a:spLocks noGrp="1"/>
          </p:cNvSpPr>
          <p:nvPr>
            <p:ph idx="1"/>
          </p:nvPr>
        </p:nvSpPr>
        <p:spPr/>
        <p:txBody>
          <a:bodyPr>
            <a:normAutofit/>
          </a:bodyPr>
          <a:lstStyle/>
          <a:p>
            <a:pPr>
              <a:buFont typeface="Wingdings" panose="05000000000000000000" pitchFamily="2" charset="2"/>
              <a:buChar char="Ø"/>
            </a:pPr>
            <a:r>
              <a:rPr lang="en-US" sz="2400" b="1" dirty="0"/>
              <a:t>Active Listening: </a:t>
            </a:r>
            <a:r>
              <a:rPr lang="en-US" sz="2400" dirty="0"/>
              <a:t>Actively listening to the other party's viewpoint is essential.</a:t>
            </a:r>
          </a:p>
          <a:p>
            <a:pPr>
              <a:buFont typeface="Wingdings" panose="05000000000000000000" pitchFamily="2" charset="2"/>
              <a:buChar char="Ø"/>
            </a:pPr>
            <a:r>
              <a:rPr lang="en-US" sz="2400" b="1" dirty="0"/>
              <a:t>Use "I" Statements: </a:t>
            </a:r>
            <a:r>
              <a:rPr lang="en-US" sz="2400" dirty="0"/>
              <a:t>When expressing your concerns or viewpoints, use "I" statements to avoid sounding accusatory or confrontational.</a:t>
            </a:r>
          </a:p>
          <a:p>
            <a:pPr>
              <a:buFont typeface="Wingdings" panose="05000000000000000000" pitchFamily="2" charset="2"/>
              <a:buChar char="Ø"/>
            </a:pPr>
            <a:r>
              <a:rPr lang="en-US" sz="2400" b="1" dirty="0"/>
              <a:t>Clarify and Paraphrase: </a:t>
            </a:r>
            <a:r>
              <a:rPr lang="en-US" sz="2400" dirty="0"/>
              <a:t>To ensure accurate understanding, clarify and paraphrase what the other person has said. </a:t>
            </a:r>
          </a:p>
          <a:p>
            <a:pPr>
              <a:buFont typeface="Wingdings" panose="05000000000000000000" pitchFamily="2" charset="2"/>
              <a:buChar char="Ø"/>
            </a:pPr>
            <a:r>
              <a:rPr lang="en-US" sz="2400" b="1" dirty="0"/>
              <a:t>Remain Calm and Respectful: </a:t>
            </a:r>
            <a:r>
              <a:rPr lang="en-US" sz="2400" dirty="0"/>
              <a:t>Keep emotions in check and maintain a respectful tone, even if the conversation becomes heated. </a:t>
            </a:r>
          </a:p>
          <a:p>
            <a:pPr>
              <a:buFont typeface="Wingdings" panose="05000000000000000000" pitchFamily="2" charset="2"/>
              <a:buChar char="Ø"/>
            </a:pPr>
            <a:r>
              <a:rPr lang="en-US" sz="2400" b="1" dirty="0"/>
              <a:t>Focus on Interests, Not Positions: </a:t>
            </a:r>
            <a:r>
              <a:rPr lang="en-US" sz="2400" dirty="0"/>
              <a:t>Help shift the focus from rigid positions to underlying interests</a:t>
            </a:r>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val="390265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94EA-6608-7989-9CBF-B871E0E7DE63}"/>
              </a:ext>
            </a:extLst>
          </p:cNvPr>
          <p:cNvSpPr>
            <a:spLocks noGrp="1"/>
          </p:cNvSpPr>
          <p:nvPr>
            <p:ph type="title"/>
          </p:nvPr>
        </p:nvSpPr>
        <p:spPr/>
        <p:txBody>
          <a:bodyPr>
            <a:normAutofit/>
          </a:bodyPr>
          <a:lstStyle/>
          <a:p>
            <a:r>
              <a:rPr lang="en-US" sz="4400" b="1" dirty="0"/>
              <a:t>Key Principles And Strategies For Communication In Conflict Resolution</a:t>
            </a:r>
          </a:p>
        </p:txBody>
      </p:sp>
      <p:sp>
        <p:nvSpPr>
          <p:cNvPr id="3" name="Content Placeholder 2">
            <a:extLst>
              <a:ext uri="{FF2B5EF4-FFF2-40B4-BE49-F238E27FC236}">
                <a16:creationId xmlns:a16="http://schemas.microsoft.com/office/drawing/2014/main" id="{144C01E4-A9D0-2EDA-3DED-2CBA1C446758}"/>
              </a:ext>
            </a:extLst>
          </p:cNvPr>
          <p:cNvSpPr>
            <a:spLocks noGrp="1"/>
          </p:cNvSpPr>
          <p:nvPr>
            <p:ph idx="1"/>
          </p:nvPr>
        </p:nvSpPr>
        <p:spPr/>
        <p:txBody>
          <a:bodyPr>
            <a:normAutofit/>
          </a:bodyPr>
          <a:lstStyle/>
          <a:p>
            <a:pPr>
              <a:buFont typeface="Wingdings" panose="05000000000000000000" pitchFamily="2" charset="2"/>
              <a:buChar char="Ø"/>
            </a:pPr>
            <a:r>
              <a:rPr lang="en-US" sz="2400" b="1" dirty="0"/>
              <a:t>Collaborative Problem-Solving: </a:t>
            </a:r>
            <a:r>
              <a:rPr lang="en-US" sz="2400" dirty="0"/>
              <a:t>Foster a collaborative environment where both parties work together to find a mutually beneficial solution. Encourage brainstorming and open-mindedness to explore various options and alternatives. </a:t>
            </a:r>
          </a:p>
          <a:p>
            <a:pPr>
              <a:buFont typeface="Wingdings" panose="05000000000000000000" pitchFamily="2" charset="2"/>
              <a:buChar char="Ø"/>
            </a:pPr>
            <a:r>
              <a:rPr lang="en-US" sz="2400" b="1" dirty="0"/>
              <a:t>Seek Win-Win Solutions: </a:t>
            </a:r>
            <a:r>
              <a:rPr lang="en-US" sz="2400" dirty="0"/>
              <a:t>Aim for win-win outcomes where both parties' interests are met to the greatest extent possible.</a:t>
            </a:r>
          </a:p>
          <a:p>
            <a:pPr>
              <a:buFont typeface="Wingdings" panose="05000000000000000000" pitchFamily="2" charset="2"/>
              <a:buChar char="Ø"/>
            </a:pPr>
            <a:r>
              <a:rPr lang="en-US" sz="2400" b="1" dirty="0"/>
              <a:t>Non-Verbal Communication: </a:t>
            </a:r>
            <a:r>
              <a:rPr lang="en-US" sz="2400" dirty="0"/>
              <a:t>Pay attention to non-verbal cues such as body language, facial expressions, and tone of voice. These cues can provide valuable insights into the other person's emotions and attitudes. </a:t>
            </a:r>
          </a:p>
          <a:p>
            <a:pPr>
              <a:buFont typeface="Wingdings" panose="05000000000000000000" pitchFamily="2" charset="2"/>
              <a:buChar char="Ø"/>
            </a:pPr>
            <a:endParaRPr lang="en-US" sz="2400" dirty="0"/>
          </a:p>
        </p:txBody>
      </p:sp>
    </p:spTree>
    <p:extLst>
      <p:ext uri="{BB962C8B-B14F-4D97-AF65-F5344CB8AC3E}">
        <p14:creationId xmlns:p14="http://schemas.microsoft.com/office/powerpoint/2010/main" val="286477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94EA-6608-7989-9CBF-B871E0E7DE63}"/>
              </a:ext>
            </a:extLst>
          </p:cNvPr>
          <p:cNvSpPr>
            <a:spLocks noGrp="1"/>
          </p:cNvSpPr>
          <p:nvPr>
            <p:ph type="title"/>
          </p:nvPr>
        </p:nvSpPr>
        <p:spPr/>
        <p:txBody>
          <a:bodyPr>
            <a:normAutofit/>
          </a:bodyPr>
          <a:lstStyle/>
          <a:p>
            <a:r>
              <a:rPr lang="en-US" sz="4400" b="1" dirty="0"/>
              <a:t>Key Principles And Strategies For Communication In Conflict Resolution</a:t>
            </a:r>
          </a:p>
        </p:txBody>
      </p:sp>
      <p:sp>
        <p:nvSpPr>
          <p:cNvPr id="3" name="Content Placeholder 2">
            <a:extLst>
              <a:ext uri="{FF2B5EF4-FFF2-40B4-BE49-F238E27FC236}">
                <a16:creationId xmlns:a16="http://schemas.microsoft.com/office/drawing/2014/main" id="{144C01E4-A9D0-2EDA-3DED-2CBA1C446758}"/>
              </a:ext>
            </a:extLst>
          </p:cNvPr>
          <p:cNvSpPr>
            <a:spLocks noGrp="1"/>
          </p:cNvSpPr>
          <p:nvPr>
            <p:ph idx="1"/>
          </p:nvPr>
        </p:nvSpPr>
        <p:spPr/>
        <p:txBody>
          <a:bodyPr>
            <a:normAutofit/>
          </a:bodyPr>
          <a:lstStyle/>
          <a:p>
            <a:pPr>
              <a:buFont typeface="Wingdings" panose="05000000000000000000" pitchFamily="2" charset="2"/>
              <a:buChar char="Ø"/>
            </a:pPr>
            <a:r>
              <a:rPr lang="en-US" sz="2800" b="1" dirty="0"/>
              <a:t>Time and Place: </a:t>
            </a:r>
            <a:r>
              <a:rPr lang="en-US" sz="2800" dirty="0"/>
              <a:t>Choose an appropriate time and private space for discussions to ensure privacy, minimize distractions, and create a safe environment for open and honest communication. </a:t>
            </a:r>
          </a:p>
          <a:p>
            <a:pPr>
              <a:buFont typeface="Wingdings" panose="05000000000000000000" pitchFamily="2" charset="2"/>
              <a:buChar char="Ø"/>
            </a:pPr>
            <a:r>
              <a:rPr lang="en-US" sz="2800" b="1" dirty="0"/>
              <a:t>Mediation or Facilitation: </a:t>
            </a:r>
            <a:r>
              <a:rPr lang="en-US" sz="2800" dirty="0"/>
              <a:t>In more complex or challenging conflicts, consider involving a neutral third party, such as a mediator or facilitator, who can help guide the communication process and ensure fairness.</a:t>
            </a:r>
          </a:p>
        </p:txBody>
      </p:sp>
    </p:spTree>
    <p:extLst>
      <p:ext uri="{BB962C8B-B14F-4D97-AF65-F5344CB8AC3E}">
        <p14:creationId xmlns:p14="http://schemas.microsoft.com/office/powerpoint/2010/main" val="1986988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889CC-24E2-D704-A3AF-E0F53115FC86}"/>
              </a:ext>
            </a:extLst>
          </p:cNvPr>
          <p:cNvSpPr>
            <a:spLocks noGrp="1"/>
          </p:cNvSpPr>
          <p:nvPr>
            <p:ph type="title"/>
          </p:nvPr>
        </p:nvSpPr>
        <p:spPr/>
        <p:txBody>
          <a:bodyPr/>
          <a:lstStyle/>
          <a:p>
            <a:r>
              <a:rPr lang="en-US" dirty="0"/>
              <a:t>What does it mean “ I” statement?</a:t>
            </a:r>
          </a:p>
        </p:txBody>
      </p:sp>
      <p:sp>
        <p:nvSpPr>
          <p:cNvPr id="3" name="Content Placeholder 2">
            <a:extLst>
              <a:ext uri="{FF2B5EF4-FFF2-40B4-BE49-F238E27FC236}">
                <a16:creationId xmlns:a16="http://schemas.microsoft.com/office/drawing/2014/main" id="{40485E40-7EF3-3B93-9EF3-E8A8527940A8}"/>
              </a:ext>
            </a:extLst>
          </p:cNvPr>
          <p:cNvSpPr>
            <a:spLocks noGrp="1"/>
          </p:cNvSpPr>
          <p:nvPr>
            <p:ph idx="1"/>
          </p:nvPr>
        </p:nvSpPr>
        <p:spPr>
          <a:xfrm>
            <a:off x="616688" y="1845734"/>
            <a:ext cx="11238614" cy="4023360"/>
          </a:xfrm>
        </p:spPr>
        <p:txBody>
          <a:bodyPr>
            <a:normAutofit/>
          </a:bodyPr>
          <a:lstStyle/>
          <a:p>
            <a:pPr algn="l"/>
            <a:r>
              <a:rPr lang="en-US" sz="3600" b="0" i="0" dirty="0">
                <a:solidFill>
                  <a:srgbClr val="202124"/>
                </a:solidFill>
                <a:effectLst/>
                <a:highlight>
                  <a:srgbClr val="FFFFFF"/>
                </a:highlight>
                <a:latin typeface="Google Sans"/>
              </a:rPr>
              <a:t>"I" statements focus on the speaker's own thoughts, feelings, and experiences. Using "I" statements </a:t>
            </a:r>
            <a:r>
              <a:rPr lang="en-US" sz="3600" b="0" i="0" dirty="0">
                <a:solidFill>
                  <a:srgbClr val="040C28"/>
                </a:solidFill>
                <a:effectLst/>
                <a:highlight>
                  <a:srgbClr val="FFFFFF"/>
                </a:highlight>
                <a:latin typeface="Google Sans"/>
              </a:rPr>
              <a:t>can improve communication, increase trust, and lead to stronger relationships</a:t>
            </a:r>
            <a:r>
              <a:rPr lang="en-US" sz="3600" b="0" i="0" dirty="0">
                <a:solidFill>
                  <a:srgbClr val="202124"/>
                </a:solidFill>
                <a:effectLst/>
                <a:highlight>
                  <a:srgbClr val="FFFFFF"/>
                </a:highlight>
                <a:latin typeface="Google Sans"/>
              </a:rPr>
              <a:t>. To use "I" statements effectively, focus on your own emotions and perceptions, and avoid attacking or blaming others</a:t>
            </a:r>
            <a:r>
              <a:rPr lang="en-US" sz="3600" dirty="0">
                <a:solidFill>
                  <a:srgbClr val="202124"/>
                </a:solidFill>
                <a:highlight>
                  <a:srgbClr val="FFFFFF"/>
                </a:highlight>
                <a:latin typeface="Google Sans"/>
              </a:rPr>
              <a:t>.</a:t>
            </a:r>
            <a:endParaRPr lang="en-US" sz="3600" b="0" i="0" dirty="0">
              <a:solidFill>
                <a:srgbClr val="202124"/>
              </a:solidFill>
              <a:effectLst/>
              <a:highlight>
                <a:srgbClr val="FFFFFF"/>
              </a:highlight>
              <a:latin typeface="arial" panose="020B0604020202020204" pitchFamily="34" charset="0"/>
            </a:endParaRPr>
          </a:p>
          <a:p>
            <a:br>
              <a:rPr lang="en-US" b="0" i="0" dirty="0">
                <a:solidFill>
                  <a:srgbClr val="202124"/>
                </a:solidFill>
                <a:effectLst/>
                <a:highlight>
                  <a:srgbClr val="FFFFFF"/>
                </a:highlight>
                <a:latin typeface="arial" panose="020B0604020202020204" pitchFamily="34" charset="0"/>
              </a:rPr>
            </a:br>
            <a:endParaRPr lang="en-US" dirty="0"/>
          </a:p>
        </p:txBody>
      </p:sp>
    </p:spTree>
    <p:extLst>
      <p:ext uri="{BB962C8B-B14F-4D97-AF65-F5344CB8AC3E}">
        <p14:creationId xmlns:p14="http://schemas.microsoft.com/office/powerpoint/2010/main" val="1583408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295A-A199-072F-E3CA-ADE734D5DCBA}"/>
              </a:ext>
            </a:extLst>
          </p:cNvPr>
          <p:cNvSpPr>
            <a:spLocks noGrp="1"/>
          </p:cNvSpPr>
          <p:nvPr>
            <p:ph type="title"/>
          </p:nvPr>
        </p:nvSpPr>
        <p:spPr/>
        <p:txBody>
          <a:bodyPr>
            <a:normAutofit/>
          </a:bodyPr>
          <a:lstStyle/>
          <a:p>
            <a:r>
              <a:rPr lang="en-US" sz="4400" b="1" dirty="0"/>
              <a:t>Types of Communication in Conflict Resolution</a:t>
            </a:r>
          </a:p>
        </p:txBody>
      </p:sp>
      <p:sp>
        <p:nvSpPr>
          <p:cNvPr id="3" name="Content Placeholder 2">
            <a:extLst>
              <a:ext uri="{FF2B5EF4-FFF2-40B4-BE49-F238E27FC236}">
                <a16:creationId xmlns:a16="http://schemas.microsoft.com/office/drawing/2014/main" id="{0C7AD9AF-9893-67FC-1BA4-1C5428B894E4}"/>
              </a:ext>
            </a:extLst>
          </p:cNvPr>
          <p:cNvSpPr>
            <a:spLocks noGrp="1"/>
          </p:cNvSpPr>
          <p:nvPr>
            <p:ph idx="1"/>
          </p:nvPr>
        </p:nvSpPr>
        <p:spPr/>
        <p:txBody>
          <a:bodyPr>
            <a:normAutofit/>
          </a:bodyPr>
          <a:lstStyle/>
          <a:p>
            <a:pPr>
              <a:buFont typeface="Arial" panose="020B0604020202020204" pitchFamily="34" charset="0"/>
              <a:buChar char="•"/>
            </a:pPr>
            <a:r>
              <a:rPr lang="en-US" sz="2800" dirty="0"/>
              <a:t>In conflict resolution, various types of communication can be used to address and resolve conflicts:</a:t>
            </a:r>
          </a:p>
          <a:p>
            <a:pPr>
              <a:buFont typeface="Wingdings" panose="05000000000000000000" pitchFamily="2" charset="2"/>
              <a:buChar char="Ø"/>
            </a:pPr>
            <a:r>
              <a:rPr lang="en-US" sz="2800" b="1" dirty="0"/>
              <a:t>Assertive Communication: </a:t>
            </a:r>
            <a:r>
              <a:rPr lang="en-US" sz="2800" dirty="0"/>
              <a:t>Assertive communication involves expressing your thoughts, feelings, and needs directly and respectfully.</a:t>
            </a:r>
          </a:p>
          <a:p>
            <a:pPr>
              <a:buFont typeface="Wingdings" panose="05000000000000000000" pitchFamily="2" charset="2"/>
              <a:buChar char="Ø"/>
            </a:pPr>
            <a:r>
              <a:rPr lang="en-US" sz="2800" b="1" dirty="0"/>
              <a:t>Nonviolent</a:t>
            </a:r>
            <a:r>
              <a:rPr lang="en-US" sz="2800" dirty="0"/>
              <a:t> </a:t>
            </a:r>
            <a:r>
              <a:rPr lang="en-US" sz="2800" b="1" dirty="0"/>
              <a:t>Communication</a:t>
            </a:r>
            <a:r>
              <a:rPr lang="en-US" sz="2800" dirty="0"/>
              <a:t>: It emphasizes expressing oneself honestly and empathetically, while also empathetically listening to others. </a:t>
            </a:r>
          </a:p>
          <a:p>
            <a:pPr>
              <a:buFont typeface="Wingdings" panose="05000000000000000000" pitchFamily="2" charset="2"/>
              <a:buChar char="Ø"/>
            </a:pPr>
            <a:endParaRPr lang="en-US" sz="2800" dirty="0"/>
          </a:p>
        </p:txBody>
      </p:sp>
    </p:spTree>
    <p:extLst>
      <p:ext uri="{BB962C8B-B14F-4D97-AF65-F5344CB8AC3E}">
        <p14:creationId xmlns:p14="http://schemas.microsoft.com/office/powerpoint/2010/main" val="1825937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295A-A199-072F-E3CA-ADE734D5DCBA}"/>
              </a:ext>
            </a:extLst>
          </p:cNvPr>
          <p:cNvSpPr>
            <a:spLocks noGrp="1"/>
          </p:cNvSpPr>
          <p:nvPr>
            <p:ph type="title"/>
          </p:nvPr>
        </p:nvSpPr>
        <p:spPr/>
        <p:txBody>
          <a:bodyPr>
            <a:normAutofit/>
          </a:bodyPr>
          <a:lstStyle/>
          <a:p>
            <a:r>
              <a:rPr lang="en-US" sz="4400" b="1" dirty="0"/>
              <a:t>Types of Communication in Conflict Resolution</a:t>
            </a:r>
          </a:p>
        </p:txBody>
      </p:sp>
      <p:sp>
        <p:nvSpPr>
          <p:cNvPr id="3" name="Content Placeholder 2">
            <a:extLst>
              <a:ext uri="{FF2B5EF4-FFF2-40B4-BE49-F238E27FC236}">
                <a16:creationId xmlns:a16="http://schemas.microsoft.com/office/drawing/2014/main" id="{0C7AD9AF-9893-67FC-1BA4-1C5428B894E4}"/>
              </a:ext>
            </a:extLst>
          </p:cNvPr>
          <p:cNvSpPr>
            <a:spLocks noGrp="1"/>
          </p:cNvSpPr>
          <p:nvPr>
            <p:ph idx="1"/>
          </p:nvPr>
        </p:nvSpPr>
        <p:spPr/>
        <p:txBody>
          <a:bodyPr>
            <a:normAutofit/>
          </a:bodyPr>
          <a:lstStyle/>
          <a:p>
            <a:pPr>
              <a:buFont typeface="Wingdings" panose="05000000000000000000" pitchFamily="2" charset="2"/>
              <a:buChar char="Ø"/>
            </a:pPr>
            <a:r>
              <a:rPr lang="en-US" sz="2400" b="1" dirty="0"/>
              <a:t>Mediation Communication: </a:t>
            </a:r>
            <a:r>
              <a:rPr lang="en-US" sz="2400" dirty="0"/>
              <a:t>Mediation involves the use of a neutral third party, the mediator, to facilitate communication and negotiation between conflicting parties.</a:t>
            </a:r>
          </a:p>
          <a:p>
            <a:pPr>
              <a:buFont typeface="Wingdings" panose="05000000000000000000" pitchFamily="2" charset="2"/>
              <a:buChar char="Ø"/>
            </a:pPr>
            <a:r>
              <a:rPr lang="en-US" sz="2400" b="1" dirty="0"/>
              <a:t>Collaborative Communication: </a:t>
            </a:r>
            <a:r>
              <a:rPr lang="en-US" sz="2400" dirty="0"/>
              <a:t>Collaborative communication emphasizes cooperation and joint problem-solving. It involves open and constructive dialogue between parties, where each person actively contributes ideas and works together to find mutually beneficial solutions. </a:t>
            </a:r>
          </a:p>
          <a:p>
            <a:pPr>
              <a:buFont typeface="Wingdings" panose="05000000000000000000" pitchFamily="2" charset="2"/>
              <a:buChar char="Ø"/>
            </a:pPr>
            <a:r>
              <a:rPr lang="en-US" sz="2400" b="1" dirty="0"/>
              <a:t>Facilitative Communication: </a:t>
            </a:r>
            <a:r>
              <a:rPr lang="en-US" sz="2400" dirty="0"/>
              <a:t>Facilitative communication involves the use of a facilitator who guides the communication process in a conflict resolution setting.</a:t>
            </a:r>
          </a:p>
        </p:txBody>
      </p:sp>
    </p:spTree>
    <p:extLst>
      <p:ext uri="{BB962C8B-B14F-4D97-AF65-F5344CB8AC3E}">
        <p14:creationId xmlns:p14="http://schemas.microsoft.com/office/powerpoint/2010/main" val="2365072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447A-48B7-8C12-DCCC-93EA61B58FD6}"/>
              </a:ext>
            </a:extLst>
          </p:cNvPr>
          <p:cNvSpPr>
            <a:spLocks noGrp="1"/>
          </p:cNvSpPr>
          <p:nvPr>
            <p:ph type="title"/>
          </p:nvPr>
        </p:nvSpPr>
        <p:spPr/>
        <p:txBody>
          <a:bodyPr/>
          <a:lstStyle/>
          <a:p>
            <a:r>
              <a:rPr lang="en-US" b="1" dirty="0"/>
              <a:t>Characteristics of Communication of Conflict Resolution</a:t>
            </a:r>
          </a:p>
        </p:txBody>
      </p:sp>
      <p:sp>
        <p:nvSpPr>
          <p:cNvPr id="3" name="Content Placeholder 2">
            <a:extLst>
              <a:ext uri="{FF2B5EF4-FFF2-40B4-BE49-F238E27FC236}">
                <a16:creationId xmlns:a16="http://schemas.microsoft.com/office/drawing/2014/main" id="{3FBD590B-3F21-2EB3-93A4-D41056C07AE3}"/>
              </a:ext>
            </a:extLst>
          </p:cNvPr>
          <p:cNvSpPr>
            <a:spLocks noGrp="1"/>
          </p:cNvSpPr>
          <p:nvPr>
            <p:ph idx="1"/>
          </p:nvPr>
        </p:nvSpPr>
        <p:spPr/>
        <p:txBody>
          <a:bodyPr>
            <a:normAutofit/>
          </a:bodyPr>
          <a:lstStyle/>
          <a:p>
            <a:pPr>
              <a:buFont typeface="Arial" panose="020B0604020202020204" pitchFamily="34" charset="0"/>
              <a:buChar char="•"/>
            </a:pPr>
            <a:r>
              <a:rPr lang="en-US" sz="2800" b="1" dirty="0"/>
              <a:t>Identification and understanding: </a:t>
            </a:r>
            <a:r>
              <a:rPr lang="en-US" sz="2800" dirty="0"/>
              <a:t>Effective communication in conflict resolution requires the ability to understand others and recognize their emotions, concerns, and viewpoints</a:t>
            </a:r>
          </a:p>
          <a:p>
            <a:pPr>
              <a:buFont typeface="Arial" panose="020B0604020202020204" pitchFamily="34" charset="0"/>
              <a:buChar char="•"/>
            </a:pPr>
            <a:r>
              <a:rPr lang="en-US" sz="2800" b="1" dirty="0"/>
              <a:t>Respectful and constructive language: </a:t>
            </a:r>
            <a:r>
              <a:rPr lang="en-US" sz="2800" dirty="0"/>
              <a:t>Communication in conflict resolution should be conducted with respect</a:t>
            </a:r>
          </a:p>
          <a:p>
            <a:pPr>
              <a:buFont typeface="Arial" panose="020B0604020202020204" pitchFamily="34" charset="0"/>
              <a:buChar char="•"/>
            </a:pPr>
            <a:r>
              <a:rPr lang="en-US" sz="2800" b="1" dirty="0"/>
              <a:t>Problem-solving orientation: </a:t>
            </a:r>
            <a:r>
              <a:rPr lang="en-US" sz="2800" dirty="0"/>
              <a:t>Communication in conflict resolution should be focused on problem-solving rather than winning an argument or proving one's superiority.</a:t>
            </a:r>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26026536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861</TotalTime>
  <Words>1282</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vt:lpstr>
      <vt:lpstr>Bernard MT Condensed</vt:lpstr>
      <vt:lpstr>Calibri</vt:lpstr>
      <vt:lpstr>Calibri Light</vt:lpstr>
      <vt:lpstr>Google Sans</vt:lpstr>
      <vt:lpstr>Times New Roman</vt:lpstr>
      <vt:lpstr>Wingdings</vt:lpstr>
      <vt:lpstr>Retrospect</vt:lpstr>
      <vt:lpstr>PowerPoint Presentation</vt:lpstr>
      <vt:lpstr>Introduction</vt:lpstr>
      <vt:lpstr>Key Principles And Strategies For Communication In Conflict Resolution</vt:lpstr>
      <vt:lpstr>Key Principles And Strategies For Communication In Conflict Resolution</vt:lpstr>
      <vt:lpstr>Key Principles And Strategies For Communication In Conflict Resolution</vt:lpstr>
      <vt:lpstr>What does it mean “ I” statement?</vt:lpstr>
      <vt:lpstr>Types of Communication in Conflict Resolution</vt:lpstr>
      <vt:lpstr>Types of Communication in Conflict Resolution</vt:lpstr>
      <vt:lpstr>Characteristics of Communication of Conflict Resolution</vt:lpstr>
      <vt:lpstr>Characteristics of Communication of Conflict Resolution</vt:lpstr>
      <vt:lpstr>Importance of Communication in Conflict Resolution </vt:lpstr>
      <vt:lpstr>Importance of Communication in Conflict Resolution </vt:lpstr>
      <vt:lpstr>Importance of Communication in Conflict Resolution </vt:lpstr>
      <vt:lpstr> COMMON BARRIERS TO EFFECTIVE COMMUNICATION IN CONFLICT RESOLUTION</vt:lpstr>
      <vt:lpstr> COMMON BARRIERS TO EFFECTIVE COMMUNICATION IN CONFLICT RESOLUTION</vt:lpstr>
      <vt:lpstr>Role of Active Listening in Conflict Resolution </vt:lpstr>
      <vt:lpstr>Role of Active Listening in Conflict Resolution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 Omar Mohamed</dc:creator>
  <cp:lastModifiedBy>real computers</cp:lastModifiedBy>
  <cp:revision>343</cp:revision>
  <dcterms:created xsi:type="dcterms:W3CDTF">2024-05-01T14:04:25Z</dcterms:created>
  <dcterms:modified xsi:type="dcterms:W3CDTF">2024-05-17T18:15:46Z</dcterms:modified>
</cp:coreProperties>
</file>