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3" r:id="rId3"/>
    <p:sldId id="296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4F1B-578A-449E-8286-4975117C5F4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955-AA3B-452F-814B-FA08BBD245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81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4F1B-578A-449E-8286-4975117C5F4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955-AA3B-452F-814B-FA08BBD2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4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4F1B-578A-449E-8286-4975117C5F4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955-AA3B-452F-814B-FA08BBD2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4F1B-578A-449E-8286-4975117C5F4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955-AA3B-452F-814B-FA08BBD2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4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4F1B-578A-449E-8286-4975117C5F4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955-AA3B-452F-814B-FA08BBD245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44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4F1B-578A-449E-8286-4975117C5F4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955-AA3B-452F-814B-FA08BBD2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1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4F1B-578A-449E-8286-4975117C5F4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955-AA3B-452F-814B-FA08BBD2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1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4F1B-578A-449E-8286-4975117C5F4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955-AA3B-452F-814B-FA08BBD2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54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4F1B-578A-449E-8286-4975117C5F4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955-AA3B-452F-814B-FA08BBD2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4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A644F1B-578A-449E-8286-4975117C5F4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23D955-AA3B-452F-814B-FA08BBD2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5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4F1B-578A-449E-8286-4975117C5F4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3D955-AA3B-452F-814B-FA08BBD24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3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644F1B-578A-449E-8286-4975117C5F49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23D955-AA3B-452F-814B-FA08BBD245E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26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AB86F-6EC3-B823-83C8-B705B582B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60" y="2860158"/>
            <a:ext cx="7198241" cy="300893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Chapter Four: Assertive Behavior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403F6-DD8F-D89E-B867-EAB5D881A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692" y="-74428"/>
            <a:ext cx="5018568" cy="38431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B7B0DC-BA6F-C934-44A2-6F9C8ADC2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" y="723767"/>
            <a:ext cx="7198241" cy="18556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D63AAD-2C9B-A6A7-D720-2F823EC41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" y="3429000"/>
            <a:ext cx="12021880" cy="287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1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60A2-3B26-8004-84B8-140F0D52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Barriers to Assertive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6788-DCC1-93A1-AEBD-DC6009A0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4319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Overcoming barriers to assertive behaviors allows individuals to express themselves confidently, advocate for their needs, and build healthier and more fulfilling relationships.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These barriers may arise due to internal factors, external factors, or a combination of both. The following are common barriers to assertive behavior: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Fear of rejection or disapproval: </a:t>
            </a:r>
            <a:r>
              <a:rPr lang="en-US" sz="2800" dirty="0"/>
              <a:t>One of the primary barriers to assertiveness is the fear of negative reactions or rejection from others.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Low self-esteem: </a:t>
            </a:r>
            <a:r>
              <a:rPr lang="en-US" sz="2800" dirty="0"/>
              <a:t>Individuals with low self-esteem may struggle to assert themselves confidently.</a:t>
            </a:r>
          </a:p>
        </p:txBody>
      </p:sp>
    </p:spTree>
    <p:extLst>
      <p:ext uri="{BB962C8B-B14F-4D97-AF65-F5344CB8AC3E}">
        <p14:creationId xmlns:p14="http://schemas.microsoft.com/office/powerpoint/2010/main" val="3024654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60A2-3B26-8004-84B8-140F0D52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Barriers to Assertive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6788-DCC1-93A1-AEBD-DC6009A0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431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Lack of assertiveness skills: </a:t>
            </a:r>
            <a:r>
              <a:rPr lang="en-US" sz="2800" dirty="0"/>
              <a:t>Some individuals may simply lack the knowledge and skills necessary to communicate assertively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Cultural or societal influences: </a:t>
            </a:r>
            <a:r>
              <a:rPr lang="en-US" sz="2800" dirty="0"/>
              <a:t>Cultural or societal norms can also function as barriers to assertive behavior.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Previous negative experiences: </a:t>
            </a:r>
            <a:r>
              <a:rPr lang="en-US" sz="2800" dirty="0"/>
              <a:t>Past negative experiences, such as bullying, criticism, or rejection, can create emotional barriers to assertiveness.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Lack of assertive role models: </a:t>
            </a:r>
            <a:r>
              <a:rPr lang="en-US" sz="2800" dirty="0"/>
              <a:t>The absence of assertive role models in an individual's life can make it difficult to learn and develop assertive behavior. </a:t>
            </a:r>
          </a:p>
        </p:txBody>
      </p:sp>
    </p:spTree>
    <p:extLst>
      <p:ext uri="{BB962C8B-B14F-4D97-AF65-F5344CB8AC3E}">
        <p14:creationId xmlns:p14="http://schemas.microsoft.com/office/powerpoint/2010/main" val="301952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60A2-3B26-8004-84B8-140F0D52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Barriers to Assertive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6788-DCC1-93A1-AEBD-DC6009A0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326782" cy="45431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Communication and conflict management skills: </a:t>
            </a:r>
            <a:r>
              <a:rPr lang="en-US" sz="3200" dirty="0"/>
              <a:t>Difficulties in effective communication and conflict management can hinder assertiveness.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b="1" dirty="0"/>
              <a:t>Perceived power imbalances: </a:t>
            </a:r>
            <a:r>
              <a:rPr lang="en-US" sz="3200" dirty="0"/>
              <a:t>Power imbalances, such as hierarchical relationships or authority figures, can inhibit assertive behavior. Individuals may feel intimidated or fearful of consequences when asserting themselves against those in positions of power. </a:t>
            </a:r>
          </a:p>
        </p:txBody>
      </p:sp>
    </p:spTree>
    <p:extLst>
      <p:ext uri="{BB962C8B-B14F-4D97-AF65-F5344CB8AC3E}">
        <p14:creationId xmlns:p14="http://schemas.microsoft.com/office/powerpoint/2010/main" val="186951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60A2-3B26-8004-84B8-140F0D52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Tips for Practicing Assertive Behavior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6788-DCC1-93A1-AEBD-DC6009A0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326782" cy="454319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Always remember that developing assertive behavior takes time and practice.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Be patient with yourself and celebrate small successes along the way.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With dedication and persistence, you can cultivate assertive behavior and enjoy the benefits it brings to your personal and professional life.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Here are some tips to help you develop and practice assertive behavior: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67702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60A2-3B26-8004-84B8-140F0D52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Tips for Practicing Assertive Behavior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6788-DCC1-93A1-AEBD-DC6009A0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149141" cy="45431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Self-reflection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Use "I" statements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Practice active listening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Set clear boundaries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Use assertive body language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EBC9A0-EA36-D523-9B68-B4FD34CAC3C4}"/>
              </a:ext>
            </a:extLst>
          </p:cNvPr>
          <p:cNvSpPr txBox="1">
            <a:spLocks/>
          </p:cNvSpPr>
          <p:nvPr/>
        </p:nvSpPr>
        <p:spPr>
          <a:xfrm>
            <a:off x="6451073" y="1845734"/>
            <a:ext cx="5149141" cy="45431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Practice expressing your opinions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Manage emotions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Use assertive negotiation techniques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/>
              <a:t>Seek support</a:t>
            </a:r>
          </a:p>
        </p:txBody>
      </p:sp>
    </p:spTree>
    <p:extLst>
      <p:ext uri="{BB962C8B-B14F-4D97-AF65-F5344CB8AC3E}">
        <p14:creationId xmlns:p14="http://schemas.microsoft.com/office/powerpoint/2010/main" val="3932785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6FA5-49A6-7B40-EB6B-706567BE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-180752"/>
            <a:ext cx="10651697" cy="16799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7030A0"/>
                </a:solidFill>
                <a:latin typeface="Bernard MT Condensed" panose="02050806060905020404" pitchFamily="18" charset="0"/>
              </a:rPr>
              <a:t>Chapter assessments (questions)</a:t>
            </a:r>
            <a:br>
              <a:rPr lang="en-US" sz="4800" dirty="0">
                <a:solidFill>
                  <a:srgbClr val="7030A0"/>
                </a:solidFill>
                <a:latin typeface="Bernard MT Condensed" panose="020508060609050204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0519D-D371-43FB-E32D-118A84F13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629" y="835640"/>
            <a:ext cx="10651696" cy="5076061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47500" lnSpcReduction="20000"/>
          </a:bodyPr>
          <a:lstStyle/>
          <a:p>
            <a:r>
              <a:rPr lang="en-US" sz="8000" dirty="0"/>
              <a:t>1-  what  is assertive behavior?</a:t>
            </a:r>
          </a:p>
          <a:p>
            <a:r>
              <a:rPr lang="en-US" sz="8000" dirty="0"/>
              <a:t>2-</a:t>
            </a:r>
            <a:r>
              <a:rPr lang="en-US" sz="4000" dirty="0"/>
              <a:t>  </a:t>
            </a:r>
            <a:r>
              <a:rPr lang="en-US" sz="8000" dirty="0"/>
              <a:t>list  the </a:t>
            </a:r>
            <a:r>
              <a:rPr lang="en-US" sz="8000" b="1" dirty="0"/>
              <a:t>Key Characteristics Of Assertive Behavior.</a:t>
            </a:r>
          </a:p>
          <a:p>
            <a:r>
              <a:rPr lang="en-US" sz="8000" dirty="0"/>
              <a:t>3- state the barriers to Assertive Behavior.</a:t>
            </a:r>
          </a:p>
          <a:p>
            <a:r>
              <a:rPr lang="en-US" sz="8000" b="1" dirty="0"/>
              <a:t>4-  identify </a:t>
            </a:r>
            <a:r>
              <a:rPr lang="en-US" sz="8000" dirty="0"/>
              <a:t>Steps  that you can take to develop assertive behavior?</a:t>
            </a:r>
          </a:p>
          <a:p>
            <a:r>
              <a:rPr lang="en-US" sz="8000" b="1" dirty="0"/>
              <a:t>5- distinguish  assertive and aggressive behavior.</a:t>
            </a:r>
          </a:p>
          <a:p>
            <a:r>
              <a:rPr lang="en-US" sz="8000" b="1" dirty="0"/>
              <a:t>6-  give two examples  of</a:t>
            </a:r>
            <a:r>
              <a:rPr lang="en-US" sz="8000" dirty="0"/>
              <a:t> assertive communication style. </a:t>
            </a:r>
            <a:endParaRPr lang="en-US" sz="8000" b="1" dirty="0"/>
          </a:p>
          <a:p>
            <a:r>
              <a:rPr lang="en-US" sz="4400" b="1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00430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40D7-C26E-BB2D-610D-DAD736BB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8B645-59E5-3A24-4E44-D9F732FA5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Assertive behavior is an effective communication style that allows individuals to express themselves truly, assert their rights and boundaries, and engage in healthy and respectful interactions with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It promotes effective problem-solving, builds self-confidence, and nurtures positive relationships.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It involves confidently and effectively expressing oneself without violating the rights of others or resorting to aggressive or passive behavior. </a:t>
            </a:r>
          </a:p>
        </p:txBody>
      </p:sp>
    </p:spTree>
    <p:extLst>
      <p:ext uri="{BB962C8B-B14F-4D97-AF65-F5344CB8AC3E}">
        <p14:creationId xmlns:p14="http://schemas.microsoft.com/office/powerpoint/2010/main" val="113716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2183-997A-37BB-DAE1-6376FC7C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385883" cy="1450757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Assertive behavior Vs aggressive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69A7-65AF-3184-AE75-F9689CB8A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797" y="1845734"/>
            <a:ext cx="11021710" cy="402336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12800" b="0" i="0" dirty="0">
                <a:solidFill>
                  <a:srgbClr val="040C28"/>
                </a:solidFill>
                <a:effectLst/>
                <a:highlight>
                  <a:srgbClr val="FFFFFF"/>
                </a:highlight>
                <a:latin typeface="Google Sans"/>
              </a:rPr>
              <a:t>Assertive behavior is all about standing up for yourself,(</a:t>
            </a:r>
            <a:r>
              <a:rPr lang="en-US" sz="128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Google Sans"/>
              </a:rPr>
              <a:t>it is characterized by the confident expression of one's thoughts, feelings, and needs while respecting the rights and boundaries of others) </a:t>
            </a:r>
            <a:r>
              <a:rPr lang="en-US" sz="12800" b="0" i="0" dirty="0">
                <a:solidFill>
                  <a:srgbClr val="040C28"/>
                </a:solidFill>
                <a:effectLst/>
                <a:highlight>
                  <a:srgbClr val="FFFFFF"/>
                </a:highlight>
                <a:latin typeface="Google Sans"/>
              </a:rPr>
              <a:t>but aggression usually involves threatening, attacking, or (to a lesser degree) ignoring others</a:t>
            </a:r>
            <a:r>
              <a:rPr lang="en-US" sz="128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. In other words: </a:t>
            </a:r>
            <a:r>
              <a:rPr lang="en-US" sz="12800" b="1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Google Sans"/>
              </a:rPr>
              <a:t>aggressive behavior is any behavior or act aimed at harming a person or animal or damaging physically or morally.</a:t>
            </a:r>
          </a:p>
          <a:p>
            <a:pPr algn="l"/>
            <a:r>
              <a:rPr lang="en-US" sz="128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Google Sans"/>
              </a:rPr>
              <a:t> Assertive individuals stand up for themselves—for their beliefs, their values, their needs. And they do so in a respectful, unthreatening, nonviolent way.</a:t>
            </a:r>
            <a:endParaRPr lang="en-US" sz="12800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br>
              <a:rPr lang="en-US" sz="36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6258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58A5-D7C1-7734-82E2-FF2A4775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Characteristics Of Assertive Behavior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31614-DB66-E6C8-21C2-43821B1A0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Clear communication: </a:t>
            </a:r>
            <a:r>
              <a:rPr lang="en-US" sz="2800" dirty="0"/>
              <a:t>Assertive individuals clearly and directly communicate their thoughts, feelings, and needs.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Respect for self and others: </a:t>
            </a:r>
            <a:r>
              <a:rPr lang="en-US" sz="2800" dirty="0"/>
              <a:t>Assertive behavior recognizes the importance of respecting one's rights, needs, and boundaries, as well as those of others.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Active listening: </a:t>
            </a:r>
            <a:r>
              <a:rPr lang="en-US" sz="2800" dirty="0"/>
              <a:t>Assertive individuals actively listen to others, paying attention to their ideas, concerns, and perspectives.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Confidence and self-assurance: </a:t>
            </a:r>
            <a:r>
              <a:rPr lang="en-US" sz="2800" dirty="0"/>
              <a:t>Assertive behavior is characterized by self-confidence and a belief in one's worth. </a:t>
            </a:r>
          </a:p>
        </p:txBody>
      </p:sp>
    </p:spTree>
    <p:extLst>
      <p:ext uri="{BB962C8B-B14F-4D97-AF65-F5344CB8AC3E}">
        <p14:creationId xmlns:p14="http://schemas.microsoft.com/office/powerpoint/2010/main" val="106537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58A5-D7C1-7734-82E2-FF2A4775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Characteristics Of Assertive Behavior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31614-DB66-E6C8-21C2-43821B1A0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179821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Ability to say "no": </a:t>
            </a:r>
            <a:r>
              <a:rPr lang="en-US" sz="2800" dirty="0"/>
              <a:t>Assertive individuals can set boundaries and say "no" when necessary.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Problem-solving</a:t>
            </a:r>
            <a:r>
              <a:rPr lang="en-US" sz="2800" dirty="0"/>
              <a:t> </a:t>
            </a:r>
            <a:r>
              <a:rPr lang="en-US" sz="2800" b="1" dirty="0"/>
              <a:t>orientation</a:t>
            </a:r>
            <a:r>
              <a:rPr lang="en-US" sz="2800" dirty="0"/>
              <a:t>: Assertive behavior focuses on finding constructive solutions to conflicts or disagreements.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Non-verbal</a:t>
            </a:r>
            <a:r>
              <a:rPr lang="en-US" sz="2800" dirty="0"/>
              <a:t> </a:t>
            </a:r>
            <a:r>
              <a:rPr lang="en-US" sz="2800" b="1" dirty="0"/>
              <a:t>cues</a:t>
            </a:r>
            <a:r>
              <a:rPr lang="en-US" sz="2800" dirty="0"/>
              <a:t>: Assertive individuals maintain appropriate eye contact, use confident body language, and speak with a calm and steady tone.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94B53C-A601-569B-8410-42401CEA3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476" y="1663066"/>
            <a:ext cx="3694524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5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8399-C8DE-AE84-3434-B724C91C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Assertive Behavior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5652-5543-53EC-2950-E947C099D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550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benefits of adopting an assertive communication style are: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Effective</a:t>
            </a:r>
            <a:r>
              <a:rPr lang="en-US" sz="2800" dirty="0"/>
              <a:t> </a:t>
            </a:r>
            <a:r>
              <a:rPr lang="en-US" sz="2800" b="1" dirty="0"/>
              <a:t>communication</a:t>
            </a:r>
            <a:r>
              <a:rPr lang="en-US" sz="2800" dirty="0"/>
              <a:t>: Assertive behavior promotes clear and direct communication.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Increased</a:t>
            </a:r>
            <a:r>
              <a:rPr lang="en-US" sz="2800" dirty="0"/>
              <a:t> </a:t>
            </a:r>
            <a:r>
              <a:rPr lang="en-US" sz="2800" b="1" dirty="0"/>
              <a:t>self-confidence</a:t>
            </a:r>
            <a:r>
              <a:rPr lang="en-US" sz="2800" dirty="0"/>
              <a:t>: Assertive behavior fosters a sense of self-confidence and self worth.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b="1" dirty="0"/>
              <a:t>Improved relationships: </a:t>
            </a:r>
            <a:r>
              <a:rPr lang="en-US" sz="2800" dirty="0"/>
              <a:t>Assertive behavior contributes to healthier and more positive relationships.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Reduced stress and resentment: </a:t>
            </a:r>
            <a:r>
              <a:rPr lang="en-US" sz="2800" dirty="0"/>
              <a:t>Assertive behavior helps in managing stress and minimizing feelings of resentment.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0236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8399-C8DE-AE84-3434-B724C91C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Assertive Behavior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5652-5543-53EC-2950-E947C099D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550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Enhanced problem-solving skills: </a:t>
            </a:r>
            <a:r>
              <a:rPr lang="en-US" sz="2800" dirty="0"/>
              <a:t>Assertive individuals are skilled problem solvers.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Increased assertiveness of others: </a:t>
            </a:r>
            <a:r>
              <a:rPr lang="en-US" sz="2800" dirty="0"/>
              <a:t>Assertive behavior can inspire others to adopt a similar communication style.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Career</a:t>
            </a:r>
            <a:r>
              <a:rPr lang="en-US" sz="2800" dirty="0"/>
              <a:t> </a:t>
            </a:r>
            <a:r>
              <a:rPr lang="en-US" sz="2800" b="1" dirty="0"/>
              <a:t>advancement</a:t>
            </a:r>
            <a:r>
              <a:rPr lang="en-US" sz="2800" dirty="0"/>
              <a:t>: Assertive behavior enables individuals to express their ideas, contribute effectively in discussions, negotiate for fair treatment or promotions, and establish boundaries.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Personal</a:t>
            </a:r>
            <a:r>
              <a:rPr lang="en-US" sz="2800" dirty="0"/>
              <a:t> </a:t>
            </a:r>
            <a:r>
              <a:rPr lang="en-US" sz="2800" b="1" dirty="0"/>
              <a:t>empowerment</a:t>
            </a:r>
            <a:r>
              <a:rPr lang="en-US" sz="2800" dirty="0"/>
              <a:t>: Adopting an assertive communication style empowers individuals to take control of their lives and make choices that align with their values and goals.</a:t>
            </a:r>
          </a:p>
        </p:txBody>
      </p:sp>
    </p:spTree>
    <p:extLst>
      <p:ext uri="{BB962C8B-B14F-4D97-AF65-F5344CB8AC3E}">
        <p14:creationId xmlns:p14="http://schemas.microsoft.com/office/powerpoint/2010/main" val="25262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60A2-3B26-8004-84B8-140F0D52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Develop Assertive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6788-DCC1-93A1-AEBD-DC6009A08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Developing assertive behavior is a personal journey, and everyone progresses at their own pace.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Steps you can take to develop assertive behavior are: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Self-awareness: </a:t>
            </a:r>
            <a:r>
              <a:rPr lang="en-US" sz="2800" dirty="0"/>
              <a:t>Start by becoming aware of your communication style and how you currently express yourself in various situations.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Understand assertiveness: </a:t>
            </a:r>
            <a:r>
              <a:rPr lang="en-US" sz="2800" dirty="0"/>
              <a:t>Educate yourself about assertiveness and its benefits.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Identify your rights: </a:t>
            </a:r>
            <a:r>
              <a:rPr lang="en-US" sz="2800" dirty="0"/>
              <a:t>Recognize and acknowledge your rights as an individual. </a:t>
            </a:r>
          </a:p>
        </p:txBody>
      </p:sp>
    </p:spTree>
    <p:extLst>
      <p:ext uri="{BB962C8B-B14F-4D97-AF65-F5344CB8AC3E}">
        <p14:creationId xmlns:p14="http://schemas.microsoft.com/office/powerpoint/2010/main" val="112384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60A2-3B26-8004-84B8-140F0D52A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Develop Assertive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6788-DCC1-93A1-AEBD-DC6009A0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431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Practice assertive communication: </a:t>
            </a:r>
            <a:r>
              <a:rPr lang="en-US" sz="2800" dirty="0"/>
              <a:t>Start by practicing assertive communication in low stakes situations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Active listening: </a:t>
            </a:r>
            <a:r>
              <a:rPr lang="en-US" sz="2800" dirty="0"/>
              <a:t>Develop your active listening skills.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Set boundaries: </a:t>
            </a:r>
            <a:r>
              <a:rPr lang="en-US" sz="2800" dirty="0"/>
              <a:t>Learn to set and communicate your boundaries effectively.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Seek support: </a:t>
            </a:r>
            <a:r>
              <a:rPr lang="en-US" sz="2800" dirty="0"/>
              <a:t>Seek support from trusted friends, family members, or professionals such as counselors or coaches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/>
              <a:t>Persistence and practice: </a:t>
            </a:r>
            <a:r>
              <a:rPr lang="en-US" sz="2800" dirty="0"/>
              <a:t>Developing assertive behavior takes time and practice.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35351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1222</TotalTime>
  <Words>1037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</vt:lpstr>
      <vt:lpstr>Bernard MT Condensed</vt:lpstr>
      <vt:lpstr>Calibri</vt:lpstr>
      <vt:lpstr>Calibri Light</vt:lpstr>
      <vt:lpstr>Google Sans</vt:lpstr>
      <vt:lpstr>Wingdings</vt:lpstr>
      <vt:lpstr>Retrospect</vt:lpstr>
      <vt:lpstr>PowerPoint Presentation</vt:lpstr>
      <vt:lpstr>Introduction</vt:lpstr>
      <vt:lpstr>Assertive behavior Vs aggressive behavior</vt:lpstr>
      <vt:lpstr>Key Characteristics Of Assertive Behavior </vt:lpstr>
      <vt:lpstr>Key Characteristics Of Assertive Behavior </vt:lpstr>
      <vt:lpstr>Benefits of Assertive Behavior </vt:lpstr>
      <vt:lpstr>Benefits of Assertive Behavior </vt:lpstr>
      <vt:lpstr>How to Develop Assertive Behavior</vt:lpstr>
      <vt:lpstr>How to Develop Assertive Behavior</vt:lpstr>
      <vt:lpstr>Barriers to Assertive Behavior</vt:lpstr>
      <vt:lpstr>Barriers to Assertive Behavior</vt:lpstr>
      <vt:lpstr>Barriers to Assertive Behavior</vt:lpstr>
      <vt:lpstr>Tips for Practicing Assertive Behavior </vt:lpstr>
      <vt:lpstr>Tips for Practicing Assertive Behavior </vt:lpstr>
      <vt:lpstr>Chapter assessments (questions)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 Omar Mohamed</dc:creator>
  <cp:lastModifiedBy>real computers</cp:lastModifiedBy>
  <cp:revision>451</cp:revision>
  <dcterms:created xsi:type="dcterms:W3CDTF">2024-05-01T14:04:25Z</dcterms:created>
  <dcterms:modified xsi:type="dcterms:W3CDTF">2024-05-24T19:16:49Z</dcterms:modified>
</cp:coreProperties>
</file>