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3" r:id="rId3"/>
    <p:sldId id="284" r:id="rId4"/>
    <p:sldId id="285" r:id="rId5"/>
    <p:sldId id="286" r:id="rId6"/>
    <p:sldId id="303" r:id="rId7"/>
    <p:sldId id="304" r:id="rId8"/>
    <p:sldId id="287" r:id="rId9"/>
    <p:sldId id="288" r:id="rId10"/>
    <p:sldId id="289" r:id="rId11"/>
    <p:sldId id="290" r:id="rId12"/>
    <p:sldId id="291" r:id="rId13"/>
    <p:sldId id="292" r:id="rId14"/>
    <p:sldId id="293" r:id="rId15"/>
    <p:sldId id="294" r:id="rId16"/>
    <p:sldId id="295" r:id="rId17"/>
    <p:sldId id="296" r:id="rId18"/>
    <p:sldId id="297" r:id="rId19"/>
    <p:sldId id="305" r:id="rId20"/>
    <p:sldId id="298" r:id="rId21"/>
    <p:sldId id="299" r:id="rId22"/>
    <p:sldId id="300" r:id="rId23"/>
    <p:sldId id="301" r:id="rId24"/>
    <p:sldId id="30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664"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1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82234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2960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566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44F1B-578A-449E-8286-4975117C5F49}"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44F1B-578A-449E-8286-4975117C5F49}"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32841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44F1B-578A-449E-8286-4975117C5F49}" type="datetimeFigureOut">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0128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44F1B-578A-449E-8286-4975117C5F49}" type="datetimeFigureOut">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99005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44F1B-578A-449E-8286-4975117C5F49}" type="datetimeFigureOut">
              <a:rPr lang="en-US" smtClean="0"/>
              <a:t>5/31/2024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4440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644F1B-578A-449E-8286-4975117C5F49}" type="datetimeFigureOut">
              <a:rPr lang="en-US" smtClean="0"/>
              <a:t>5/31/2024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3D955-AA3B-452F-814B-FA08BBD245EB}" type="slidenum">
              <a:rPr lang="en-US" smtClean="0"/>
              <a:t>‹#›</a:t>
            </a:fld>
            <a:endParaRPr lang="en-US"/>
          </a:p>
        </p:txBody>
      </p:sp>
    </p:spTree>
    <p:extLst>
      <p:ext uri="{BB962C8B-B14F-4D97-AF65-F5344CB8AC3E}">
        <p14:creationId xmlns:p14="http://schemas.microsoft.com/office/powerpoint/2010/main" val="379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44F1B-578A-449E-8286-4975117C5F49}" type="datetimeFigureOut">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9513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44F1B-578A-449E-8286-4975117C5F49}" type="datetimeFigureOut">
              <a:rPr lang="en-US" smtClean="0"/>
              <a:t>5/31/2024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23D955-AA3B-452F-814B-FA08BBD245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6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AB86F-6EC3-B823-83C8-B705B582B107}"/>
              </a:ext>
            </a:extLst>
          </p:cNvPr>
          <p:cNvSpPr>
            <a:spLocks noGrp="1"/>
          </p:cNvSpPr>
          <p:nvPr>
            <p:ph idx="1"/>
          </p:nvPr>
        </p:nvSpPr>
        <p:spPr>
          <a:xfrm>
            <a:off x="85060" y="2860158"/>
            <a:ext cx="7198241" cy="3008936"/>
          </a:xfrm>
        </p:spPr>
        <p:txBody>
          <a:bodyPr>
            <a:normAutofit/>
          </a:bodyPr>
          <a:lstStyle/>
          <a:p>
            <a:r>
              <a:rPr lang="en-US" sz="3200" b="1" dirty="0">
                <a:solidFill>
                  <a:srgbClr val="0070C0"/>
                </a:solidFill>
              </a:rPr>
              <a:t>Chapter Five: INTRODUCTION OF PEACE</a:t>
            </a:r>
          </a:p>
        </p:txBody>
      </p:sp>
      <p:pic>
        <p:nvPicPr>
          <p:cNvPr id="5" name="Picture 4">
            <a:extLst>
              <a:ext uri="{FF2B5EF4-FFF2-40B4-BE49-F238E27FC236}">
                <a16:creationId xmlns:a16="http://schemas.microsoft.com/office/drawing/2014/main" id="{63B403F6-DD8F-D89E-B867-EAB5D881A24B}"/>
              </a:ext>
            </a:extLst>
          </p:cNvPr>
          <p:cNvPicPr>
            <a:picLocks noChangeAspect="1"/>
          </p:cNvPicPr>
          <p:nvPr/>
        </p:nvPicPr>
        <p:blipFill>
          <a:blip r:embed="rId2"/>
          <a:stretch>
            <a:fillRect/>
          </a:stretch>
        </p:blipFill>
        <p:spPr>
          <a:xfrm>
            <a:off x="6953692" y="-74428"/>
            <a:ext cx="5018568" cy="3843116"/>
          </a:xfrm>
          <a:prstGeom prst="rect">
            <a:avLst/>
          </a:prstGeom>
        </p:spPr>
      </p:pic>
      <p:pic>
        <p:nvPicPr>
          <p:cNvPr id="7" name="Picture 6">
            <a:extLst>
              <a:ext uri="{FF2B5EF4-FFF2-40B4-BE49-F238E27FC236}">
                <a16:creationId xmlns:a16="http://schemas.microsoft.com/office/drawing/2014/main" id="{83B7B0DC-BA6F-C934-44A2-6F9C8ADC2A2F}"/>
              </a:ext>
            </a:extLst>
          </p:cNvPr>
          <p:cNvPicPr>
            <a:picLocks noChangeAspect="1"/>
          </p:cNvPicPr>
          <p:nvPr/>
        </p:nvPicPr>
        <p:blipFill>
          <a:blip r:embed="rId3"/>
          <a:stretch>
            <a:fillRect/>
          </a:stretch>
        </p:blipFill>
        <p:spPr>
          <a:xfrm>
            <a:off x="85060" y="723767"/>
            <a:ext cx="7198241" cy="1855614"/>
          </a:xfrm>
          <a:prstGeom prst="rect">
            <a:avLst/>
          </a:prstGeom>
        </p:spPr>
      </p:pic>
      <p:pic>
        <p:nvPicPr>
          <p:cNvPr id="4" name="Picture 3">
            <a:extLst>
              <a:ext uri="{FF2B5EF4-FFF2-40B4-BE49-F238E27FC236}">
                <a16:creationId xmlns:a16="http://schemas.microsoft.com/office/drawing/2014/main" id="{E71F9D46-A0D1-C8A1-7443-C36A91FE4485}"/>
              </a:ext>
            </a:extLst>
          </p:cNvPr>
          <p:cNvPicPr>
            <a:picLocks noChangeAspect="1"/>
          </p:cNvPicPr>
          <p:nvPr/>
        </p:nvPicPr>
        <p:blipFill>
          <a:blip r:embed="rId4"/>
          <a:stretch>
            <a:fillRect/>
          </a:stretch>
        </p:blipFill>
        <p:spPr>
          <a:xfrm>
            <a:off x="6602820" y="3429000"/>
            <a:ext cx="5231218" cy="3195085"/>
          </a:xfrm>
          <a:prstGeom prst="rect">
            <a:avLst/>
          </a:prstGeom>
        </p:spPr>
      </p:pic>
      <p:pic>
        <p:nvPicPr>
          <p:cNvPr id="9" name="Picture 8">
            <a:extLst>
              <a:ext uri="{FF2B5EF4-FFF2-40B4-BE49-F238E27FC236}">
                <a16:creationId xmlns:a16="http://schemas.microsoft.com/office/drawing/2014/main" id="{B31DAB25-D526-3BC2-DB03-E8781DB072BC}"/>
              </a:ext>
            </a:extLst>
          </p:cNvPr>
          <p:cNvPicPr>
            <a:picLocks noChangeAspect="1"/>
          </p:cNvPicPr>
          <p:nvPr/>
        </p:nvPicPr>
        <p:blipFill>
          <a:blip r:embed="rId5"/>
          <a:stretch>
            <a:fillRect/>
          </a:stretch>
        </p:blipFill>
        <p:spPr>
          <a:xfrm>
            <a:off x="-66785" y="3400558"/>
            <a:ext cx="6669606" cy="2733675"/>
          </a:xfrm>
          <a:prstGeom prst="rect">
            <a:avLst/>
          </a:prstGeom>
        </p:spPr>
      </p:pic>
    </p:spTree>
    <p:extLst>
      <p:ext uri="{BB962C8B-B14F-4D97-AF65-F5344CB8AC3E}">
        <p14:creationId xmlns:p14="http://schemas.microsoft.com/office/powerpoint/2010/main" val="40255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49F8-E40D-08E8-FF3B-F9A6A1A777B5}"/>
              </a:ext>
            </a:extLst>
          </p:cNvPr>
          <p:cNvSpPr>
            <a:spLocks noGrp="1"/>
          </p:cNvSpPr>
          <p:nvPr>
            <p:ph type="title"/>
          </p:nvPr>
        </p:nvSpPr>
        <p:spPr/>
        <p:txBody>
          <a:bodyPr/>
          <a:lstStyle/>
          <a:p>
            <a:r>
              <a:rPr lang="en-US" b="1" dirty="0"/>
              <a:t>Level of peace </a:t>
            </a:r>
          </a:p>
        </p:txBody>
      </p:sp>
      <p:sp>
        <p:nvSpPr>
          <p:cNvPr id="3" name="Content Placeholder 2">
            <a:extLst>
              <a:ext uri="{FF2B5EF4-FFF2-40B4-BE49-F238E27FC236}">
                <a16:creationId xmlns:a16="http://schemas.microsoft.com/office/drawing/2014/main" id="{CB5DE0B9-59EB-0EDB-D3B6-2BC3CC838CDD}"/>
              </a:ext>
            </a:extLst>
          </p:cNvPr>
          <p:cNvSpPr>
            <a:spLocks noGrp="1"/>
          </p:cNvSpPr>
          <p:nvPr>
            <p:ph idx="1"/>
          </p:nvPr>
        </p:nvSpPr>
        <p:spPr/>
        <p:txBody>
          <a:bodyPr>
            <a:normAutofit lnSpcReduction="10000"/>
          </a:bodyPr>
          <a:lstStyle/>
          <a:p>
            <a:pPr marL="457200" indent="-457200">
              <a:buFont typeface="+mj-lt"/>
              <a:buAutoNum type="arabicPeriod"/>
            </a:pPr>
            <a:r>
              <a:rPr lang="en-US" dirty="0"/>
              <a:t> </a:t>
            </a:r>
            <a:r>
              <a:rPr lang="en-US" sz="2400" b="1" dirty="0"/>
              <a:t>Personal Peace:  </a:t>
            </a:r>
            <a:r>
              <a:rPr lang="en-US" sz="2400" dirty="0"/>
              <a:t>is the state of accepting oneself for who you are—spirit, soul, and  body—regardless of how you look to the outside world or how you perceive yourself. </a:t>
            </a:r>
          </a:p>
          <a:p>
            <a:pPr marL="457200" indent="-457200">
              <a:buFont typeface="+mj-lt"/>
              <a:buAutoNum type="arabicPeriod"/>
            </a:pPr>
            <a:r>
              <a:rPr lang="en-US" sz="2400" b="1" dirty="0"/>
              <a:t>Interpersonal Peace: </a:t>
            </a:r>
            <a:r>
              <a:rPr lang="en-US" sz="2400" dirty="0"/>
              <a:t>The achievement of peace between individuals and groups requires the development of negotiation and conflict resolution techniques that increase interpersonal empathy and prevent violence.</a:t>
            </a:r>
          </a:p>
          <a:p>
            <a:pPr marL="457200" indent="-457200">
              <a:buFont typeface="+mj-lt"/>
              <a:buAutoNum type="arabicPeriod"/>
            </a:pPr>
            <a:r>
              <a:rPr lang="en-US" sz="2400" b="1" dirty="0"/>
              <a:t>Societal Peace: </a:t>
            </a:r>
            <a:r>
              <a:rPr lang="en-US" sz="2400" dirty="0"/>
              <a:t>In social contexts, the absence of conflict (like war) and the absence of fear of violence amongst people or groups are usually understood to constitute peace</a:t>
            </a:r>
          </a:p>
          <a:p>
            <a:pPr marL="457200" indent="-457200">
              <a:buFont typeface="+mj-lt"/>
              <a:buAutoNum type="arabicPeriod"/>
            </a:pPr>
            <a:r>
              <a:rPr lang="en-US" sz="2400" b="1" dirty="0"/>
              <a:t>Global Peace:  </a:t>
            </a:r>
            <a:r>
              <a:rPr lang="en-US" sz="2400" dirty="0"/>
              <a:t>it is the idea of a perfect state of harmony amongst all people and nations on earth is known as "world peace."</a:t>
            </a:r>
          </a:p>
          <a:p>
            <a:pPr marL="457200" indent="-457200">
              <a:buFont typeface="+mj-lt"/>
              <a:buAutoNum type="arabicPeriod"/>
            </a:pPr>
            <a:endParaRPr lang="en-US" dirty="0"/>
          </a:p>
        </p:txBody>
      </p:sp>
    </p:spTree>
    <p:extLst>
      <p:ext uri="{BB962C8B-B14F-4D97-AF65-F5344CB8AC3E}">
        <p14:creationId xmlns:p14="http://schemas.microsoft.com/office/powerpoint/2010/main" val="405303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CCDD-22E0-D40D-EA8B-19477C7D6B38}"/>
              </a:ext>
            </a:extLst>
          </p:cNvPr>
          <p:cNvSpPr>
            <a:spLocks noGrp="1"/>
          </p:cNvSpPr>
          <p:nvPr>
            <p:ph type="title"/>
          </p:nvPr>
        </p:nvSpPr>
        <p:spPr/>
        <p:txBody>
          <a:bodyPr/>
          <a:lstStyle/>
          <a:p>
            <a:r>
              <a:rPr lang="en-US" b="1" dirty="0"/>
              <a:t>Types of Violence</a:t>
            </a:r>
          </a:p>
        </p:txBody>
      </p:sp>
      <p:sp>
        <p:nvSpPr>
          <p:cNvPr id="3" name="Content Placeholder 2">
            <a:extLst>
              <a:ext uri="{FF2B5EF4-FFF2-40B4-BE49-F238E27FC236}">
                <a16:creationId xmlns:a16="http://schemas.microsoft.com/office/drawing/2014/main" id="{9CB3AF6B-61CA-6B1E-6955-A85DFC303CB1}"/>
              </a:ext>
            </a:extLst>
          </p:cNvPr>
          <p:cNvSpPr>
            <a:spLocks noGrp="1"/>
          </p:cNvSpPr>
          <p:nvPr>
            <p:ph idx="1"/>
          </p:nvPr>
        </p:nvSpPr>
        <p:spPr/>
        <p:txBody>
          <a:bodyPr>
            <a:normAutofit lnSpcReduction="10000"/>
          </a:bodyPr>
          <a:lstStyle/>
          <a:p>
            <a:pPr marL="457200" indent="-457200">
              <a:buAutoNum type="arabicPeriod"/>
            </a:pPr>
            <a:r>
              <a:rPr lang="en-US" sz="2800" b="1" dirty="0">
                <a:solidFill>
                  <a:srgbClr val="7030A0"/>
                </a:solidFill>
              </a:rPr>
              <a:t>Cultural Violence </a:t>
            </a:r>
          </a:p>
          <a:p>
            <a:pPr>
              <a:buFont typeface="Arial" panose="020B0604020202020204" pitchFamily="34" charset="0"/>
              <a:buChar char="•"/>
            </a:pPr>
            <a:r>
              <a:rPr lang="en-US" sz="2800" dirty="0"/>
              <a:t>Cultural violence is viewed as a wellspring of other sorts of violence since it fosters hatred, fear, and distrust. </a:t>
            </a:r>
          </a:p>
          <a:p>
            <a:pPr>
              <a:buFont typeface="Arial" panose="020B0604020202020204" pitchFamily="34" charset="0"/>
              <a:buChar char="•"/>
            </a:pPr>
            <a:r>
              <a:rPr lang="en-US" sz="2800" dirty="0"/>
              <a:t>Religion and ideology may all be identified as potential causes of cultural violence since they impact "the symbolic sphere of our existence“</a:t>
            </a:r>
          </a:p>
          <a:p>
            <a:pPr>
              <a:buFont typeface="Arial" panose="020B0604020202020204" pitchFamily="34" charset="0"/>
              <a:buChar char="•"/>
            </a:pPr>
            <a:r>
              <a:rPr lang="en-US" sz="2800" dirty="0"/>
              <a:t>These symbols or events have also been used to construct barriers to discriminate against those who do not share them in various countries.</a:t>
            </a:r>
            <a:endParaRPr lang="en-US" sz="3200" b="1" dirty="0">
              <a:solidFill>
                <a:srgbClr val="7030A0"/>
              </a:solidFill>
            </a:endParaRPr>
          </a:p>
        </p:txBody>
      </p:sp>
    </p:spTree>
    <p:extLst>
      <p:ext uri="{BB962C8B-B14F-4D97-AF65-F5344CB8AC3E}">
        <p14:creationId xmlns:p14="http://schemas.microsoft.com/office/powerpoint/2010/main" val="102609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CCDD-22E0-D40D-EA8B-19477C7D6B38}"/>
              </a:ext>
            </a:extLst>
          </p:cNvPr>
          <p:cNvSpPr>
            <a:spLocks noGrp="1"/>
          </p:cNvSpPr>
          <p:nvPr>
            <p:ph type="title"/>
          </p:nvPr>
        </p:nvSpPr>
        <p:spPr/>
        <p:txBody>
          <a:bodyPr/>
          <a:lstStyle/>
          <a:p>
            <a:r>
              <a:rPr lang="en-US" b="1" dirty="0"/>
              <a:t>Types of Violence</a:t>
            </a:r>
          </a:p>
        </p:txBody>
      </p:sp>
      <p:sp>
        <p:nvSpPr>
          <p:cNvPr id="3" name="Content Placeholder 2">
            <a:extLst>
              <a:ext uri="{FF2B5EF4-FFF2-40B4-BE49-F238E27FC236}">
                <a16:creationId xmlns:a16="http://schemas.microsoft.com/office/drawing/2014/main" id="{9CB3AF6B-61CA-6B1E-6955-A85DFC303CB1}"/>
              </a:ext>
            </a:extLst>
          </p:cNvPr>
          <p:cNvSpPr>
            <a:spLocks noGrp="1"/>
          </p:cNvSpPr>
          <p:nvPr>
            <p:ph idx="1"/>
          </p:nvPr>
        </p:nvSpPr>
        <p:spPr/>
        <p:txBody>
          <a:bodyPr>
            <a:normAutofit fontScale="92500" lnSpcReduction="10000"/>
          </a:bodyPr>
          <a:lstStyle/>
          <a:p>
            <a:pPr marL="514350" indent="-514350">
              <a:buFont typeface="+mj-lt"/>
              <a:buAutoNum type="arabicPeriod" startAt="2"/>
            </a:pPr>
            <a:r>
              <a:rPr lang="en-US" sz="3000" b="1" dirty="0">
                <a:solidFill>
                  <a:srgbClr val="7030A0"/>
                </a:solidFill>
              </a:rPr>
              <a:t>Direct Violence</a:t>
            </a:r>
          </a:p>
          <a:p>
            <a:pPr>
              <a:buFont typeface="Arial" panose="020B0604020202020204" pitchFamily="34" charset="0"/>
              <a:buChar char="•"/>
            </a:pPr>
            <a:r>
              <a:rPr lang="en-US" sz="2400" dirty="0"/>
              <a:t>Direct violence, as it is often understood, refers to physical damage and the inflicting of pain caused by a single individual. </a:t>
            </a:r>
            <a:endParaRPr lang="en-US" sz="2800" b="1" dirty="0">
              <a:solidFill>
                <a:srgbClr val="7030A0"/>
              </a:solidFill>
            </a:endParaRPr>
          </a:p>
          <a:p>
            <a:pPr marL="514350" indent="-514350">
              <a:buFont typeface="+mj-lt"/>
              <a:buAutoNum type="arabicPeriod" startAt="3"/>
            </a:pPr>
            <a:r>
              <a:rPr lang="en-US" sz="2800" b="1" dirty="0">
                <a:solidFill>
                  <a:srgbClr val="7030A0"/>
                </a:solidFill>
              </a:rPr>
              <a:t>Structural Violence</a:t>
            </a:r>
          </a:p>
          <a:p>
            <a:pPr>
              <a:buFont typeface="Arial" panose="020B0604020202020204" pitchFamily="34" charset="0"/>
              <a:buChar char="•"/>
            </a:pPr>
            <a:r>
              <a:rPr lang="en-US" sz="2400" dirty="0"/>
              <a:t>The lack of educational possibilities, free expression, and freedom of association reduces the quality of life. </a:t>
            </a:r>
          </a:p>
          <a:p>
            <a:pPr>
              <a:buFont typeface="Arial" panose="020B0604020202020204" pitchFamily="34" charset="0"/>
              <a:buChar char="•"/>
            </a:pPr>
            <a:r>
              <a:rPr lang="en-US" sz="2400" dirty="0"/>
              <a:t>These factors are related to unequal life chances, unequal resource distribution, and unequal decision-making authority.</a:t>
            </a:r>
          </a:p>
          <a:p>
            <a:pPr>
              <a:buFont typeface="Arial" panose="020B0604020202020204" pitchFamily="34" charset="0"/>
              <a:buChar char="•"/>
            </a:pPr>
            <a:r>
              <a:rPr lang="en-US" sz="2400" dirty="0"/>
              <a:t>So, structural violence occurs when a group is disproportionally disadvantaged or harmed by institutions, laws, or other general structures of society.</a:t>
            </a:r>
          </a:p>
        </p:txBody>
      </p:sp>
    </p:spTree>
    <p:extLst>
      <p:ext uri="{BB962C8B-B14F-4D97-AF65-F5344CB8AC3E}">
        <p14:creationId xmlns:p14="http://schemas.microsoft.com/office/powerpoint/2010/main" val="314838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F8DB-F902-9BA3-D05E-CD8906BAACF5}"/>
              </a:ext>
            </a:extLst>
          </p:cNvPr>
          <p:cNvSpPr>
            <a:spLocks noGrp="1"/>
          </p:cNvSpPr>
          <p:nvPr>
            <p:ph type="title"/>
          </p:nvPr>
        </p:nvSpPr>
        <p:spPr/>
        <p:txBody>
          <a:bodyPr/>
          <a:lstStyle/>
          <a:p>
            <a:r>
              <a:rPr lang="en-US" b="1" dirty="0"/>
              <a:t>Approaches of Peace </a:t>
            </a:r>
          </a:p>
        </p:txBody>
      </p:sp>
      <p:sp>
        <p:nvSpPr>
          <p:cNvPr id="3" name="Content Placeholder 2">
            <a:extLst>
              <a:ext uri="{FF2B5EF4-FFF2-40B4-BE49-F238E27FC236}">
                <a16:creationId xmlns:a16="http://schemas.microsoft.com/office/drawing/2014/main" id="{1D61BC73-81A1-9C08-47D5-3EA7DCE4979C}"/>
              </a:ext>
            </a:extLst>
          </p:cNvPr>
          <p:cNvSpPr>
            <a:spLocks noGrp="1"/>
          </p:cNvSpPr>
          <p:nvPr>
            <p:ph idx="1"/>
          </p:nvPr>
        </p:nvSpPr>
        <p:spPr>
          <a:xfrm>
            <a:off x="1097280" y="1845733"/>
            <a:ext cx="10058400" cy="4576331"/>
          </a:xfrm>
        </p:spPr>
        <p:txBody>
          <a:bodyPr>
            <a:normAutofit/>
          </a:bodyPr>
          <a:lstStyle/>
          <a:p>
            <a:r>
              <a:rPr lang="en-US" sz="2800" b="1" dirty="0">
                <a:solidFill>
                  <a:srgbClr val="7030A0"/>
                </a:solidFill>
              </a:rPr>
              <a:t>1. Peace Making</a:t>
            </a:r>
          </a:p>
          <a:p>
            <a:pPr>
              <a:buFont typeface="Arial" panose="020B0604020202020204" pitchFamily="34" charset="0"/>
              <a:buChar char="•"/>
            </a:pPr>
            <a:r>
              <a:rPr lang="en-US" sz="2400" dirty="0"/>
              <a:t>Peacemaking refers to the process of resolving conflicts and fostering reconciliation between individuals, groups, or nations. </a:t>
            </a:r>
            <a:r>
              <a:rPr lang="en-US" sz="2800" b="1" dirty="0">
                <a:solidFill>
                  <a:srgbClr val="7030A0"/>
                </a:solidFill>
              </a:rPr>
              <a:t> </a:t>
            </a:r>
          </a:p>
          <a:p>
            <a:pPr>
              <a:buFont typeface="Arial" panose="020B0604020202020204" pitchFamily="34" charset="0"/>
              <a:buChar char="•"/>
            </a:pPr>
            <a:r>
              <a:rPr lang="en-US" sz="2400" dirty="0"/>
              <a:t>Key elements of peace-making include:</a:t>
            </a:r>
            <a:endParaRPr lang="en-US" sz="2800" b="1" dirty="0">
              <a:solidFill>
                <a:srgbClr val="7030A0"/>
              </a:solidFill>
            </a:endParaRPr>
          </a:p>
          <a:p>
            <a:pPr>
              <a:buFont typeface="Wingdings" panose="05000000000000000000" pitchFamily="2" charset="2"/>
              <a:buChar char="Ø"/>
            </a:pPr>
            <a:r>
              <a:rPr lang="en-US" sz="2400" dirty="0"/>
              <a:t>Dialogue and Communication</a:t>
            </a:r>
          </a:p>
          <a:p>
            <a:pPr>
              <a:buFont typeface="Wingdings" panose="05000000000000000000" pitchFamily="2" charset="2"/>
              <a:buChar char="Ø"/>
            </a:pPr>
            <a:r>
              <a:rPr lang="en-US" sz="2400" dirty="0"/>
              <a:t>Negotiation</a:t>
            </a:r>
          </a:p>
          <a:p>
            <a:pPr>
              <a:buFont typeface="Wingdings" panose="05000000000000000000" pitchFamily="2" charset="2"/>
              <a:buChar char="Ø"/>
            </a:pPr>
            <a:r>
              <a:rPr lang="en-US" sz="2400" dirty="0"/>
              <a:t>Conflict Resolution</a:t>
            </a:r>
          </a:p>
          <a:p>
            <a:pPr>
              <a:buFont typeface="Wingdings" panose="05000000000000000000" pitchFamily="2" charset="2"/>
              <a:buChar char="Ø"/>
            </a:pPr>
            <a:r>
              <a:rPr lang="en-US" sz="2400" dirty="0"/>
              <a:t>Mediation</a:t>
            </a:r>
          </a:p>
        </p:txBody>
      </p:sp>
      <p:sp>
        <p:nvSpPr>
          <p:cNvPr id="4" name="Content Placeholder 2">
            <a:extLst>
              <a:ext uri="{FF2B5EF4-FFF2-40B4-BE49-F238E27FC236}">
                <a16:creationId xmlns:a16="http://schemas.microsoft.com/office/drawing/2014/main" id="{CA008650-ECB7-E778-7650-7EB07DABB3C6}"/>
              </a:ext>
            </a:extLst>
          </p:cNvPr>
          <p:cNvSpPr txBox="1">
            <a:spLocks/>
          </p:cNvSpPr>
          <p:nvPr/>
        </p:nvSpPr>
        <p:spPr>
          <a:xfrm>
            <a:off x="5411971" y="3848986"/>
            <a:ext cx="6874303" cy="227891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a:t>Reconciliation</a:t>
            </a:r>
          </a:p>
          <a:p>
            <a:pPr>
              <a:buFont typeface="Wingdings" panose="05000000000000000000" pitchFamily="2" charset="2"/>
              <a:buChar char="Ø"/>
            </a:pPr>
            <a:r>
              <a:rPr lang="en-US" sz="2400" dirty="0"/>
              <a:t>International Diplomacy</a:t>
            </a:r>
          </a:p>
          <a:p>
            <a:pPr>
              <a:buFont typeface="Wingdings" panose="05000000000000000000" pitchFamily="2" charset="2"/>
              <a:buChar char="Ø"/>
            </a:pPr>
            <a:r>
              <a:rPr lang="en-US" sz="2400" dirty="0"/>
              <a:t>Community Involvement</a:t>
            </a:r>
          </a:p>
          <a:p>
            <a:pPr>
              <a:buFont typeface="Wingdings" panose="05000000000000000000" pitchFamily="2" charset="2"/>
              <a:buChar char="Ø"/>
            </a:pPr>
            <a:r>
              <a:rPr lang="en-US" sz="2400" dirty="0"/>
              <a:t>Post-Conflict Reconstruction </a:t>
            </a:r>
            <a:endParaRPr lang="en-US" sz="2800" b="1" dirty="0">
              <a:solidFill>
                <a:srgbClr val="7030A0"/>
              </a:solidFill>
            </a:endParaRPr>
          </a:p>
        </p:txBody>
      </p:sp>
    </p:spTree>
    <p:extLst>
      <p:ext uri="{BB962C8B-B14F-4D97-AF65-F5344CB8AC3E}">
        <p14:creationId xmlns:p14="http://schemas.microsoft.com/office/powerpoint/2010/main" val="276924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F8DB-F902-9BA3-D05E-CD8906BAACF5}"/>
              </a:ext>
            </a:extLst>
          </p:cNvPr>
          <p:cNvSpPr>
            <a:spLocks noGrp="1"/>
          </p:cNvSpPr>
          <p:nvPr>
            <p:ph type="title"/>
          </p:nvPr>
        </p:nvSpPr>
        <p:spPr/>
        <p:txBody>
          <a:bodyPr/>
          <a:lstStyle/>
          <a:p>
            <a:r>
              <a:rPr lang="en-US" b="1" dirty="0"/>
              <a:t>Approaches of Peace </a:t>
            </a:r>
          </a:p>
        </p:txBody>
      </p:sp>
      <p:sp>
        <p:nvSpPr>
          <p:cNvPr id="3" name="Content Placeholder 2">
            <a:extLst>
              <a:ext uri="{FF2B5EF4-FFF2-40B4-BE49-F238E27FC236}">
                <a16:creationId xmlns:a16="http://schemas.microsoft.com/office/drawing/2014/main" id="{1D61BC73-81A1-9C08-47D5-3EA7DCE4979C}"/>
              </a:ext>
            </a:extLst>
          </p:cNvPr>
          <p:cNvSpPr>
            <a:spLocks noGrp="1"/>
          </p:cNvSpPr>
          <p:nvPr>
            <p:ph idx="1"/>
          </p:nvPr>
        </p:nvSpPr>
        <p:spPr>
          <a:xfrm>
            <a:off x="1097280" y="1845733"/>
            <a:ext cx="10058400" cy="4576331"/>
          </a:xfrm>
        </p:spPr>
        <p:txBody>
          <a:bodyPr>
            <a:normAutofit/>
          </a:bodyPr>
          <a:lstStyle/>
          <a:p>
            <a:r>
              <a:rPr lang="en-US" sz="2800" b="1" dirty="0">
                <a:solidFill>
                  <a:srgbClr val="7030A0"/>
                </a:solidFill>
              </a:rPr>
              <a:t>2. Peace Keeping</a:t>
            </a:r>
          </a:p>
          <a:p>
            <a:pPr>
              <a:buFont typeface="Arial" panose="020B0604020202020204" pitchFamily="34" charset="0"/>
              <a:buChar char="•"/>
            </a:pPr>
            <a:r>
              <a:rPr lang="en-US" sz="2400" dirty="0"/>
              <a:t>Peacekeeping refers to the deployment of international forces to help maintain or restore peace in areas affected by conflict. </a:t>
            </a:r>
          </a:p>
          <a:p>
            <a:pPr>
              <a:buFont typeface="Arial" panose="020B0604020202020204" pitchFamily="34" charset="0"/>
              <a:buChar char="•"/>
            </a:pPr>
            <a:r>
              <a:rPr lang="en-US" sz="2400" dirty="0"/>
              <a:t>Key characteristics of peacekeeping missions include:</a:t>
            </a:r>
          </a:p>
          <a:p>
            <a:pPr>
              <a:buFont typeface="Wingdings" panose="05000000000000000000" pitchFamily="2" charset="2"/>
              <a:buChar char="Ø"/>
            </a:pPr>
            <a:r>
              <a:rPr lang="en-US" sz="2400" dirty="0"/>
              <a:t>Impartiality</a:t>
            </a:r>
          </a:p>
          <a:p>
            <a:pPr>
              <a:buFont typeface="Wingdings" panose="05000000000000000000" pitchFamily="2" charset="2"/>
              <a:buChar char="Ø"/>
            </a:pPr>
            <a:r>
              <a:rPr lang="en-US" sz="2400" dirty="0"/>
              <a:t>Consent of Parties</a:t>
            </a:r>
          </a:p>
          <a:p>
            <a:pPr>
              <a:buFont typeface="Wingdings" panose="05000000000000000000" pitchFamily="2" charset="2"/>
              <a:buChar char="Ø"/>
            </a:pPr>
            <a:r>
              <a:rPr lang="en-US" sz="2400" dirty="0"/>
              <a:t>Multinational Composition</a:t>
            </a:r>
          </a:p>
          <a:p>
            <a:pPr>
              <a:buFont typeface="Wingdings" panose="05000000000000000000" pitchFamily="2" charset="2"/>
              <a:buChar char="Ø"/>
            </a:pPr>
            <a:r>
              <a:rPr lang="en-US" sz="2400" dirty="0"/>
              <a:t>Conflict Prevention and </a:t>
            </a:r>
          </a:p>
          <a:p>
            <a:pPr marL="0" indent="0">
              <a:buNone/>
            </a:pPr>
            <a:r>
              <a:rPr lang="en-US" sz="2400" dirty="0"/>
              <a:t>    Management</a:t>
            </a:r>
          </a:p>
        </p:txBody>
      </p:sp>
      <p:sp>
        <p:nvSpPr>
          <p:cNvPr id="4" name="Content Placeholder 2">
            <a:extLst>
              <a:ext uri="{FF2B5EF4-FFF2-40B4-BE49-F238E27FC236}">
                <a16:creationId xmlns:a16="http://schemas.microsoft.com/office/drawing/2014/main" id="{CA008650-ECB7-E778-7650-7EB07DABB3C6}"/>
              </a:ext>
            </a:extLst>
          </p:cNvPr>
          <p:cNvSpPr txBox="1">
            <a:spLocks/>
          </p:cNvSpPr>
          <p:nvPr/>
        </p:nvSpPr>
        <p:spPr>
          <a:xfrm>
            <a:off x="5317697" y="3785191"/>
            <a:ext cx="6874303" cy="2254102"/>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a:t>Disarmament, Demobilization, and Reintegration (DDR) </a:t>
            </a:r>
          </a:p>
          <a:p>
            <a:pPr>
              <a:buFont typeface="Wingdings" panose="05000000000000000000" pitchFamily="2" charset="2"/>
              <a:buChar char="Ø"/>
            </a:pPr>
            <a:r>
              <a:rPr lang="en-US" sz="2400" dirty="0"/>
              <a:t>Humanitarian Assistance</a:t>
            </a:r>
          </a:p>
          <a:p>
            <a:pPr>
              <a:buFont typeface="Wingdings" panose="05000000000000000000" pitchFamily="2" charset="2"/>
              <a:buChar char="Ø"/>
            </a:pPr>
            <a:r>
              <a:rPr lang="en-US" sz="2400" dirty="0"/>
              <a:t>Rule of Law and Institution Building</a:t>
            </a:r>
          </a:p>
          <a:p>
            <a:pPr>
              <a:buFont typeface="Wingdings" panose="05000000000000000000" pitchFamily="2" charset="2"/>
              <a:buChar char="Ø"/>
            </a:pPr>
            <a:r>
              <a:rPr lang="en-US" sz="2400" dirty="0"/>
              <a:t>Political Process Support</a:t>
            </a:r>
            <a:endParaRPr lang="en-US" sz="2800" b="1" dirty="0">
              <a:solidFill>
                <a:srgbClr val="7030A0"/>
              </a:solidFill>
            </a:endParaRPr>
          </a:p>
        </p:txBody>
      </p:sp>
    </p:spTree>
    <p:extLst>
      <p:ext uri="{BB962C8B-B14F-4D97-AF65-F5344CB8AC3E}">
        <p14:creationId xmlns:p14="http://schemas.microsoft.com/office/powerpoint/2010/main" val="2580933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F8DB-F902-9BA3-D05E-CD8906BAACF5}"/>
              </a:ext>
            </a:extLst>
          </p:cNvPr>
          <p:cNvSpPr>
            <a:spLocks noGrp="1"/>
          </p:cNvSpPr>
          <p:nvPr>
            <p:ph type="title"/>
          </p:nvPr>
        </p:nvSpPr>
        <p:spPr/>
        <p:txBody>
          <a:bodyPr/>
          <a:lstStyle/>
          <a:p>
            <a:r>
              <a:rPr lang="en-US" b="1" dirty="0"/>
              <a:t>Approaches of Peace </a:t>
            </a:r>
          </a:p>
        </p:txBody>
      </p:sp>
      <p:sp>
        <p:nvSpPr>
          <p:cNvPr id="3" name="Content Placeholder 2">
            <a:extLst>
              <a:ext uri="{FF2B5EF4-FFF2-40B4-BE49-F238E27FC236}">
                <a16:creationId xmlns:a16="http://schemas.microsoft.com/office/drawing/2014/main" id="{1D61BC73-81A1-9C08-47D5-3EA7DCE4979C}"/>
              </a:ext>
            </a:extLst>
          </p:cNvPr>
          <p:cNvSpPr>
            <a:spLocks noGrp="1"/>
          </p:cNvSpPr>
          <p:nvPr>
            <p:ph idx="1"/>
          </p:nvPr>
        </p:nvSpPr>
        <p:spPr>
          <a:xfrm>
            <a:off x="1097280" y="1845733"/>
            <a:ext cx="10058400" cy="4576331"/>
          </a:xfrm>
        </p:spPr>
        <p:txBody>
          <a:bodyPr>
            <a:normAutofit/>
          </a:bodyPr>
          <a:lstStyle/>
          <a:p>
            <a:r>
              <a:rPr lang="en-US" sz="2800" b="1" dirty="0">
                <a:solidFill>
                  <a:srgbClr val="7030A0"/>
                </a:solidFill>
              </a:rPr>
              <a:t>3. Peace Building </a:t>
            </a:r>
          </a:p>
          <a:p>
            <a:pPr>
              <a:buFont typeface="Arial" panose="020B0604020202020204" pitchFamily="34" charset="0"/>
              <a:buChar char="•"/>
            </a:pPr>
            <a:r>
              <a:rPr lang="en-US" sz="2800" dirty="0"/>
              <a:t>Peacebuilding is the long-term process of fostering communication, mending relationships, and institutional transformation. </a:t>
            </a:r>
          </a:p>
          <a:p>
            <a:pPr>
              <a:buFont typeface="Arial" panose="020B0604020202020204" pitchFamily="34" charset="0"/>
              <a:buChar char="•"/>
            </a:pPr>
            <a:r>
              <a:rPr lang="en-US" sz="2800" dirty="0"/>
              <a:t>Whether the conflict is between societies, within communities, or between the state and common people, finding solutions and addressing the root causes of conflict are essential to ending violence. </a:t>
            </a:r>
          </a:p>
          <a:p>
            <a:pPr>
              <a:buFont typeface="Arial" panose="020B0604020202020204" pitchFamily="34" charset="0"/>
              <a:buChar char="•"/>
            </a:pPr>
            <a:r>
              <a:rPr lang="en-US" sz="2800" dirty="0"/>
              <a:t>Peacebuilding takes place either before violent conflict erupts or after violent conflict ends.</a:t>
            </a:r>
            <a:endParaRPr lang="en-US" sz="3200" b="1" dirty="0">
              <a:solidFill>
                <a:srgbClr val="7030A0"/>
              </a:solidFill>
            </a:endParaRPr>
          </a:p>
        </p:txBody>
      </p:sp>
    </p:spTree>
    <p:extLst>
      <p:ext uri="{BB962C8B-B14F-4D97-AF65-F5344CB8AC3E}">
        <p14:creationId xmlns:p14="http://schemas.microsoft.com/office/powerpoint/2010/main" val="427062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F8DB-F902-9BA3-D05E-CD8906BAACF5}"/>
              </a:ext>
            </a:extLst>
          </p:cNvPr>
          <p:cNvSpPr>
            <a:spLocks noGrp="1"/>
          </p:cNvSpPr>
          <p:nvPr>
            <p:ph type="title"/>
          </p:nvPr>
        </p:nvSpPr>
        <p:spPr/>
        <p:txBody>
          <a:bodyPr/>
          <a:lstStyle/>
          <a:p>
            <a:r>
              <a:rPr lang="en-US" b="1" dirty="0"/>
              <a:t>History of Peacebuilding</a:t>
            </a:r>
          </a:p>
        </p:txBody>
      </p:sp>
      <p:sp>
        <p:nvSpPr>
          <p:cNvPr id="3" name="Content Placeholder 2">
            <a:extLst>
              <a:ext uri="{FF2B5EF4-FFF2-40B4-BE49-F238E27FC236}">
                <a16:creationId xmlns:a16="http://schemas.microsoft.com/office/drawing/2014/main" id="{1D61BC73-81A1-9C08-47D5-3EA7DCE4979C}"/>
              </a:ext>
            </a:extLst>
          </p:cNvPr>
          <p:cNvSpPr>
            <a:spLocks noGrp="1"/>
          </p:cNvSpPr>
          <p:nvPr>
            <p:ph idx="1"/>
          </p:nvPr>
        </p:nvSpPr>
        <p:spPr>
          <a:xfrm>
            <a:off x="1097280" y="1845733"/>
            <a:ext cx="10058400" cy="4576331"/>
          </a:xfrm>
        </p:spPr>
        <p:txBody>
          <a:bodyPr>
            <a:normAutofit/>
          </a:bodyPr>
          <a:lstStyle/>
          <a:p>
            <a:pPr>
              <a:buFont typeface="Arial" panose="020B0604020202020204" pitchFamily="34" charset="0"/>
              <a:buChar char="•"/>
            </a:pPr>
            <a:r>
              <a:rPr lang="en-US" sz="2800" dirty="0"/>
              <a:t>As World War II ended in the mid-1940s, international initiatives such as the establishment of the Bretton Woods institutions and The Marshall Plan consisted of long-term post-conflict intervention programs in Europe through which the United States and its allies aimed to rebuild the continent following World War II's destruction.</a:t>
            </a:r>
          </a:p>
          <a:p>
            <a:pPr>
              <a:buFont typeface="Arial" panose="020B0604020202020204" pitchFamily="34" charset="0"/>
              <a:buChar char="•"/>
            </a:pPr>
            <a:r>
              <a:rPr lang="en-US" sz="2800" dirty="0"/>
              <a:t>Johan Galtung, a Norwegian sociologist, created the term "peacebuilding" in 1975. </a:t>
            </a:r>
          </a:p>
          <a:p>
            <a:pPr>
              <a:buFont typeface="Arial" panose="020B0604020202020204" pitchFamily="34" charset="0"/>
              <a:buChar char="•"/>
            </a:pPr>
            <a:r>
              <a:rPr lang="en-US" sz="2800" dirty="0"/>
              <a:t>Peacebuilding has since expanded to include many different dimensions, such as disarmament, demobilization and reintegration, and rebuilding governmental, economic, and civil society institutions </a:t>
            </a:r>
            <a:endParaRPr lang="en-US" sz="3200" b="1" dirty="0">
              <a:solidFill>
                <a:srgbClr val="7030A0"/>
              </a:solidFill>
            </a:endParaRPr>
          </a:p>
        </p:txBody>
      </p:sp>
    </p:spTree>
    <p:extLst>
      <p:ext uri="{BB962C8B-B14F-4D97-AF65-F5344CB8AC3E}">
        <p14:creationId xmlns:p14="http://schemas.microsoft.com/office/powerpoint/2010/main" val="1358932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C7E0-8B9E-BD84-32A3-48AE7767A5DC}"/>
              </a:ext>
            </a:extLst>
          </p:cNvPr>
          <p:cNvSpPr>
            <a:spLocks noGrp="1"/>
          </p:cNvSpPr>
          <p:nvPr>
            <p:ph type="title"/>
          </p:nvPr>
        </p:nvSpPr>
        <p:spPr/>
        <p:txBody>
          <a:bodyPr/>
          <a:lstStyle/>
          <a:p>
            <a:r>
              <a:rPr lang="en-US" b="1" dirty="0"/>
              <a:t>Elements of Peace Building </a:t>
            </a:r>
          </a:p>
        </p:txBody>
      </p:sp>
      <p:sp>
        <p:nvSpPr>
          <p:cNvPr id="3" name="Content Placeholder 2">
            <a:extLst>
              <a:ext uri="{FF2B5EF4-FFF2-40B4-BE49-F238E27FC236}">
                <a16:creationId xmlns:a16="http://schemas.microsoft.com/office/drawing/2014/main" id="{3228CBAC-D280-2097-6762-C015DCD62529}"/>
              </a:ext>
            </a:extLst>
          </p:cNvPr>
          <p:cNvSpPr>
            <a:spLocks noGrp="1"/>
          </p:cNvSpPr>
          <p:nvPr>
            <p:ph idx="1"/>
          </p:nvPr>
        </p:nvSpPr>
        <p:spPr/>
        <p:txBody>
          <a:bodyPr>
            <a:normAutofit/>
          </a:bodyPr>
          <a:lstStyle/>
          <a:p>
            <a:pPr>
              <a:buFont typeface="Arial" panose="020B0604020202020204" pitchFamily="34" charset="0"/>
              <a:buChar char="•"/>
            </a:pPr>
            <a:r>
              <a:rPr lang="en-US" sz="2400" dirty="0"/>
              <a:t>The components of peace-building might change based on the unique requirements and environment of a particular circumstance. </a:t>
            </a:r>
          </a:p>
          <a:p>
            <a:pPr>
              <a:buFont typeface="Arial" panose="020B0604020202020204" pitchFamily="34" charset="0"/>
              <a:buChar char="•"/>
            </a:pPr>
            <a:r>
              <a:rPr lang="en-US" sz="2400" dirty="0"/>
              <a:t>The following are some typical components:</a:t>
            </a:r>
          </a:p>
          <a:p>
            <a:pPr>
              <a:buFont typeface="Wingdings" panose="05000000000000000000" pitchFamily="2" charset="2"/>
              <a:buChar char="Ø"/>
            </a:pPr>
            <a:r>
              <a:rPr lang="en-US" sz="2400" dirty="0"/>
              <a:t> Issue resolution</a:t>
            </a:r>
          </a:p>
          <a:p>
            <a:pPr>
              <a:buFont typeface="Wingdings" panose="05000000000000000000" pitchFamily="2" charset="2"/>
              <a:buChar char="Ø"/>
            </a:pPr>
            <a:r>
              <a:rPr lang="en-US" sz="2400" dirty="0"/>
              <a:t>Security sector reform</a:t>
            </a:r>
          </a:p>
          <a:p>
            <a:pPr>
              <a:buFont typeface="Wingdings" panose="05000000000000000000" pitchFamily="2" charset="2"/>
              <a:buChar char="Ø"/>
            </a:pPr>
            <a:r>
              <a:rPr lang="en-US" sz="2400" dirty="0"/>
              <a:t>Institution-building</a:t>
            </a:r>
          </a:p>
          <a:p>
            <a:pPr>
              <a:buFont typeface="Wingdings" panose="05000000000000000000" pitchFamily="2" charset="2"/>
              <a:buChar char="Ø"/>
            </a:pPr>
            <a:r>
              <a:rPr lang="en-US" sz="2400" dirty="0"/>
              <a:t>Economic and social development</a:t>
            </a:r>
          </a:p>
        </p:txBody>
      </p:sp>
      <p:sp>
        <p:nvSpPr>
          <p:cNvPr id="4" name="Content Placeholder 2">
            <a:extLst>
              <a:ext uri="{FF2B5EF4-FFF2-40B4-BE49-F238E27FC236}">
                <a16:creationId xmlns:a16="http://schemas.microsoft.com/office/drawing/2014/main" id="{4C0B9FEA-6FDC-73A1-9432-28168D08506A}"/>
              </a:ext>
            </a:extLst>
          </p:cNvPr>
          <p:cNvSpPr txBox="1">
            <a:spLocks/>
          </p:cNvSpPr>
          <p:nvPr/>
        </p:nvSpPr>
        <p:spPr>
          <a:xfrm>
            <a:off x="5917373" y="3242930"/>
            <a:ext cx="5238307" cy="301248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sz="2400" dirty="0"/>
              <a:t>Human rights and the rule of law</a:t>
            </a:r>
          </a:p>
          <a:p>
            <a:pPr>
              <a:buFont typeface="Wingdings" panose="05000000000000000000" pitchFamily="2" charset="2"/>
              <a:buChar char="Ø"/>
            </a:pPr>
            <a:r>
              <a:rPr lang="en-US" sz="2400" dirty="0"/>
              <a:t> Government and democracy</a:t>
            </a:r>
          </a:p>
          <a:p>
            <a:pPr>
              <a:buFont typeface="Wingdings" panose="05000000000000000000" pitchFamily="2" charset="2"/>
              <a:buChar char="Ø"/>
            </a:pPr>
            <a:r>
              <a:rPr lang="en-US" sz="2400" dirty="0"/>
              <a:t> Gender mainstreaming</a:t>
            </a:r>
          </a:p>
          <a:p>
            <a:pPr>
              <a:buFont typeface="Wingdings" panose="05000000000000000000" pitchFamily="2" charset="2"/>
              <a:buChar char="Ø"/>
            </a:pPr>
            <a:r>
              <a:rPr lang="en-US" sz="2400" dirty="0"/>
              <a:t>Trauma healing and reconciliation</a:t>
            </a:r>
          </a:p>
        </p:txBody>
      </p:sp>
    </p:spTree>
    <p:extLst>
      <p:ext uri="{BB962C8B-B14F-4D97-AF65-F5344CB8AC3E}">
        <p14:creationId xmlns:p14="http://schemas.microsoft.com/office/powerpoint/2010/main" val="232325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4143-6FCA-A49B-8160-607FB2096AC6}"/>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r>
              <a:rPr lang="en-US" b="1" dirty="0"/>
              <a:t>Importance of Peace Building </a:t>
            </a:r>
          </a:p>
        </p:txBody>
      </p:sp>
      <p:sp>
        <p:nvSpPr>
          <p:cNvPr id="3" name="Content Placeholder 2">
            <a:extLst>
              <a:ext uri="{FF2B5EF4-FFF2-40B4-BE49-F238E27FC236}">
                <a16:creationId xmlns:a16="http://schemas.microsoft.com/office/drawing/2014/main" id="{BA419042-3A50-6A84-AF87-E0BBD6A98869}"/>
              </a:ext>
            </a:extLst>
          </p:cNvPr>
          <p:cNvSpPr>
            <a:spLocks noGrp="1"/>
          </p:cNvSpPr>
          <p:nvPr>
            <p:ph idx="1"/>
          </p:nvPr>
        </p:nvSpPr>
        <p:spPr/>
        <p:txBody>
          <a:bodyPr>
            <a:normAutofit/>
          </a:bodyPr>
          <a:lstStyle/>
          <a:p>
            <a:pPr>
              <a:buFont typeface="Arial" panose="020B0604020202020204" pitchFamily="34" charset="0"/>
              <a:buChar char="•"/>
            </a:pPr>
            <a:r>
              <a:rPr lang="en-US" sz="2400" dirty="0"/>
              <a:t>Peace building is important because of the following reasons:</a:t>
            </a:r>
          </a:p>
          <a:p>
            <a:pPr>
              <a:buFont typeface="Wingdings" panose="05000000000000000000" pitchFamily="2" charset="2"/>
              <a:buChar char="Ø"/>
            </a:pPr>
            <a:r>
              <a:rPr lang="en-US" sz="2400" b="1" dirty="0"/>
              <a:t>Resolving the underlying political</a:t>
            </a:r>
          </a:p>
          <a:p>
            <a:pPr>
              <a:buFont typeface="Wingdings" panose="05000000000000000000" pitchFamily="2" charset="2"/>
              <a:buChar char="Ø"/>
            </a:pPr>
            <a:r>
              <a:rPr lang="en-US" sz="2400" b="1" dirty="0"/>
              <a:t>Encouraging stability and security</a:t>
            </a:r>
          </a:p>
          <a:p>
            <a:pPr>
              <a:buFont typeface="Wingdings" panose="05000000000000000000" pitchFamily="2" charset="2"/>
              <a:buChar char="Ø"/>
            </a:pPr>
            <a:r>
              <a:rPr lang="en-US" sz="2400" b="1" dirty="0"/>
              <a:t>Promoting economic growth</a:t>
            </a:r>
          </a:p>
          <a:p>
            <a:pPr>
              <a:buFont typeface="Wingdings" panose="05000000000000000000" pitchFamily="2" charset="2"/>
              <a:buChar char="Ø"/>
            </a:pPr>
            <a:r>
              <a:rPr lang="en-US" sz="2400" b="1" dirty="0"/>
              <a:t>Improving democratic governance</a:t>
            </a:r>
          </a:p>
          <a:p>
            <a:pPr>
              <a:buFont typeface="Wingdings" panose="05000000000000000000" pitchFamily="2" charset="2"/>
              <a:buChar char="Ø"/>
            </a:pPr>
            <a:r>
              <a:rPr lang="en-US" sz="2400" b="1" dirty="0"/>
              <a:t>Promoting the rule of law and human rights</a:t>
            </a:r>
          </a:p>
          <a:p>
            <a:pPr>
              <a:buFont typeface="Wingdings" panose="05000000000000000000" pitchFamily="2" charset="2"/>
              <a:buChar char="Ø"/>
            </a:pPr>
            <a:r>
              <a:rPr lang="en-US" sz="2400" b="1" dirty="0"/>
              <a:t>Promoting women's involvement in peace-building initiatives</a:t>
            </a:r>
          </a:p>
          <a:p>
            <a:pPr>
              <a:buFont typeface="Wingdings" panose="05000000000000000000" pitchFamily="2" charset="2"/>
              <a:buChar char="Ø"/>
            </a:pPr>
            <a:r>
              <a:rPr lang="en-US" sz="2400" b="1" dirty="0"/>
              <a:t> Healing and reconciliation</a:t>
            </a: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323744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ner&#10;Peace&#10;Social&#10;Peace&#10;Basic&#10;sources&#10;of Peace&#10;Peace&#10;with&#10;Nature&#10; ">
            <a:extLst>
              <a:ext uri="{FF2B5EF4-FFF2-40B4-BE49-F238E27FC236}">
                <a16:creationId xmlns:a16="http://schemas.microsoft.com/office/drawing/2014/main" id="{8C5C6DA6-E338-E162-2525-22E3A4B787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94287" y="-227500"/>
            <a:ext cx="7433610" cy="6885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2D1A2F4-3BD0-5D6A-EB4D-1B0C2E394DFA}"/>
              </a:ext>
            </a:extLst>
          </p:cNvPr>
          <p:cNvPicPr>
            <a:picLocks noChangeAspect="1"/>
          </p:cNvPicPr>
          <p:nvPr/>
        </p:nvPicPr>
        <p:blipFill>
          <a:blip r:embed="rId3"/>
          <a:stretch>
            <a:fillRect/>
          </a:stretch>
        </p:blipFill>
        <p:spPr>
          <a:xfrm>
            <a:off x="-859152" y="2296615"/>
            <a:ext cx="4792429" cy="3787153"/>
          </a:xfrm>
          <a:prstGeom prst="rect">
            <a:avLst/>
          </a:prstGeom>
        </p:spPr>
      </p:pic>
      <p:pic>
        <p:nvPicPr>
          <p:cNvPr id="8" name="Picture 7">
            <a:extLst>
              <a:ext uri="{FF2B5EF4-FFF2-40B4-BE49-F238E27FC236}">
                <a16:creationId xmlns:a16="http://schemas.microsoft.com/office/drawing/2014/main" id="{BAEF9596-4C63-526C-F362-0C5006123F79}"/>
              </a:ext>
            </a:extLst>
          </p:cNvPr>
          <p:cNvPicPr>
            <a:picLocks noChangeAspect="1"/>
          </p:cNvPicPr>
          <p:nvPr/>
        </p:nvPicPr>
        <p:blipFill>
          <a:blip r:embed="rId4"/>
          <a:stretch>
            <a:fillRect/>
          </a:stretch>
        </p:blipFill>
        <p:spPr>
          <a:xfrm>
            <a:off x="-620162" y="0"/>
            <a:ext cx="4516894" cy="2419350"/>
          </a:xfrm>
          <a:prstGeom prst="rect">
            <a:avLst/>
          </a:prstGeom>
        </p:spPr>
      </p:pic>
    </p:spTree>
    <p:extLst>
      <p:ext uri="{BB962C8B-B14F-4D97-AF65-F5344CB8AC3E}">
        <p14:creationId xmlns:p14="http://schemas.microsoft.com/office/powerpoint/2010/main" val="327903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3430-CCDB-C1AA-2387-C78424E538DC}"/>
              </a:ext>
            </a:extLst>
          </p:cNvPr>
          <p:cNvSpPr>
            <a:spLocks noGrp="1"/>
          </p:cNvSpPr>
          <p:nvPr>
            <p:ph type="title"/>
          </p:nvPr>
        </p:nvSpPr>
        <p:spPr>
          <a:xfrm>
            <a:off x="1097280" y="286604"/>
            <a:ext cx="10058400" cy="1063732"/>
          </a:xfrm>
        </p:spPr>
        <p:txBody>
          <a:bodyPr/>
          <a:lstStyle/>
          <a:p>
            <a:r>
              <a:rPr lang="en-US" b="1" dirty="0"/>
              <a:t>What is peace (</a:t>
            </a:r>
            <a:r>
              <a:rPr lang="en-US" b="1" dirty="0" err="1"/>
              <a:t>Nabad</a:t>
            </a:r>
            <a:r>
              <a:rPr lang="en-US" b="1" dirty="0"/>
              <a:t>)?</a:t>
            </a:r>
          </a:p>
        </p:txBody>
      </p:sp>
      <p:sp>
        <p:nvSpPr>
          <p:cNvPr id="3" name="Content Placeholder 2">
            <a:extLst>
              <a:ext uri="{FF2B5EF4-FFF2-40B4-BE49-F238E27FC236}">
                <a16:creationId xmlns:a16="http://schemas.microsoft.com/office/drawing/2014/main" id="{D1F11F0D-DE5E-50E7-7806-B79685D1BEC8}"/>
              </a:ext>
            </a:extLst>
          </p:cNvPr>
          <p:cNvSpPr>
            <a:spLocks noGrp="1"/>
          </p:cNvSpPr>
          <p:nvPr>
            <p:ph idx="1"/>
          </p:nvPr>
        </p:nvSpPr>
        <p:spPr>
          <a:xfrm>
            <a:off x="1097280" y="1701209"/>
            <a:ext cx="10058400" cy="4167885"/>
          </a:xfrm>
        </p:spPr>
        <p:txBody>
          <a:bodyPr>
            <a:normAutofit lnSpcReduction="10000"/>
          </a:bodyPr>
          <a:lstStyle/>
          <a:p>
            <a:pPr>
              <a:buFont typeface="Arial" panose="020B0604020202020204" pitchFamily="34" charset="0"/>
              <a:buChar char="•"/>
            </a:pPr>
            <a:r>
              <a:rPr lang="en-US" sz="2400" dirty="0"/>
              <a:t>Peace is defined as societal harmony and mutual respect.</a:t>
            </a:r>
          </a:p>
          <a:p>
            <a:pPr>
              <a:buFont typeface="Arial" panose="020B0604020202020204" pitchFamily="34" charset="0"/>
              <a:buChar char="•"/>
            </a:pPr>
            <a:r>
              <a:rPr lang="en-US" sz="2400" dirty="0"/>
              <a:t>In the absence of animosity and violence, In social contexts, the absence of conflict (like war) and the absence of fear of violence among the people or groups are usually understood to constitute peace.</a:t>
            </a:r>
          </a:p>
          <a:p>
            <a:pPr>
              <a:buFont typeface="Arial" panose="020B0604020202020204" pitchFamily="34" charset="0"/>
              <a:buChar char="•"/>
            </a:pPr>
            <a:r>
              <a:rPr lang="en-US" sz="2400" dirty="0"/>
              <a:t>It has been argued by some that inner qualities such as tranquility, patience, respect, compassion, kindness, self-control, courage, moderation, forgiveness, equanimity, and the ability to see the big picture can promote peace within an individual, regardless of the external circumstances of their life.</a:t>
            </a:r>
          </a:p>
          <a:p>
            <a:pPr>
              <a:buFont typeface="Arial" panose="020B0604020202020204" pitchFamily="34" charset="0"/>
              <a:buChar char="•"/>
            </a:pPr>
            <a:r>
              <a:rPr lang="en-US" sz="2400" dirty="0"/>
              <a:t>Peace should be founded on fairness within and between societies, the protection of basic individual and group rights, and the avoidance of the use of violence to settle conflict.</a:t>
            </a:r>
          </a:p>
          <a:p>
            <a:pPr>
              <a:buFont typeface="Arial" panose="020B0604020202020204" pitchFamily="34" charset="0"/>
              <a:buChar char="•"/>
            </a:pPr>
            <a:endParaRPr lang="en-US" sz="2800" dirty="0"/>
          </a:p>
        </p:txBody>
      </p:sp>
    </p:spTree>
    <p:extLst>
      <p:ext uri="{BB962C8B-B14F-4D97-AF65-F5344CB8AC3E}">
        <p14:creationId xmlns:p14="http://schemas.microsoft.com/office/powerpoint/2010/main" val="3769962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8CAC1-CCF7-1D33-0877-568C3D1655DC}"/>
              </a:ext>
            </a:extLst>
          </p:cNvPr>
          <p:cNvSpPr>
            <a:spLocks noGrp="1"/>
          </p:cNvSpPr>
          <p:nvPr>
            <p:ph type="title"/>
          </p:nvPr>
        </p:nvSpPr>
        <p:spPr>
          <a:xfrm>
            <a:off x="148857" y="286604"/>
            <a:ext cx="11578856" cy="1095630"/>
          </a:xfrm>
        </p:spPr>
        <p:txBody>
          <a:bodyPr>
            <a:noAutofit/>
          </a:bodyPr>
          <a:lstStyle/>
          <a:p>
            <a:r>
              <a:rPr lang="en-US" sz="3600" kern="0" dirty="0">
                <a:solidFill>
                  <a:srgbClr val="7030A0"/>
                </a:solidFill>
                <a:effectLst/>
                <a:highlight>
                  <a:srgbClr val="FFFFFF"/>
                </a:highlight>
                <a:latin typeface="Arial Black" panose="020B0A04020102020204" pitchFamily="34" charset="0"/>
                <a:ea typeface="Times New Roman" panose="02020603050405020304" pitchFamily="18" charset="0"/>
                <a:cs typeface="Open Sans" panose="020B0606030504020204" pitchFamily="34" charset="0"/>
              </a:rPr>
              <a:t>Sample of MCQ on Peace and Conflict Studies: Nature and Scope with answers</a:t>
            </a:r>
            <a:br>
              <a:rPr lang="en-US" sz="36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rPr>
            </a:br>
            <a:endParaRPr lang="en-US" sz="3600" dirty="0"/>
          </a:p>
        </p:txBody>
      </p:sp>
      <p:sp>
        <p:nvSpPr>
          <p:cNvPr id="3" name="Content Placeholder 2">
            <a:extLst>
              <a:ext uri="{FF2B5EF4-FFF2-40B4-BE49-F238E27FC236}">
                <a16:creationId xmlns:a16="http://schemas.microsoft.com/office/drawing/2014/main" id="{59201761-A90F-8C5A-E820-50C22E20CA75}"/>
              </a:ext>
            </a:extLst>
          </p:cNvPr>
          <p:cNvSpPr>
            <a:spLocks noGrp="1"/>
          </p:cNvSpPr>
          <p:nvPr>
            <p:ph idx="1"/>
          </p:nvPr>
        </p:nvSpPr>
        <p:spPr>
          <a:xfrm>
            <a:off x="265814" y="861237"/>
            <a:ext cx="10889866" cy="5007857"/>
          </a:xfrm>
        </p:spPr>
        <p:txBody>
          <a:bodyPr>
            <a:normAutofit lnSpcReduction="10000"/>
          </a:bodyPr>
          <a:lstStyle/>
          <a:p>
            <a:pPr marL="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 What is the primary focus of peace and conflict studies?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Analyzing historical wars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b) Exploring the causes of peace</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Examining the dynamics of violent conflict</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d) Promoting military interventions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8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8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Examining the dynamics of violent conflict</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2. Which of the following is NOT a characteristic of peace as studied in peace and conflict studies?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Absence of violence</a:t>
            </a:r>
            <a:r>
              <a:rPr lang="en-US" sz="28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Social justice</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Economic inequality</a:t>
            </a:r>
            <a:r>
              <a:rPr lang="en-US" sz="28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8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Respect for human rights</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8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8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Economic inequality</a:t>
            </a:r>
            <a:endParaRPr lang="en-US" sz="28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85015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3ADEC7-F4C9-5789-F150-C3CB69A9DB4F}"/>
              </a:ext>
            </a:extLst>
          </p:cNvPr>
          <p:cNvSpPr txBox="1"/>
          <p:nvPr/>
        </p:nvSpPr>
        <p:spPr>
          <a:xfrm>
            <a:off x="988827" y="0"/>
            <a:ext cx="9643731" cy="5994077"/>
          </a:xfrm>
          <a:prstGeom prst="rect">
            <a:avLst/>
          </a:prstGeom>
          <a:solidFill>
            <a:schemeClr val="accent1">
              <a:lumMod val="40000"/>
              <a:lumOff val="60000"/>
            </a:schemeClr>
          </a:solidFill>
          <a:ln>
            <a:solidFill>
              <a:schemeClr val="accent1">
                <a:lumMod val="40000"/>
                <a:lumOff val="60000"/>
              </a:schemeClr>
            </a:solidFill>
          </a:ln>
        </p:spPr>
        <p:txBody>
          <a:bodyPr wrap="square">
            <a:spAutoFit/>
          </a:bodyPr>
          <a:lstStyle/>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3. Which discipline heavily influences peace and conflict studies?</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a) Engineering</a:t>
            </a:r>
            <a:r>
              <a:rPr lang="en-US" sz="2400" kern="0" dirty="0">
                <a:solidFill>
                  <a:srgbClr val="000000"/>
                </a:solidFill>
                <a:effectLst/>
                <a:highlight>
                  <a:srgbClr val="C0C0C0"/>
                </a:highlight>
                <a:latin typeface="Poppins" panose="00000500000000000000" pitchFamily="2" charset="0"/>
                <a:ea typeface="Times New Roman" panose="02020603050405020304" pitchFamily="18" charset="0"/>
                <a:cs typeface="Arial" panose="020B0604020202020204" pitchFamily="34" charset="0"/>
              </a:rPr>
              <a:t>   b) </a:t>
            </a: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Sociology</a:t>
            </a:r>
            <a:r>
              <a:rPr lang="en-US" sz="2400" kern="0" dirty="0">
                <a:solidFill>
                  <a:srgbClr val="000000"/>
                </a:solidFill>
                <a:effectLst/>
                <a:highlight>
                  <a:srgbClr val="C0C0C0"/>
                </a:highlight>
                <a:latin typeface="Poppins" panose="00000500000000000000" pitchFamily="2" charset="0"/>
                <a:ea typeface="Times New Roman" panose="02020603050405020304" pitchFamily="18" charset="0"/>
                <a:cs typeface="Arial" panose="020B0604020202020204" pitchFamily="34" charset="0"/>
              </a:rPr>
              <a:t>    c)</a:t>
            </a: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Astronomy   d)Agriculture</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000080"/>
                </a:highlight>
                <a:latin typeface="Open Sans" panose="020B0606030504020204" pitchFamily="34" charset="0"/>
                <a:ea typeface="Times New Roman" panose="02020603050405020304" pitchFamily="18" charset="0"/>
                <a:cs typeface="Arial" panose="020B0604020202020204" pitchFamily="34" charset="0"/>
              </a:rPr>
              <a:t>   Answer: b) Sociology</a:t>
            </a:r>
            <a:endParaRPr lang="en-US" sz="2000" kern="100" dirty="0">
              <a:effectLst/>
              <a:highlight>
                <a:srgbClr val="00008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4. What does the term "conflict resolution" refer to in the context of peace and conflict studies?</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a) Escalating conflicts to achieve a resolution</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b) Managing conflicts to maintain stability</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c) Peaceful resolution of disputes and tensions</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d) Intervening militarily to end conflicts</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000080"/>
                </a:highlight>
                <a:latin typeface="Open Sans" panose="020B0606030504020204" pitchFamily="34" charset="0"/>
                <a:ea typeface="Times New Roman" panose="02020603050405020304" pitchFamily="18" charset="0"/>
                <a:cs typeface="Arial" panose="020B0604020202020204" pitchFamily="34" charset="0"/>
              </a:rPr>
              <a:t>   Answer: c) Peaceful resolution of disputes and tension</a:t>
            </a:r>
            <a:endParaRPr lang="en-US" sz="2000" kern="100" dirty="0">
              <a:effectLst/>
              <a:highlight>
                <a:srgbClr val="00008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5. Which approach emphasizes addressing the root causes of conflicts in peace and conflict studies?</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a) Reactive approach</a:t>
            </a:r>
            <a:r>
              <a:rPr lang="en-US" sz="2400" kern="0" dirty="0">
                <a:solidFill>
                  <a:srgbClr val="000000"/>
                </a:solidFill>
                <a:effectLst/>
                <a:highlight>
                  <a:srgbClr val="C0C0C0"/>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Proactive approach</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c) Structural approach</a:t>
            </a:r>
            <a:r>
              <a:rPr lang="en-US" sz="2400" kern="0" dirty="0">
                <a:solidFill>
                  <a:srgbClr val="000000"/>
                </a:solidFill>
                <a:effectLst/>
                <a:highlight>
                  <a:srgbClr val="C0C0C0"/>
                </a:highlight>
                <a:latin typeface="Poppins" panose="00000500000000000000" pitchFamily="2" charset="0"/>
                <a:ea typeface="Times New Roman" panose="02020603050405020304" pitchFamily="18" charset="0"/>
                <a:cs typeface="Arial" panose="020B0604020202020204" pitchFamily="34" charset="0"/>
              </a:rPr>
              <a:t>       d)</a:t>
            </a:r>
            <a:r>
              <a:rPr lang="en-US" sz="2400" kern="0" dirty="0">
                <a:solidFill>
                  <a:srgbClr val="000000"/>
                </a:solidFill>
                <a:effectLst/>
                <a:highlight>
                  <a:srgbClr val="C0C0C0"/>
                </a:highlight>
                <a:latin typeface="Open Sans" panose="020B0606030504020204" pitchFamily="34" charset="0"/>
                <a:ea typeface="Times New Roman" panose="02020603050405020304" pitchFamily="18" charset="0"/>
                <a:cs typeface="Arial" panose="020B0604020202020204" pitchFamily="34" charset="0"/>
              </a:rPr>
              <a:t> Militaristic approach</a:t>
            </a:r>
            <a:endParaRPr lang="en-US" sz="2000" kern="100" dirty="0">
              <a:effectLst/>
              <a:highlight>
                <a:srgbClr val="C0C0C0"/>
              </a:highlight>
              <a:latin typeface="Calibri" panose="020F0502020204030204" pitchFamily="34" charset="0"/>
              <a:ea typeface="Calibri" panose="020F0502020204030204" pitchFamily="34" charset="0"/>
              <a:cs typeface="Arial" panose="020B0604020202020204" pitchFamily="34" charset="0"/>
            </a:endParaRPr>
          </a:p>
          <a:p>
            <a:r>
              <a:rPr lang="en-US" sz="2400" kern="0" dirty="0">
                <a:solidFill>
                  <a:srgbClr val="FFFFFF"/>
                </a:solidFill>
                <a:effectLst/>
                <a:highlight>
                  <a:srgbClr val="000080"/>
                </a:highlight>
                <a:latin typeface="Open Sans" panose="020B0606030504020204" pitchFamily="34" charset="0"/>
                <a:ea typeface="Times New Roman" panose="02020603050405020304" pitchFamily="18" charset="0"/>
              </a:rPr>
              <a:t>   Answer: c) Structural approach</a:t>
            </a:r>
            <a:endParaRPr lang="en-US" sz="2400" dirty="0">
              <a:highlight>
                <a:srgbClr val="000080"/>
              </a:highlight>
            </a:endParaRPr>
          </a:p>
        </p:txBody>
      </p:sp>
    </p:spTree>
    <p:extLst>
      <p:ext uri="{BB962C8B-B14F-4D97-AF65-F5344CB8AC3E}">
        <p14:creationId xmlns:p14="http://schemas.microsoft.com/office/powerpoint/2010/main" val="3975369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4A6828-42EB-A1EA-78B4-DE0E2C94408E}"/>
              </a:ext>
            </a:extLst>
          </p:cNvPr>
          <p:cNvSpPr txBox="1"/>
          <p:nvPr/>
        </p:nvSpPr>
        <p:spPr>
          <a:xfrm>
            <a:off x="435935" y="404038"/>
            <a:ext cx="10728251" cy="5339923"/>
          </a:xfrm>
          <a:prstGeom prst="rect">
            <a:avLst/>
          </a:prstGeom>
          <a:solidFill>
            <a:schemeClr val="accent1">
              <a:lumMod val="40000"/>
              <a:lumOff val="60000"/>
            </a:schemeClr>
          </a:solidFill>
        </p:spPr>
        <p:txBody>
          <a:bodyPr wrap="square">
            <a:spAutoFit/>
          </a:bodyPr>
          <a:lstStyle/>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6. Peacebuilding involves which of the following activities?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Promoting arms races</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Supporting reconciliation efforts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Encouraging violent protests</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Ignoring human rights violations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0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b) Supporting reconciliation efforts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7. Which of the following is NOT a level of analysis commonly used in peace and conflict studies?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Micro-level</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Macro-level</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c)</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Meso-level</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Nano-level</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0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d) Nano-level</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8. According to peace and conflict studies, what are some root causes of conflicts?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Economic disparities</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Global warming</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International cooperation</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Religious harmony</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0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a) Economic disparities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9. Which of the following is a major goal of peace and conflict studies?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Fostering violent extremism</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 </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Promoting war strategies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Building sustainable peace</a:t>
            </a:r>
            <a:r>
              <a:rPr lang="en-US" sz="20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0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Advancing authoritarian regimes</a:t>
            </a:r>
            <a:endParaRPr lang="en-US"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r>
              <a:rPr lang="en-US" sz="2000" kern="0" dirty="0">
                <a:solidFill>
                  <a:srgbClr val="FFFFFF"/>
                </a:solidFill>
                <a:effectLst/>
                <a:latin typeface="Open Sans" panose="020B0606030504020204" pitchFamily="34" charset="0"/>
                <a:ea typeface="Times New Roman" panose="02020603050405020304" pitchFamily="18" charset="0"/>
              </a:rPr>
              <a:t>   </a:t>
            </a:r>
            <a:r>
              <a:rPr lang="en-US" sz="2000" kern="0" dirty="0">
                <a:solidFill>
                  <a:srgbClr val="FFFFFF"/>
                </a:solidFill>
                <a:effectLst/>
                <a:highlight>
                  <a:srgbClr val="000000"/>
                </a:highlight>
                <a:latin typeface="Open Sans" panose="020B0606030504020204" pitchFamily="34" charset="0"/>
                <a:ea typeface="Times New Roman" panose="02020603050405020304" pitchFamily="18" charset="0"/>
              </a:rPr>
              <a:t>Answer: c) Building sustainable peace</a:t>
            </a:r>
            <a:endParaRPr lang="en-US" sz="2000" dirty="0"/>
          </a:p>
        </p:txBody>
      </p:sp>
    </p:spTree>
    <p:extLst>
      <p:ext uri="{BB962C8B-B14F-4D97-AF65-F5344CB8AC3E}">
        <p14:creationId xmlns:p14="http://schemas.microsoft.com/office/powerpoint/2010/main" val="3923271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3581AC8-D073-0466-C84A-DF0BA65098E3}"/>
              </a:ext>
            </a:extLst>
          </p:cNvPr>
          <p:cNvSpPr txBox="1"/>
          <p:nvPr/>
        </p:nvSpPr>
        <p:spPr>
          <a:xfrm>
            <a:off x="191386" y="574084"/>
            <a:ext cx="11196083" cy="5211683"/>
          </a:xfrm>
          <a:prstGeom prst="rect">
            <a:avLst/>
          </a:prstGeom>
          <a:noFill/>
        </p:spPr>
        <p:txBody>
          <a:bodyPr wrap="square">
            <a:spAutoFit/>
          </a:bodyPr>
          <a:lstStyle/>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10. What role does diplomacy play in peace and conflict studies?</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Aggravating conflicts</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Ignoring diplomatic solutions</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Resolving disputes through negotiation</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Increasing military tensions</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Resolving disputes through negotiation</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11. In peace and conflict studies, what is meant by "negative peace"?</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Complete absence of conflict</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Temporary cessation of violence</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Superpower dominance</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Armed resistance movements</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b) Temporary cessation of violence</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12. Which of the following is an example of a non-state actor in the context of peace and conflict studies?</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United Nations</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NATO</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Greenpeace</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European Union</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Greenpeace</a:t>
            </a:r>
            <a:endParaRPr lang="en-US" sz="20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3668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24F41F-FE6E-AB7E-4466-F0F40757CFD2}"/>
              </a:ext>
            </a:extLst>
          </p:cNvPr>
          <p:cNvSpPr txBox="1"/>
          <p:nvPr/>
        </p:nvSpPr>
        <p:spPr>
          <a:xfrm>
            <a:off x="276447" y="277721"/>
            <a:ext cx="11153553" cy="6002028"/>
          </a:xfrm>
          <a:prstGeom prst="rect">
            <a:avLst/>
          </a:prstGeom>
          <a:noFill/>
        </p:spPr>
        <p:txBody>
          <a:bodyPr wrap="square">
            <a:spAutoFit/>
          </a:bodyPr>
          <a:lstStyle/>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13. What role do human rights play in peace and conflict studies?</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Promoting inequality</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Protecting the rights of individuals</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Ignoring civil liberties</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 </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Advocating for authoritarianism</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b) Protecting the rights of individual</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14. Which of the following is a method used in peace and conflict studies to prevent violence?</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Arming conflicting parties</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Encouraging hate speech</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Promoting dialogue and negotiation</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 </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Supporting ethnic cleansing</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Promoting dialogue and negotiation</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15. According to peace and conflict studies, what is the role of gender in conflict resolution?</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 Exacerbating tensions</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b)</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Marginalizing women's voices</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c) Promoting inclusivity and empathy</a:t>
            </a:r>
            <a:r>
              <a:rPr lang="en-US" sz="2400" kern="0" dirty="0">
                <a:solidFill>
                  <a:srgbClr val="000000"/>
                </a:solidFill>
                <a:effectLst/>
                <a:highlight>
                  <a:srgbClr val="FFFFFF"/>
                </a:highlight>
                <a:latin typeface="Poppins" panose="00000500000000000000" pitchFamily="2" charset="0"/>
                <a:ea typeface="Times New Roman" panose="02020603050405020304" pitchFamily="18" charset="0"/>
                <a:cs typeface="Arial" panose="020B0604020202020204" pitchFamily="34" charset="0"/>
              </a:rPr>
              <a:t>   d)</a:t>
            </a:r>
            <a:r>
              <a:rPr lang="en-US" sz="2400" kern="0" dirty="0">
                <a:solidFill>
                  <a:srgbClr val="000000"/>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Encouraging patriarchal dominance</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kern="0" dirty="0">
                <a:solidFill>
                  <a:srgbClr val="FFFFFF"/>
                </a:solidFill>
                <a:effectLst/>
                <a:highlight>
                  <a:srgbClr val="FFFFFF"/>
                </a:highlight>
                <a:latin typeface="Open Sans" panose="020B0606030504020204" pitchFamily="34" charset="0"/>
                <a:ea typeface="Times New Roman" panose="02020603050405020304" pitchFamily="18" charset="0"/>
                <a:cs typeface="Arial" panose="020B0604020202020204" pitchFamily="34" charset="0"/>
              </a:rPr>
              <a:t>    </a:t>
            </a:r>
            <a:r>
              <a:rPr lang="en-US" sz="2400" kern="0" dirty="0">
                <a:solidFill>
                  <a:srgbClr val="FFFFFF"/>
                </a:solidFill>
                <a:effectLst/>
                <a:highlight>
                  <a:srgbClr val="000000"/>
                </a:highlight>
                <a:latin typeface="Open Sans" panose="020B0606030504020204" pitchFamily="34" charset="0"/>
                <a:ea typeface="Times New Roman" panose="02020603050405020304" pitchFamily="18" charset="0"/>
                <a:cs typeface="Arial" panose="020B0604020202020204" pitchFamily="34" charset="0"/>
              </a:rPr>
              <a:t>Answer: c) Promoting inclusivity and empathy</a:t>
            </a:r>
            <a:endParaRPr lang="en-US" sz="2400" kern="100" dirty="0">
              <a:effectLst/>
              <a:highlight>
                <a:srgbClr val="FFFFFF"/>
              </a:highligh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89180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41CB-AFF2-B039-B580-06D668A89AFF}"/>
              </a:ext>
            </a:extLst>
          </p:cNvPr>
          <p:cNvSpPr>
            <a:spLocks noGrp="1"/>
          </p:cNvSpPr>
          <p:nvPr>
            <p:ph type="title"/>
          </p:nvPr>
        </p:nvSpPr>
        <p:spPr/>
        <p:txBody>
          <a:bodyPr/>
          <a:lstStyle/>
          <a:p>
            <a:r>
              <a:rPr lang="en-US" b="1" dirty="0"/>
              <a:t>The Origin of the Word “Peace”</a:t>
            </a:r>
          </a:p>
        </p:txBody>
      </p:sp>
      <p:sp>
        <p:nvSpPr>
          <p:cNvPr id="3" name="Content Placeholder 2">
            <a:extLst>
              <a:ext uri="{FF2B5EF4-FFF2-40B4-BE49-F238E27FC236}">
                <a16:creationId xmlns:a16="http://schemas.microsoft.com/office/drawing/2014/main" id="{5562098D-DA65-A969-792B-578614186F03}"/>
              </a:ext>
            </a:extLst>
          </p:cNvPr>
          <p:cNvSpPr>
            <a:spLocks noGrp="1"/>
          </p:cNvSpPr>
          <p:nvPr>
            <p:ph idx="1"/>
          </p:nvPr>
        </p:nvSpPr>
        <p:spPr/>
        <p:txBody>
          <a:bodyPr>
            <a:normAutofit/>
          </a:bodyPr>
          <a:lstStyle/>
          <a:p>
            <a:pPr>
              <a:buFont typeface="Arial" panose="020B0604020202020204" pitchFamily="34" charset="0"/>
              <a:buChar char="•"/>
            </a:pPr>
            <a:r>
              <a:rPr lang="en-US" sz="2800" dirty="0"/>
              <a:t>Historically the word "peace." Originating from the Latin pax, the Anglo-French phrase pes means "peace, compact, agreement, treaty of peace, tranquility, absence of hostility, harmony." </a:t>
            </a:r>
          </a:p>
          <a:p>
            <a:pPr>
              <a:buFont typeface="Arial" panose="020B0604020202020204" pitchFamily="34" charset="0"/>
              <a:buChar char="•"/>
            </a:pPr>
            <a:r>
              <a:rPr lang="en-US" sz="2800" dirty="0"/>
              <a:t> In many languages, the word 'peace' is also used as a greeting or a farewell, for example, the Hawaiian word aloha, as well as the Arabic word salaam.</a:t>
            </a:r>
          </a:p>
          <a:p>
            <a:pPr>
              <a:buFont typeface="Arial" panose="020B0604020202020204" pitchFamily="34" charset="0"/>
              <a:buChar char="•"/>
            </a:pPr>
            <a:r>
              <a:rPr lang="en-US" sz="2800" dirty="0"/>
              <a:t>In English, the word peace is occasionally used as a farewell, especially for the dead, as in the phrases "rest in peace" or "peace out"</a:t>
            </a:r>
          </a:p>
        </p:txBody>
      </p:sp>
    </p:spTree>
    <p:extLst>
      <p:ext uri="{BB962C8B-B14F-4D97-AF65-F5344CB8AC3E}">
        <p14:creationId xmlns:p14="http://schemas.microsoft.com/office/powerpoint/2010/main" val="4113221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042220-D56B-4FAD-2ECE-DC03B339ED6E}"/>
              </a:ext>
            </a:extLst>
          </p:cNvPr>
          <p:cNvSpPr>
            <a:spLocks noGrp="1"/>
          </p:cNvSpPr>
          <p:nvPr>
            <p:ph idx="1"/>
          </p:nvPr>
        </p:nvSpPr>
        <p:spPr>
          <a:xfrm>
            <a:off x="-1180214" y="-1"/>
            <a:ext cx="13372214" cy="6464595"/>
          </a:xfrm>
        </p:spPr>
        <p:txBody>
          <a:bodyPr/>
          <a:lstStyle/>
          <a:p>
            <a:r>
              <a:rPr lang="en-US" dirty="0"/>
              <a:t>,</a:t>
            </a:r>
          </a:p>
        </p:txBody>
      </p:sp>
      <p:pic>
        <p:nvPicPr>
          <p:cNvPr id="1026" name="Picture 2">
            <a:extLst>
              <a:ext uri="{FF2B5EF4-FFF2-40B4-BE49-F238E27FC236}">
                <a16:creationId xmlns:a16="http://schemas.microsoft.com/office/drawing/2014/main" id="{370F0F42-EF49-0E8C-6787-6F3C807FA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181" y="-180753"/>
            <a:ext cx="12238074" cy="6464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719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4D93-3A0E-1B7B-7E3C-E12C9ABE0E6A}"/>
              </a:ext>
            </a:extLst>
          </p:cNvPr>
          <p:cNvSpPr>
            <a:spLocks noGrp="1"/>
          </p:cNvSpPr>
          <p:nvPr>
            <p:ph type="title"/>
          </p:nvPr>
        </p:nvSpPr>
        <p:spPr/>
        <p:txBody>
          <a:bodyPr/>
          <a:lstStyle/>
          <a:p>
            <a:r>
              <a:rPr lang="en-US" dirty="0"/>
              <a:t> </a:t>
            </a:r>
            <a:r>
              <a:rPr lang="en-US" b="1" dirty="0"/>
              <a:t>Components of Peace </a:t>
            </a:r>
          </a:p>
        </p:txBody>
      </p:sp>
      <p:sp>
        <p:nvSpPr>
          <p:cNvPr id="4" name="Content Placeholder 3">
            <a:extLst>
              <a:ext uri="{FF2B5EF4-FFF2-40B4-BE49-F238E27FC236}">
                <a16:creationId xmlns:a16="http://schemas.microsoft.com/office/drawing/2014/main" id="{2A60B08E-1BF4-F4F8-CD0C-6E92822A7787}"/>
              </a:ext>
            </a:extLst>
          </p:cNvPr>
          <p:cNvSpPr>
            <a:spLocks noGrp="1"/>
          </p:cNvSpPr>
          <p:nvPr>
            <p:ph idx="1"/>
          </p:nvPr>
        </p:nvSpPr>
        <p:spPr/>
        <p:txBody>
          <a:bodyPr>
            <a:normAutofit lnSpcReduction="10000"/>
          </a:bodyPr>
          <a:lstStyle/>
          <a:p>
            <a:pPr>
              <a:buFont typeface="Arial" panose="020B0604020202020204" pitchFamily="34" charset="0"/>
              <a:buChar char="•"/>
            </a:pPr>
            <a:r>
              <a:rPr lang="en-US" sz="2400" dirty="0"/>
              <a:t>We define peace through the following four components: </a:t>
            </a:r>
          </a:p>
          <a:p>
            <a:pPr>
              <a:buFont typeface="Wingdings" panose="05000000000000000000" pitchFamily="2" charset="2"/>
              <a:buChar char="Ø"/>
            </a:pPr>
            <a:r>
              <a:rPr lang="en-US" sz="2400" b="1" dirty="0"/>
              <a:t>Peace is an outcome:</a:t>
            </a:r>
            <a:r>
              <a:rPr lang="en-US" sz="2400" dirty="0"/>
              <a:t> it is assessed by the absence or cessation of violence.</a:t>
            </a:r>
          </a:p>
          <a:p>
            <a:pPr>
              <a:buFont typeface="Wingdings" panose="05000000000000000000" pitchFamily="2" charset="2"/>
              <a:buChar char="Ø"/>
            </a:pPr>
            <a:r>
              <a:rPr lang="en-US" sz="2400" b="1" dirty="0"/>
              <a:t>Peace is a process: </a:t>
            </a:r>
            <a:r>
              <a:rPr lang="en-US" sz="2400" dirty="0"/>
              <a:t>peace-building is characterized by efforts to negotiate freedom from violence through the creation of social bonds within and across groups of people.</a:t>
            </a:r>
          </a:p>
          <a:p>
            <a:pPr>
              <a:buFont typeface="Wingdings" panose="05000000000000000000" pitchFamily="2" charset="2"/>
              <a:buChar char="Ø"/>
            </a:pPr>
            <a:r>
              <a:rPr lang="en-US" sz="2400" b="1" dirty="0"/>
              <a:t>Peace is a human disposition: </a:t>
            </a:r>
            <a:r>
              <a:rPr lang="en-US" sz="2400" dirty="0"/>
              <a:t>it is a personal and social orientation to secure freedom from distress and to foster a capacity to act, predicated on a fundamental recognition of freedom and dignity of all people</a:t>
            </a:r>
          </a:p>
          <a:p>
            <a:pPr>
              <a:buFont typeface="Wingdings" panose="05000000000000000000" pitchFamily="2" charset="2"/>
              <a:buChar char="Ø"/>
            </a:pPr>
            <a:r>
              <a:rPr lang="en-US" sz="2400" b="1" dirty="0"/>
              <a:t>Peace is a culture: </a:t>
            </a:r>
            <a:r>
              <a:rPr lang="en-US" sz="2400" dirty="0"/>
              <a:t>it is distinctive from a culture of violence, and fosters a sense of global citizenship.</a:t>
            </a:r>
          </a:p>
        </p:txBody>
      </p:sp>
    </p:spTree>
    <p:extLst>
      <p:ext uri="{BB962C8B-B14F-4D97-AF65-F5344CB8AC3E}">
        <p14:creationId xmlns:p14="http://schemas.microsoft.com/office/powerpoint/2010/main" val="3510086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CE98-BE1E-3B93-3D4C-B1F60D3226E4}"/>
              </a:ext>
            </a:extLst>
          </p:cNvPr>
          <p:cNvSpPr>
            <a:spLocks noGrp="1"/>
          </p:cNvSpPr>
          <p:nvPr>
            <p:ph type="title"/>
          </p:nvPr>
        </p:nvSpPr>
        <p:spPr>
          <a:xfrm>
            <a:off x="701749" y="286603"/>
            <a:ext cx="10558130" cy="999937"/>
          </a:xfrm>
        </p:spPr>
        <p:style>
          <a:lnRef idx="2">
            <a:schemeClr val="accent2">
              <a:shade val="15000"/>
            </a:schemeClr>
          </a:lnRef>
          <a:fillRef idx="1">
            <a:schemeClr val="accent2"/>
          </a:fillRef>
          <a:effectRef idx="0">
            <a:schemeClr val="accent2"/>
          </a:effectRef>
          <a:fontRef idx="minor">
            <a:schemeClr val="lt1"/>
          </a:fontRef>
        </p:style>
        <p:txBody>
          <a:bodyPr>
            <a:normAutofit fontScale="90000"/>
          </a:bodyPr>
          <a:lstStyle/>
          <a:p>
            <a:r>
              <a:rPr lang="en-US" sz="4000" b="0" i="0" dirty="0">
                <a:solidFill>
                  <a:srgbClr val="202124"/>
                </a:solidFill>
                <a:effectLst/>
                <a:highlight>
                  <a:srgbClr val="FFFFFF"/>
                </a:highlight>
                <a:latin typeface="Google Sans"/>
              </a:rPr>
              <a:t>What are the components of peace and its foundation?</a:t>
            </a:r>
            <a:br>
              <a:rPr lang="en-US" sz="4000" b="0" i="0" dirty="0">
                <a:solidFill>
                  <a:srgbClr val="202124"/>
                </a:solidFill>
                <a:effectLst/>
                <a:highlight>
                  <a:srgbClr val="FFFFFF"/>
                </a:highligh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D55876CA-75DC-EC6B-4D81-9280B084BC00}"/>
              </a:ext>
            </a:extLst>
          </p:cNvPr>
          <p:cNvSpPr>
            <a:spLocks noGrp="1"/>
          </p:cNvSpPr>
          <p:nvPr>
            <p:ph idx="1"/>
          </p:nvPr>
        </p:nvSpPr>
        <p:spPr>
          <a:xfrm>
            <a:off x="-372139" y="1446028"/>
            <a:ext cx="11632018" cy="4221048"/>
          </a:xfrm>
        </p:spPr>
        <p:txBody>
          <a:bodyPr>
            <a:normAutofit fontScale="70000" lnSpcReduction="20000"/>
          </a:bodyPr>
          <a:lstStyle/>
          <a:p>
            <a:pPr algn="l"/>
            <a:br>
              <a:rPr lang="en-US" sz="4100" b="0" i="0" dirty="0">
                <a:solidFill>
                  <a:srgbClr val="202124"/>
                </a:solidFill>
                <a:effectLst/>
                <a:latin typeface="Times New Roman" panose="02020603050405020304" pitchFamily="18" charset="0"/>
                <a:cs typeface="Times New Roman" panose="02020603050405020304" pitchFamily="18" charset="0"/>
              </a:rPr>
            </a:br>
            <a:r>
              <a:rPr lang="en-US" sz="4100" b="0" i="0" dirty="0">
                <a:solidFill>
                  <a:srgbClr val="202124"/>
                </a:solidFill>
                <a:effectLst/>
                <a:latin typeface="Times New Roman" panose="02020603050405020304" pitchFamily="18" charset="0"/>
                <a:cs typeface="Times New Roman" panose="02020603050405020304" pitchFamily="18" charset="0"/>
              </a:rPr>
              <a:t>   they are: </a:t>
            </a:r>
            <a:r>
              <a:rPr lang="en-US" sz="4100" dirty="0">
                <a:solidFill>
                  <a:srgbClr val="202124"/>
                </a:solidFill>
                <a:highlight>
                  <a:srgbClr val="FFFFFF"/>
                </a:highlight>
                <a:latin typeface="Times New Roman" panose="02020603050405020304" pitchFamily="18" charset="0"/>
                <a:cs typeface="Times New Roman" panose="02020603050405020304" pitchFamily="18" charset="0"/>
              </a:rPr>
              <a:t>virtue, justice, order, good law, good government, good relationship, well-being, freedom, respect for human rights, security etc., or an absence of violence. </a:t>
            </a:r>
          </a:p>
          <a:p>
            <a:pPr algn="l"/>
            <a:r>
              <a:rPr lang="en-US" sz="4100" dirty="0">
                <a:solidFill>
                  <a:srgbClr val="202124"/>
                </a:solidFill>
                <a:highlight>
                  <a:srgbClr val="FFFFFF"/>
                </a:highlight>
                <a:latin typeface="Times New Roman" panose="02020603050405020304" pitchFamily="18" charset="0"/>
                <a:cs typeface="Times New Roman" panose="02020603050405020304" pitchFamily="18" charset="0"/>
              </a:rPr>
              <a:t>And there are also eight pillars of peace which </a:t>
            </a:r>
            <a:r>
              <a:rPr lang="en-US" sz="4100" b="0" i="0" dirty="0">
                <a:solidFill>
                  <a:srgbClr val="202124"/>
                </a:solidFill>
                <a:effectLst/>
                <a:highlight>
                  <a:srgbClr val="FFFFFF"/>
                </a:highlight>
                <a:latin typeface="Times New Roman" panose="02020603050405020304" pitchFamily="18" charset="0"/>
                <a:cs typeface="Times New Roman" panose="02020603050405020304" pitchFamily="18" charset="0"/>
              </a:rPr>
              <a:t> should be addressed simultaneously, as much as possible:</a:t>
            </a:r>
          </a:p>
          <a:p>
            <a:pPr algn="l"/>
            <a:r>
              <a:rPr lang="en-US" sz="4100" b="0" i="0" dirty="0">
                <a:solidFill>
                  <a:srgbClr val="7030A0"/>
                </a:solidFill>
                <a:effectLst/>
                <a:highlight>
                  <a:srgbClr val="FFFFFF"/>
                </a:highlight>
                <a:latin typeface="Times New Roman" panose="02020603050405020304" pitchFamily="18" charset="0"/>
                <a:cs typeface="Times New Roman" panose="02020603050405020304" pitchFamily="18" charset="0"/>
              </a:rPr>
              <a:t>1) a well-functioning government 2)</a:t>
            </a:r>
            <a:r>
              <a:rPr lang="en-US" sz="4100" b="0" i="0" dirty="0">
                <a:solidFill>
                  <a:srgbClr val="202124"/>
                </a:solidFill>
                <a:effectLst/>
                <a:highlight>
                  <a:srgbClr val="FFFFFF"/>
                </a:highlight>
                <a:latin typeface="Times New Roman" panose="02020603050405020304" pitchFamily="18" charset="0"/>
                <a:cs typeface="Times New Roman" panose="02020603050405020304" pitchFamily="18" charset="0"/>
              </a:rPr>
              <a:t>a sound business environment;3)</a:t>
            </a:r>
            <a:r>
              <a:rPr lang="en-US" sz="4100" b="0" i="0" dirty="0">
                <a:solidFill>
                  <a:srgbClr val="7030A0"/>
                </a:solidFill>
                <a:effectLst/>
                <a:highlight>
                  <a:srgbClr val="FFFFFF"/>
                </a:highlight>
                <a:latin typeface="Times New Roman" panose="02020603050405020304" pitchFamily="18" charset="0"/>
                <a:cs typeface="Times New Roman" panose="02020603050405020304" pitchFamily="18" charset="0"/>
              </a:rPr>
              <a:t>an equitable distribution of resources. 4)</a:t>
            </a:r>
            <a:r>
              <a:rPr lang="en-US" sz="4100" b="0" i="0" dirty="0">
                <a:solidFill>
                  <a:srgbClr val="202124"/>
                </a:solidFill>
                <a:effectLst/>
                <a:highlight>
                  <a:srgbClr val="FFFFFF"/>
                </a:highlight>
                <a:latin typeface="Times New Roman" panose="02020603050405020304" pitchFamily="18" charset="0"/>
                <a:cs typeface="Times New Roman" panose="02020603050405020304" pitchFamily="18" charset="0"/>
              </a:rPr>
              <a:t>an acceptance of the rights of others;</a:t>
            </a:r>
            <a:r>
              <a:rPr lang="en-US" sz="4100" b="0" i="0" dirty="0">
                <a:solidFill>
                  <a:srgbClr val="7030A0"/>
                </a:solidFill>
                <a:effectLst/>
                <a:highlight>
                  <a:srgbClr val="FFFFFF"/>
                </a:highlight>
                <a:latin typeface="Times New Roman" panose="02020603050405020304" pitchFamily="18" charset="0"/>
                <a:cs typeface="Times New Roman" panose="02020603050405020304" pitchFamily="18" charset="0"/>
              </a:rPr>
              <a:t> 5)good relations with neighbors</a:t>
            </a:r>
            <a:r>
              <a:rPr lang="en-US" sz="4100" dirty="0">
                <a:solidFill>
                  <a:srgbClr val="202124"/>
                </a:solidFill>
                <a:highlight>
                  <a:srgbClr val="FFFFFF"/>
                </a:highlight>
                <a:latin typeface="Times New Roman" panose="02020603050405020304" pitchFamily="18" charset="0"/>
                <a:cs typeface="Times New Roman" panose="02020603050405020304" pitchFamily="18" charset="0"/>
              </a:rPr>
              <a:t> 6)</a:t>
            </a:r>
            <a:r>
              <a:rPr lang="en-US" sz="4100" b="0" i="0" dirty="0">
                <a:solidFill>
                  <a:srgbClr val="202124"/>
                </a:solidFill>
                <a:effectLst/>
                <a:highlight>
                  <a:srgbClr val="FFFFFF"/>
                </a:highlight>
                <a:latin typeface="Times New Roman" panose="02020603050405020304" pitchFamily="18" charset="0"/>
                <a:cs typeface="Times New Roman" panose="02020603050405020304" pitchFamily="18" charset="0"/>
              </a:rPr>
              <a:t>free flow of information 7) </a:t>
            </a:r>
            <a:r>
              <a:rPr lang="en-US" sz="4100" b="0" i="0" dirty="0">
                <a:solidFill>
                  <a:srgbClr val="7030A0"/>
                </a:solidFill>
                <a:effectLst/>
                <a:highlight>
                  <a:srgbClr val="FFFFFF"/>
                </a:highlight>
                <a:latin typeface="Times New Roman" panose="02020603050405020304" pitchFamily="18" charset="0"/>
                <a:cs typeface="Times New Roman" panose="02020603050405020304" pitchFamily="18" charset="0"/>
              </a:rPr>
              <a:t>a high level of human capital</a:t>
            </a:r>
            <a:r>
              <a:rPr lang="en-US" sz="4100" b="0" i="0" dirty="0">
                <a:solidFill>
                  <a:srgbClr val="202124"/>
                </a:solidFill>
                <a:effectLst/>
                <a:highlight>
                  <a:srgbClr val="FFFFFF"/>
                </a:highlight>
                <a:latin typeface="Times New Roman" panose="02020603050405020304" pitchFamily="18" charset="0"/>
                <a:cs typeface="Times New Roman" panose="02020603050405020304" pitchFamily="18" charset="0"/>
              </a:rPr>
              <a:t>; 8) low  level of corruption.</a:t>
            </a:r>
          </a:p>
          <a:p>
            <a:br>
              <a:rPr lang="en-US" sz="1600" b="0" i="0" dirty="0">
                <a:solidFill>
                  <a:srgbClr val="202124"/>
                </a:solidFill>
                <a:effectLst/>
                <a:highlight>
                  <a:srgbClr val="FFFFFF"/>
                </a:highlight>
                <a:latin typeface="arial" panose="020B0604020202020204" pitchFamily="34" charset="0"/>
              </a:rPr>
            </a:br>
            <a:br>
              <a:rPr lang="en-US" sz="1800" b="0" i="0" dirty="0">
                <a:solidFill>
                  <a:srgbClr val="202124"/>
                </a:solidFill>
                <a:effectLst/>
                <a:highlight>
                  <a:srgbClr val="FFFFFF"/>
                </a:highlight>
                <a:latin typeface="arial" panose="020B0604020202020204" pitchFamily="34" charset="0"/>
              </a:rPr>
            </a:br>
            <a:endParaRPr lang="en-US" sz="1800" dirty="0"/>
          </a:p>
        </p:txBody>
      </p:sp>
    </p:spTree>
    <p:extLst>
      <p:ext uri="{BB962C8B-B14F-4D97-AF65-F5344CB8AC3E}">
        <p14:creationId xmlns:p14="http://schemas.microsoft.com/office/powerpoint/2010/main" val="405567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203456-A258-2005-CCBA-69D18C5AD10F}"/>
              </a:ext>
            </a:extLst>
          </p:cNvPr>
          <p:cNvPicPr>
            <a:picLocks noChangeAspect="1"/>
          </p:cNvPicPr>
          <p:nvPr/>
        </p:nvPicPr>
        <p:blipFill>
          <a:blip r:embed="rId2"/>
          <a:stretch>
            <a:fillRect/>
          </a:stretch>
        </p:blipFill>
        <p:spPr>
          <a:xfrm>
            <a:off x="0" y="-425302"/>
            <a:ext cx="12192000" cy="7035652"/>
          </a:xfrm>
          <a:prstGeom prst="rect">
            <a:avLst/>
          </a:prstGeom>
        </p:spPr>
      </p:pic>
    </p:spTree>
    <p:extLst>
      <p:ext uri="{BB962C8B-B14F-4D97-AF65-F5344CB8AC3E}">
        <p14:creationId xmlns:p14="http://schemas.microsoft.com/office/powerpoint/2010/main" val="348712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3B27-CF66-E475-7937-70F7120E7315}"/>
              </a:ext>
            </a:extLst>
          </p:cNvPr>
          <p:cNvSpPr>
            <a:spLocks noGrp="1"/>
          </p:cNvSpPr>
          <p:nvPr>
            <p:ph type="title"/>
          </p:nvPr>
        </p:nvSpPr>
        <p:spPr/>
        <p:txBody>
          <a:bodyPr/>
          <a:lstStyle/>
          <a:p>
            <a:r>
              <a:rPr lang="en-US" b="1" dirty="0"/>
              <a:t>Types of Peace</a:t>
            </a:r>
          </a:p>
        </p:txBody>
      </p:sp>
      <p:sp>
        <p:nvSpPr>
          <p:cNvPr id="3" name="Content Placeholder 2">
            <a:extLst>
              <a:ext uri="{FF2B5EF4-FFF2-40B4-BE49-F238E27FC236}">
                <a16:creationId xmlns:a16="http://schemas.microsoft.com/office/drawing/2014/main" id="{C1EF3796-B320-F85A-0642-C6489793A71A}"/>
              </a:ext>
            </a:extLst>
          </p:cNvPr>
          <p:cNvSpPr>
            <a:spLocks noGrp="1"/>
          </p:cNvSpPr>
          <p:nvPr>
            <p:ph idx="1"/>
          </p:nvPr>
        </p:nvSpPr>
        <p:spPr>
          <a:xfrm>
            <a:off x="1097280" y="1845734"/>
            <a:ext cx="8897325" cy="4023360"/>
          </a:xfrm>
        </p:spPr>
        <p:txBody>
          <a:bodyPr>
            <a:normAutofit/>
          </a:bodyPr>
          <a:lstStyle/>
          <a:p>
            <a:pPr>
              <a:buFont typeface="Arial" panose="020B0604020202020204" pitchFamily="34" charset="0"/>
              <a:buChar char="•"/>
            </a:pPr>
            <a:r>
              <a:rPr lang="en-US" sz="2800" dirty="0"/>
              <a:t>Peace is classified into four types: </a:t>
            </a:r>
          </a:p>
          <a:p>
            <a:pPr marL="514350" indent="-514350">
              <a:buFont typeface="+mj-lt"/>
              <a:buAutoNum type="arabicPeriod"/>
            </a:pPr>
            <a:r>
              <a:rPr lang="en-US" sz="2800" b="1" dirty="0"/>
              <a:t>Positive peace: </a:t>
            </a:r>
            <a:r>
              <a:rPr lang="en-US" sz="2800" dirty="0"/>
              <a:t>Positive peace refers to the absence of indirect and structural violence. It is a more lasting peace, is built on sustainable investments in economic development and institutions as well as the societal attitudes that foster peace.</a:t>
            </a:r>
          </a:p>
          <a:p>
            <a:pPr marL="514350" indent="-514350">
              <a:buFont typeface="+mj-lt"/>
              <a:buAutoNum type="arabicPeriod"/>
            </a:pPr>
            <a:r>
              <a:rPr lang="en-US" sz="2800" b="1" dirty="0"/>
              <a:t>Negative peace: </a:t>
            </a:r>
            <a:r>
              <a:rPr lang="en-US" sz="2800" dirty="0"/>
              <a:t>it is defined by the absence of war and violence. </a:t>
            </a:r>
          </a:p>
          <a:p>
            <a:pPr marL="0" indent="0">
              <a:buNone/>
            </a:pPr>
            <a:endParaRPr lang="en-US" sz="2800" dirty="0"/>
          </a:p>
          <a:p>
            <a:pPr marL="514350" indent="-514350">
              <a:buFont typeface="+mj-lt"/>
              <a:buAutoNum type="arabicPeriod"/>
            </a:pPr>
            <a:endParaRPr lang="en-US" sz="2800" dirty="0"/>
          </a:p>
          <a:p>
            <a:pPr marL="514350" indent="-514350">
              <a:buFont typeface="+mj-lt"/>
              <a:buAutoNum type="arabicPeriod"/>
            </a:pPr>
            <a:endParaRPr lang="en-US" sz="2800" dirty="0"/>
          </a:p>
        </p:txBody>
      </p:sp>
    </p:spTree>
    <p:extLst>
      <p:ext uri="{BB962C8B-B14F-4D97-AF65-F5344CB8AC3E}">
        <p14:creationId xmlns:p14="http://schemas.microsoft.com/office/powerpoint/2010/main" val="64661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3B27-CF66-E475-7937-70F7120E7315}"/>
              </a:ext>
            </a:extLst>
          </p:cNvPr>
          <p:cNvSpPr>
            <a:spLocks noGrp="1"/>
          </p:cNvSpPr>
          <p:nvPr>
            <p:ph type="title"/>
          </p:nvPr>
        </p:nvSpPr>
        <p:spPr/>
        <p:txBody>
          <a:bodyPr/>
          <a:lstStyle/>
          <a:p>
            <a:r>
              <a:rPr lang="en-US" b="1" dirty="0"/>
              <a:t>Types of Peace</a:t>
            </a:r>
          </a:p>
        </p:txBody>
      </p:sp>
      <p:sp>
        <p:nvSpPr>
          <p:cNvPr id="3" name="Content Placeholder 2">
            <a:extLst>
              <a:ext uri="{FF2B5EF4-FFF2-40B4-BE49-F238E27FC236}">
                <a16:creationId xmlns:a16="http://schemas.microsoft.com/office/drawing/2014/main" id="{C1EF3796-B320-F85A-0642-C6489793A71A}"/>
              </a:ext>
            </a:extLst>
          </p:cNvPr>
          <p:cNvSpPr>
            <a:spLocks noGrp="1"/>
          </p:cNvSpPr>
          <p:nvPr>
            <p:ph idx="1"/>
          </p:nvPr>
        </p:nvSpPr>
        <p:spPr/>
        <p:txBody>
          <a:bodyPr>
            <a:normAutofit/>
          </a:bodyPr>
          <a:lstStyle/>
          <a:p>
            <a:pPr marL="514350" indent="-514350">
              <a:buFont typeface="+mj-lt"/>
              <a:buAutoNum type="arabicPeriod" startAt="3"/>
            </a:pPr>
            <a:r>
              <a:rPr lang="en-US" sz="2800" b="1" dirty="0"/>
              <a:t>Internal peace: </a:t>
            </a:r>
            <a:r>
              <a:rPr lang="en-US" sz="2800" dirty="0"/>
              <a:t>it is is "peace of mind or soul.“, the absence of afflictions or mental disturbances, such as worry, anxiety, greed, hatred, delusion, leads to a state of peace, serenity, and tranquility of mind.</a:t>
            </a:r>
          </a:p>
          <a:p>
            <a:pPr marL="514350" indent="-514350">
              <a:buFont typeface="+mj-lt"/>
              <a:buAutoNum type="arabicPeriod" startAt="3"/>
            </a:pPr>
            <a:r>
              <a:rPr lang="en-US" sz="2800" b="1" dirty="0"/>
              <a:t>External peace. </a:t>
            </a:r>
            <a:r>
              <a:rPr lang="en-US" sz="2800" dirty="0"/>
              <a:t>A condition of peaceful and contented coexistence between humans and the natural world is known as external peace, and it is a state that exists in society, nations, and the entire planet.</a:t>
            </a:r>
            <a:endParaRPr lang="en-US" sz="3200" dirty="0"/>
          </a:p>
        </p:txBody>
      </p:sp>
    </p:spTree>
    <p:extLst>
      <p:ext uri="{BB962C8B-B14F-4D97-AF65-F5344CB8AC3E}">
        <p14:creationId xmlns:p14="http://schemas.microsoft.com/office/powerpoint/2010/main" val="154621430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
  <TotalTime>1597</TotalTime>
  <Words>2044</Words>
  <Application>Microsoft Office PowerPoint</Application>
  <PresentationFormat>Widescreen</PresentationFormat>
  <Paragraphs>164</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vt:lpstr>
      <vt:lpstr>Arial Black</vt:lpstr>
      <vt:lpstr>Calibri</vt:lpstr>
      <vt:lpstr>Calibri Light</vt:lpstr>
      <vt:lpstr>Google Sans</vt:lpstr>
      <vt:lpstr>Open Sans</vt:lpstr>
      <vt:lpstr>Poppins</vt:lpstr>
      <vt:lpstr>Times New Roman</vt:lpstr>
      <vt:lpstr>Wingdings</vt:lpstr>
      <vt:lpstr>Retrospect</vt:lpstr>
      <vt:lpstr>PowerPoint Presentation</vt:lpstr>
      <vt:lpstr>What is peace (Nabad)?</vt:lpstr>
      <vt:lpstr>The Origin of the Word “Peace”</vt:lpstr>
      <vt:lpstr>PowerPoint Presentation</vt:lpstr>
      <vt:lpstr> Components of Peace </vt:lpstr>
      <vt:lpstr>What are the components of peace and its foundation? </vt:lpstr>
      <vt:lpstr>PowerPoint Presentation</vt:lpstr>
      <vt:lpstr>Types of Peace</vt:lpstr>
      <vt:lpstr>Types of Peace</vt:lpstr>
      <vt:lpstr>Level of peace </vt:lpstr>
      <vt:lpstr>Types of Violence</vt:lpstr>
      <vt:lpstr>Types of Violence</vt:lpstr>
      <vt:lpstr>Approaches of Peace </vt:lpstr>
      <vt:lpstr>Approaches of Peace </vt:lpstr>
      <vt:lpstr>Approaches of Peace </vt:lpstr>
      <vt:lpstr>History of Peacebuilding</vt:lpstr>
      <vt:lpstr>Elements of Peace Building </vt:lpstr>
      <vt:lpstr>Importance of Peace Building </vt:lpstr>
      <vt:lpstr>PowerPoint Presentation</vt:lpstr>
      <vt:lpstr>Sample of MCQ on Peace and Conflict Studies: Nature and Scope with answers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Omar Mohamed</dc:creator>
  <cp:lastModifiedBy>real computers</cp:lastModifiedBy>
  <cp:revision>600</cp:revision>
  <dcterms:created xsi:type="dcterms:W3CDTF">2024-05-01T14:04:25Z</dcterms:created>
  <dcterms:modified xsi:type="dcterms:W3CDTF">2024-05-31T20:26:54Z</dcterms:modified>
</cp:coreProperties>
</file>