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97" r:id="rId3"/>
    <p:sldId id="283" r:id="rId4"/>
    <p:sldId id="284" r:id="rId5"/>
    <p:sldId id="285" r:id="rId6"/>
    <p:sldId id="286" r:id="rId7"/>
    <p:sldId id="287" r:id="rId8"/>
    <p:sldId id="288" r:id="rId9"/>
    <p:sldId id="289" r:id="rId10"/>
    <p:sldId id="290" r:id="rId11"/>
    <p:sldId id="291" r:id="rId12"/>
    <p:sldId id="292" r:id="rId13"/>
    <p:sldId id="293" r:id="rId14"/>
    <p:sldId id="294" r:id="rId15"/>
    <p:sldId id="295" r:id="rId16"/>
    <p:sldId id="296" r:id="rId17"/>
    <p:sldId id="299" r:id="rId18"/>
    <p:sldId id="298" r:id="rId19"/>
    <p:sldId id="28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66" d="100"/>
          <a:sy n="66" d="100"/>
        </p:scale>
        <p:origin x="504"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28132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8223429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129609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644F1B-578A-449E-8286-4975117C5F4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56643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644F1B-578A-449E-8286-4975117C5F49}" type="datetimeFigureOut">
              <a:rPr lang="en-US" smtClean="0"/>
              <a:t>5/10/2024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23D955-AA3B-452F-814B-FA08BBD245EB}"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144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644F1B-578A-449E-8286-4975117C5F4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328411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644F1B-578A-449E-8286-4975117C5F49}" type="datetimeFigureOut">
              <a:rPr lang="en-US" smtClean="0"/>
              <a:t>5/10/2024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0128124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644F1B-578A-449E-8286-4975117C5F49}" type="datetimeFigureOut">
              <a:rPr lang="en-US" smtClean="0"/>
              <a:t>5/10/2024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29900540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DA644F1B-578A-449E-8286-4975117C5F49}" type="datetimeFigureOut">
              <a:rPr lang="en-US" smtClean="0"/>
              <a:t>5/10/2024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4440464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DA644F1B-578A-449E-8286-4975117C5F49}" type="datetimeFigureOut">
              <a:rPr lang="en-US" smtClean="0"/>
              <a:t>5/10/2024</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23D955-AA3B-452F-814B-FA08BBD245EB}" type="slidenum">
              <a:rPr lang="en-US" smtClean="0"/>
              <a:t>‹#›</a:t>
            </a:fld>
            <a:endParaRPr lang="en-US"/>
          </a:p>
        </p:txBody>
      </p:sp>
    </p:spTree>
    <p:extLst>
      <p:ext uri="{BB962C8B-B14F-4D97-AF65-F5344CB8AC3E}">
        <p14:creationId xmlns:p14="http://schemas.microsoft.com/office/powerpoint/2010/main" val="3796056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644F1B-578A-449E-8286-4975117C5F49}" type="datetimeFigureOut">
              <a:rPr lang="en-US" smtClean="0"/>
              <a:t>5/10/2024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23D955-AA3B-452F-814B-FA08BBD245EB}" type="slidenum">
              <a:rPr lang="en-US" smtClean="0"/>
              <a:t>‹#›</a:t>
            </a:fld>
            <a:endParaRPr lang="en-US"/>
          </a:p>
        </p:txBody>
      </p:sp>
    </p:spTree>
    <p:extLst>
      <p:ext uri="{BB962C8B-B14F-4D97-AF65-F5344CB8AC3E}">
        <p14:creationId xmlns:p14="http://schemas.microsoft.com/office/powerpoint/2010/main" val="3595131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DA644F1B-578A-449E-8286-4975117C5F49}" type="datetimeFigureOut">
              <a:rPr lang="en-US" smtClean="0"/>
              <a:t>5/10/2024</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3A23D955-AA3B-452F-814B-FA08BBD245EB}"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326018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0AB86F-6EC3-B823-83C8-B705B582B107}"/>
              </a:ext>
            </a:extLst>
          </p:cNvPr>
          <p:cNvSpPr>
            <a:spLocks noGrp="1"/>
          </p:cNvSpPr>
          <p:nvPr>
            <p:ph idx="1"/>
          </p:nvPr>
        </p:nvSpPr>
        <p:spPr>
          <a:xfrm>
            <a:off x="85060" y="2860158"/>
            <a:ext cx="7198241" cy="3008936"/>
          </a:xfrm>
        </p:spPr>
        <p:txBody>
          <a:bodyPr>
            <a:normAutofit/>
          </a:bodyPr>
          <a:lstStyle/>
          <a:p>
            <a:r>
              <a:rPr lang="en-US" sz="3200" b="1" dirty="0">
                <a:solidFill>
                  <a:srgbClr val="0070C0"/>
                </a:solidFill>
              </a:rPr>
              <a:t>Chapter Two: Types And Dynamics Of Conflicts</a:t>
            </a:r>
          </a:p>
        </p:txBody>
      </p:sp>
      <p:pic>
        <p:nvPicPr>
          <p:cNvPr id="5" name="Picture 4">
            <a:extLst>
              <a:ext uri="{FF2B5EF4-FFF2-40B4-BE49-F238E27FC236}">
                <a16:creationId xmlns:a16="http://schemas.microsoft.com/office/drawing/2014/main" id="{63B403F6-DD8F-D89E-B867-EAB5D881A24B}"/>
              </a:ext>
            </a:extLst>
          </p:cNvPr>
          <p:cNvPicPr>
            <a:picLocks noChangeAspect="1"/>
          </p:cNvPicPr>
          <p:nvPr/>
        </p:nvPicPr>
        <p:blipFill>
          <a:blip r:embed="rId2"/>
          <a:stretch>
            <a:fillRect/>
          </a:stretch>
        </p:blipFill>
        <p:spPr>
          <a:xfrm>
            <a:off x="7283301" y="170121"/>
            <a:ext cx="4908699" cy="5778241"/>
          </a:xfrm>
          <a:prstGeom prst="rect">
            <a:avLst/>
          </a:prstGeom>
        </p:spPr>
      </p:pic>
      <p:pic>
        <p:nvPicPr>
          <p:cNvPr id="7" name="Picture 6">
            <a:extLst>
              <a:ext uri="{FF2B5EF4-FFF2-40B4-BE49-F238E27FC236}">
                <a16:creationId xmlns:a16="http://schemas.microsoft.com/office/drawing/2014/main" id="{83B7B0DC-BA6F-C934-44A2-6F9C8ADC2A2F}"/>
              </a:ext>
            </a:extLst>
          </p:cNvPr>
          <p:cNvPicPr>
            <a:picLocks noChangeAspect="1"/>
          </p:cNvPicPr>
          <p:nvPr/>
        </p:nvPicPr>
        <p:blipFill>
          <a:blip r:embed="rId3"/>
          <a:stretch>
            <a:fillRect/>
          </a:stretch>
        </p:blipFill>
        <p:spPr>
          <a:xfrm>
            <a:off x="85060" y="723767"/>
            <a:ext cx="7198241" cy="1855614"/>
          </a:xfrm>
          <a:prstGeom prst="rect">
            <a:avLst/>
          </a:prstGeom>
        </p:spPr>
      </p:pic>
      <p:pic>
        <p:nvPicPr>
          <p:cNvPr id="6" name="Content Placeholder 4">
            <a:extLst>
              <a:ext uri="{FF2B5EF4-FFF2-40B4-BE49-F238E27FC236}">
                <a16:creationId xmlns:a16="http://schemas.microsoft.com/office/drawing/2014/main" id="{AF28CE50-537E-1745-BC18-553557138A93}"/>
              </a:ext>
            </a:extLst>
          </p:cNvPr>
          <p:cNvPicPr>
            <a:picLocks noChangeAspect="1"/>
          </p:cNvPicPr>
          <p:nvPr/>
        </p:nvPicPr>
        <p:blipFill>
          <a:blip r:embed="rId4"/>
          <a:stretch>
            <a:fillRect/>
          </a:stretch>
        </p:blipFill>
        <p:spPr>
          <a:xfrm>
            <a:off x="866275" y="3679761"/>
            <a:ext cx="6417026" cy="2571197"/>
          </a:xfrm>
          <a:prstGeom prst="rect">
            <a:avLst/>
          </a:prstGeom>
        </p:spPr>
      </p:pic>
    </p:spTree>
    <p:extLst>
      <p:ext uri="{BB962C8B-B14F-4D97-AF65-F5344CB8AC3E}">
        <p14:creationId xmlns:p14="http://schemas.microsoft.com/office/powerpoint/2010/main" val="402551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7717536" cy="4023360"/>
          </a:xfrm>
        </p:spPr>
        <p:txBody>
          <a:bodyPr>
            <a:normAutofit/>
          </a:bodyPr>
          <a:lstStyle/>
          <a:p>
            <a:pPr>
              <a:buFont typeface="Arial" panose="020B0604020202020204" pitchFamily="34" charset="0"/>
              <a:buChar char="•"/>
            </a:pPr>
            <a:r>
              <a:rPr lang="en-US" sz="2500" dirty="0"/>
              <a:t> Conflict management involves understanding the causes and dynamics of conflicts, employing strategies to de-escalate tensions, and finding mutually beneficial solutions. </a:t>
            </a:r>
          </a:p>
          <a:p>
            <a:pPr>
              <a:buFont typeface="Arial" panose="020B0604020202020204" pitchFamily="34" charset="0"/>
              <a:buChar char="•"/>
            </a:pPr>
            <a:r>
              <a:rPr lang="en-US" sz="2500" dirty="0"/>
              <a:t>Effective conflict management aims to minimize negative consequences, promote open communication, and maintain or strengthen relationships.</a:t>
            </a:r>
          </a:p>
          <a:p>
            <a:pPr>
              <a:buFont typeface="Arial" panose="020B0604020202020204" pitchFamily="34" charset="0"/>
              <a:buChar char="•"/>
            </a:pPr>
            <a:r>
              <a:rPr lang="en-US" sz="2500" dirty="0"/>
              <a:t>Conflict management methods can be broadly classified into two categories: coercive and non coercive (Alternative Dispute Resolution) approaches.</a:t>
            </a:r>
          </a:p>
          <a:p>
            <a:pPr>
              <a:buFont typeface="Arial" panose="020B0604020202020204" pitchFamily="34" charset="0"/>
              <a:buChar char="•"/>
            </a:pPr>
            <a:endParaRPr lang="en-US" sz="2500" dirty="0"/>
          </a:p>
          <a:p>
            <a:pPr>
              <a:buFont typeface="Arial" panose="020B0604020202020204" pitchFamily="34" charset="0"/>
              <a:buChar char="•"/>
            </a:pPr>
            <a:endParaRPr lang="en-US" sz="2500" dirty="0"/>
          </a:p>
        </p:txBody>
      </p:sp>
      <p:pic>
        <p:nvPicPr>
          <p:cNvPr id="5" name="Picture 4">
            <a:extLst>
              <a:ext uri="{FF2B5EF4-FFF2-40B4-BE49-F238E27FC236}">
                <a16:creationId xmlns:a16="http://schemas.microsoft.com/office/drawing/2014/main" id="{A6B89F28-7270-7073-D938-4B791EF26E92}"/>
              </a:ext>
            </a:extLst>
          </p:cNvPr>
          <p:cNvPicPr>
            <a:picLocks noChangeAspect="1"/>
          </p:cNvPicPr>
          <p:nvPr/>
        </p:nvPicPr>
        <p:blipFill>
          <a:blip r:embed="rId2"/>
          <a:stretch>
            <a:fillRect/>
          </a:stretch>
        </p:blipFill>
        <p:spPr>
          <a:xfrm>
            <a:off x="8814816" y="2322576"/>
            <a:ext cx="3273552" cy="3187425"/>
          </a:xfrm>
          <a:prstGeom prst="rect">
            <a:avLst/>
          </a:prstGeom>
        </p:spPr>
      </p:pic>
    </p:spTree>
    <p:extLst>
      <p:ext uri="{BB962C8B-B14F-4D97-AF65-F5344CB8AC3E}">
        <p14:creationId xmlns:p14="http://schemas.microsoft.com/office/powerpoint/2010/main" val="27961098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10149840" cy="4023360"/>
          </a:xfrm>
        </p:spPr>
        <p:txBody>
          <a:bodyPr>
            <a:normAutofit fontScale="92500" lnSpcReduction="10000"/>
          </a:bodyPr>
          <a:lstStyle/>
          <a:p>
            <a:pPr marL="514350" indent="-514350">
              <a:buFont typeface="+mj-lt"/>
              <a:buAutoNum type="arabicPeriod"/>
            </a:pPr>
            <a:r>
              <a:rPr lang="en-US" sz="2800" b="1" dirty="0">
                <a:solidFill>
                  <a:srgbClr val="7030A0"/>
                </a:solidFill>
              </a:rPr>
              <a:t>Coercive Methods</a:t>
            </a:r>
          </a:p>
          <a:p>
            <a:pPr>
              <a:buFont typeface="Arial" panose="020B0604020202020204" pitchFamily="34" charset="0"/>
              <a:buChar char="•"/>
            </a:pPr>
            <a:r>
              <a:rPr lang="en-US" sz="2800" dirty="0"/>
              <a:t>Coercive methods refer to approaches used to manage conflicts that rely on the use of force, power, or authority to impose a resolution or enforce compliance. </a:t>
            </a:r>
          </a:p>
          <a:p>
            <a:pPr>
              <a:buFont typeface="Arial" panose="020B0604020202020204" pitchFamily="34" charset="0"/>
              <a:buChar char="•"/>
            </a:pPr>
            <a:r>
              <a:rPr lang="en-US" sz="2800" dirty="0"/>
              <a:t>These methods typically involve one party exerting control or dominance over the other party, often resulting in a win lose outcome and potentially damaging relationships</a:t>
            </a:r>
          </a:p>
          <a:p>
            <a:pPr>
              <a:buFont typeface="Arial" panose="020B0604020202020204" pitchFamily="34" charset="0"/>
              <a:buChar char="•"/>
            </a:pPr>
            <a:r>
              <a:rPr lang="en-US" sz="2800" dirty="0"/>
              <a:t>Coercive methods are generally considered less desirable for managing conflicts because they can lead to negative outcomes such as increased hostility, damaged relationships, and long-term resentment. </a:t>
            </a:r>
            <a:endParaRPr lang="en-US" sz="3200" b="1" dirty="0">
              <a:solidFill>
                <a:srgbClr val="7030A0"/>
              </a:solidFill>
            </a:endParaRPr>
          </a:p>
        </p:txBody>
      </p:sp>
    </p:spTree>
    <p:extLst>
      <p:ext uri="{BB962C8B-B14F-4D97-AF65-F5344CB8AC3E}">
        <p14:creationId xmlns:p14="http://schemas.microsoft.com/office/powerpoint/2010/main" val="377275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10149840" cy="4023360"/>
          </a:xfrm>
        </p:spPr>
        <p:txBody>
          <a:bodyPr>
            <a:normAutofit fontScale="92500" lnSpcReduction="10000"/>
          </a:bodyPr>
          <a:lstStyle/>
          <a:p>
            <a:pPr>
              <a:buFont typeface="Arial" panose="020B0604020202020204" pitchFamily="34" charset="0"/>
              <a:buChar char="•"/>
            </a:pPr>
            <a:r>
              <a:rPr lang="en-US" sz="2800" dirty="0"/>
              <a:t>Here are some examples of coercive methods:</a:t>
            </a:r>
          </a:p>
          <a:p>
            <a:pPr>
              <a:buFont typeface="Wingdings" panose="05000000000000000000" pitchFamily="2" charset="2"/>
              <a:buChar char="Ø"/>
            </a:pPr>
            <a:r>
              <a:rPr lang="en-US" sz="2800" b="1" dirty="0"/>
              <a:t>Force or Physical Coercion: </a:t>
            </a:r>
            <a:r>
              <a:rPr lang="en-US" sz="2800" dirty="0"/>
              <a:t>This involves using physical strength or violence to control or suppress conflicts.</a:t>
            </a:r>
          </a:p>
          <a:p>
            <a:pPr>
              <a:buFont typeface="Wingdings" panose="05000000000000000000" pitchFamily="2" charset="2"/>
              <a:buChar char="Ø"/>
            </a:pPr>
            <a:r>
              <a:rPr lang="en-US" sz="2800" b="1" dirty="0"/>
              <a:t>Authority or Hierarchy: </a:t>
            </a:r>
            <a:r>
              <a:rPr lang="en-US" sz="2800" dirty="0"/>
              <a:t>Coercive methods can be based on the hierarchical power structure within an organization or society</a:t>
            </a:r>
          </a:p>
          <a:p>
            <a:pPr>
              <a:buFont typeface="Wingdings" panose="05000000000000000000" pitchFamily="2" charset="2"/>
              <a:buChar char="Ø"/>
            </a:pPr>
            <a:r>
              <a:rPr lang="en-US" sz="2800" b="1" dirty="0"/>
              <a:t>Punishment or Threats: </a:t>
            </a:r>
            <a:r>
              <a:rPr lang="en-US" sz="2800" dirty="0"/>
              <a:t>Coercive methods may include imposing punishments or making threats to force compliance or deter certain behaviors. This can involve disciplinary actions, financial penalties, or negative consequences for those who do not conform to the desired outcome.</a:t>
            </a:r>
            <a:endParaRPr lang="en-US" sz="3200" b="1" dirty="0">
              <a:solidFill>
                <a:srgbClr val="7030A0"/>
              </a:solidFill>
            </a:endParaRPr>
          </a:p>
        </p:txBody>
      </p:sp>
    </p:spTree>
    <p:extLst>
      <p:ext uri="{BB962C8B-B14F-4D97-AF65-F5344CB8AC3E}">
        <p14:creationId xmlns:p14="http://schemas.microsoft.com/office/powerpoint/2010/main" val="2540895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10149840" cy="4023360"/>
          </a:xfrm>
        </p:spPr>
        <p:txBody>
          <a:bodyPr>
            <a:normAutofit/>
          </a:bodyPr>
          <a:lstStyle/>
          <a:p>
            <a:pPr marL="514350" indent="-514350">
              <a:buFont typeface="+mj-lt"/>
              <a:buAutoNum type="arabicPeriod" startAt="2"/>
            </a:pPr>
            <a:r>
              <a:rPr lang="en-US" sz="2800" b="1" dirty="0">
                <a:solidFill>
                  <a:srgbClr val="7030A0"/>
                </a:solidFill>
              </a:rPr>
              <a:t>Non-Coercive Methods (Alternative Dispute Resolution) </a:t>
            </a:r>
          </a:p>
          <a:p>
            <a:pPr>
              <a:buFont typeface="Arial" panose="020B0604020202020204" pitchFamily="34" charset="0"/>
              <a:buChar char="•"/>
            </a:pPr>
            <a:r>
              <a:rPr lang="en-US" sz="2800" dirty="0"/>
              <a:t>Non-coercive methods, are approaches used to manage conflicts that prioritize collaboration, communication, and mutual agreement rather than relying on force or authority. </a:t>
            </a:r>
          </a:p>
          <a:p>
            <a:pPr>
              <a:buFont typeface="Arial" panose="020B0604020202020204" pitchFamily="34" charset="0"/>
              <a:buChar char="•"/>
            </a:pPr>
            <a:r>
              <a:rPr lang="en-US" sz="2800" dirty="0"/>
              <a:t>ADR methods aim to facilitate constructive dialogue, promote understanding, and find mutually acceptable solutions. </a:t>
            </a:r>
          </a:p>
          <a:p>
            <a:pPr>
              <a:buFont typeface="Arial" panose="020B0604020202020204" pitchFamily="34" charset="0"/>
              <a:buChar char="•"/>
            </a:pPr>
            <a:r>
              <a:rPr lang="en-US" sz="2800" dirty="0"/>
              <a:t>They are often used as alternatives to traditional litigation or coercive methods. </a:t>
            </a:r>
            <a:endParaRPr lang="en-US" sz="3200" dirty="0">
              <a:solidFill>
                <a:srgbClr val="7030A0"/>
              </a:solidFill>
            </a:endParaRPr>
          </a:p>
        </p:txBody>
      </p:sp>
    </p:spTree>
    <p:extLst>
      <p:ext uri="{BB962C8B-B14F-4D97-AF65-F5344CB8AC3E}">
        <p14:creationId xmlns:p14="http://schemas.microsoft.com/office/powerpoint/2010/main" val="2412850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10149840" cy="4023360"/>
          </a:xfrm>
        </p:spPr>
        <p:txBody>
          <a:bodyPr>
            <a:normAutofit fontScale="92500"/>
          </a:bodyPr>
          <a:lstStyle/>
          <a:p>
            <a:pPr>
              <a:buFont typeface="Arial" panose="020B0604020202020204" pitchFamily="34" charset="0"/>
              <a:buChar char="•"/>
            </a:pPr>
            <a:r>
              <a:rPr lang="en-US" sz="2800" dirty="0"/>
              <a:t>Here are some commonly used non-coercive methods of ADR: </a:t>
            </a:r>
          </a:p>
          <a:p>
            <a:pPr>
              <a:buFont typeface="Wingdings" panose="05000000000000000000" pitchFamily="2" charset="2"/>
              <a:buChar char="Ø"/>
            </a:pPr>
            <a:r>
              <a:rPr lang="en-US" sz="2800" b="1" dirty="0"/>
              <a:t>Mediation: </a:t>
            </a:r>
            <a:r>
              <a:rPr lang="en-US" sz="2800" dirty="0"/>
              <a:t>Mediation involves the assistance of a neutral third party, the mediator, who facilitates communication and guides the parties toward a mutually acceptable resolution.</a:t>
            </a:r>
          </a:p>
          <a:p>
            <a:pPr>
              <a:buFont typeface="Wingdings" panose="05000000000000000000" pitchFamily="2" charset="2"/>
              <a:buChar char="Ø"/>
            </a:pPr>
            <a:r>
              <a:rPr lang="en-US" sz="2800" b="1" dirty="0"/>
              <a:t>Negotiation: </a:t>
            </a:r>
            <a:r>
              <a:rPr lang="en-US" sz="2800" dirty="0"/>
              <a:t>Negotiation involves direct communication and discussion between the conflicting parties to reach a mutually acceptable solution.</a:t>
            </a:r>
          </a:p>
          <a:p>
            <a:pPr>
              <a:buFont typeface="Wingdings" panose="05000000000000000000" pitchFamily="2" charset="2"/>
              <a:buChar char="Ø"/>
            </a:pPr>
            <a:r>
              <a:rPr lang="en-US" sz="2800" b="1" dirty="0"/>
              <a:t>Collaboration: </a:t>
            </a:r>
            <a:r>
              <a:rPr lang="en-US" sz="2800" dirty="0"/>
              <a:t>Collaboration emphasizes working together to find win-win solutions. It involves active participation, shared decision-making, and joint problem-solving. </a:t>
            </a:r>
            <a:endParaRPr lang="en-US" sz="3200" dirty="0">
              <a:solidFill>
                <a:srgbClr val="7030A0"/>
              </a:solidFill>
            </a:endParaRPr>
          </a:p>
        </p:txBody>
      </p:sp>
    </p:spTree>
    <p:extLst>
      <p:ext uri="{BB962C8B-B14F-4D97-AF65-F5344CB8AC3E}">
        <p14:creationId xmlns:p14="http://schemas.microsoft.com/office/powerpoint/2010/main" val="3201654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sp>
        <p:nvSpPr>
          <p:cNvPr id="3" name="Content Placeholder 2">
            <a:extLst>
              <a:ext uri="{FF2B5EF4-FFF2-40B4-BE49-F238E27FC236}">
                <a16:creationId xmlns:a16="http://schemas.microsoft.com/office/drawing/2014/main" id="{98531C0D-08B9-CDAB-93E8-E0A7A2DBF8CD}"/>
              </a:ext>
            </a:extLst>
          </p:cNvPr>
          <p:cNvSpPr>
            <a:spLocks noGrp="1"/>
          </p:cNvSpPr>
          <p:nvPr>
            <p:ph idx="1"/>
          </p:nvPr>
        </p:nvSpPr>
        <p:spPr>
          <a:xfrm>
            <a:off x="1097280" y="1845734"/>
            <a:ext cx="10149840" cy="4023360"/>
          </a:xfrm>
        </p:spPr>
        <p:txBody>
          <a:bodyPr>
            <a:normAutofit fontScale="92500" lnSpcReduction="10000"/>
          </a:bodyPr>
          <a:lstStyle/>
          <a:p>
            <a:pPr>
              <a:buFont typeface="Wingdings" panose="05000000000000000000" pitchFamily="2" charset="2"/>
              <a:buChar char="Ø"/>
            </a:pPr>
            <a:r>
              <a:rPr lang="en-US" sz="2800" b="1" dirty="0"/>
              <a:t>Arbitration: </a:t>
            </a:r>
            <a:r>
              <a:rPr lang="en-US" sz="2800" dirty="0"/>
              <a:t>Although arbitration is classified as a coercive method, it is a more formalized approach compared to the previous examples. In arbitration, a neutral third party, known as an arbitrator, listens to the arguments from both sides and makes a binding decision to resolve the conflict.</a:t>
            </a:r>
          </a:p>
          <a:p>
            <a:pPr>
              <a:buFont typeface="Wingdings" panose="05000000000000000000" pitchFamily="2" charset="2"/>
              <a:buChar char="Ø"/>
            </a:pPr>
            <a:r>
              <a:rPr lang="en-US" sz="2800" b="1" dirty="0"/>
              <a:t>Facilitation: </a:t>
            </a:r>
            <a:r>
              <a:rPr lang="en-US" sz="2800" dirty="0"/>
              <a:t>Facilitation involves the use of a neutral facilitator who guides a group or team through a structured process to address conflicts effectively</a:t>
            </a:r>
          </a:p>
          <a:p>
            <a:pPr>
              <a:buFont typeface="Wingdings" panose="05000000000000000000" pitchFamily="2" charset="2"/>
              <a:buChar char="Ø"/>
            </a:pPr>
            <a:r>
              <a:rPr lang="en-US" sz="2800" b="1" dirty="0"/>
              <a:t>Consensus-Building: </a:t>
            </a:r>
            <a:r>
              <a:rPr lang="en-US" sz="2800" dirty="0"/>
              <a:t>Consensus-building focuses on reaching a collective agreement that satisfies the interests and concerns of all parties involved. It involves open discussion, active listening, and seeking common ground. </a:t>
            </a:r>
            <a:endParaRPr lang="en-US" sz="3200" dirty="0">
              <a:solidFill>
                <a:srgbClr val="7030A0"/>
              </a:solidFill>
            </a:endParaRPr>
          </a:p>
        </p:txBody>
      </p:sp>
    </p:spTree>
    <p:extLst>
      <p:ext uri="{BB962C8B-B14F-4D97-AF65-F5344CB8AC3E}">
        <p14:creationId xmlns:p14="http://schemas.microsoft.com/office/powerpoint/2010/main" val="41043218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C13B9-1FAB-F8FA-DDE0-964FB0A40A9A}"/>
              </a:ext>
            </a:extLst>
          </p:cNvPr>
          <p:cNvSpPr>
            <a:spLocks noGrp="1"/>
          </p:cNvSpPr>
          <p:nvPr>
            <p:ph type="title"/>
          </p:nvPr>
        </p:nvSpPr>
        <p:spPr/>
        <p:txBody>
          <a:bodyPr/>
          <a:lstStyle/>
          <a:p>
            <a:r>
              <a:rPr lang="en-US" b="1" dirty="0"/>
              <a:t>Conflict Management Approaches </a:t>
            </a:r>
          </a:p>
        </p:txBody>
      </p:sp>
      <p:pic>
        <p:nvPicPr>
          <p:cNvPr id="5" name="Content Placeholder 4">
            <a:extLst>
              <a:ext uri="{FF2B5EF4-FFF2-40B4-BE49-F238E27FC236}">
                <a16:creationId xmlns:a16="http://schemas.microsoft.com/office/drawing/2014/main" id="{5E9AF226-5A90-26F8-0053-F93AA9A395A9}"/>
              </a:ext>
            </a:extLst>
          </p:cNvPr>
          <p:cNvPicPr>
            <a:picLocks noGrp="1" noChangeAspect="1"/>
          </p:cNvPicPr>
          <p:nvPr>
            <p:ph idx="1"/>
          </p:nvPr>
        </p:nvPicPr>
        <p:blipFill>
          <a:blip r:embed="rId2"/>
          <a:stretch>
            <a:fillRect/>
          </a:stretch>
        </p:blipFill>
        <p:spPr>
          <a:xfrm>
            <a:off x="1216152" y="1828800"/>
            <a:ext cx="9510713" cy="3858768"/>
          </a:xfrm>
        </p:spPr>
      </p:pic>
    </p:spTree>
    <p:extLst>
      <p:ext uri="{BB962C8B-B14F-4D97-AF65-F5344CB8AC3E}">
        <p14:creationId xmlns:p14="http://schemas.microsoft.com/office/powerpoint/2010/main" val="18816977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C5B4-EF63-1A0B-717F-56964F42EF65}"/>
              </a:ext>
            </a:extLst>
          </p:cNvPr>
          <p:cNvSpPr>
            <a:spLocks noGrp="1"/>
          </p:cNvSpPr>
          <p:nvPr>
            <p:ph type="title"/>
          </p:nvPr>
        </p:nvSpPr>
        <p:spPr/>
        <p:txBody>
          <a:bodyPr/>
          <a:lstStyle/>
          <a:p>
            <a:r>
              <a:rPr lang="en-US" dirty="0"/>
              <a:t>.</a:t>
            </a:r>
          </a:p>
        </p:txBody>
      </p:sp>
      <p:pic>
        <p:nvPicPr>
          <p:cNvPr id="1028" name="Picture 4" descr="Slide 5&#10; ">
            <a:extLst>
              <a:ext uri="{FF2B5EF4-FFF2-40B4-BE49-F238E27FC236}">
                <a16:creationId xmlns:a16="http://schemas.microsoft.com/office/drawing/2014/main" id="{5010669C-40D3-4832-4CAD-30A1E27C3A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94635" y="-442762"/>
            <a:ext cx="11531065" cy="6420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45733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0129A8-A459-4D44-9F87-6191BE9C040E}"/>
              </a:ext>
            </a:extLst>
          </p:cNvPr>
          <p:cNvSpPr>
            <a:spLocks noGrp="1"/>
          </p:cNvSpPr>
          <p:nvPr>
            <p:ph type="title"/>
          </p:nvPr>
        </p:nvSpPr>
        <p:spPr>
          <a:solidFill>
            <a:schemeClr val="accent2">
              <a:lumMod val="20000"/>
              <a:lumOff val="80000"/>
            </a:schemeClr>
          </a:solidFill>
        </p:spPr>
        <p:txBody>
          <a:bodyPr/>
          <a:lstStyle/>
          <a:p>
            <a:pPr algn="ctr"/>
            <a:r>
              <a:rPr lang="en-US" b="1" dirty="0"/>
              <a:t>Chapter assessment( questions)</a:t>
            </a:r>
          </a:p>
        </p:txBody>
      </p:sp>
      <p:sp>
        <p:nvSpPr>
          <p:cNvPr id="3" name="Content Placeholder 2">
            <a:extLst>
              <a:ext uri="{FF2B5EF4-FFF2-40B4-BE49-F238E27FC236}">
                <a16:creationId xmlns:a16="http://schemas.microsoft.com/office/drawing/2014/main" id="{0F95B22B-7BA9-CED1-B157-15AF67A3242C}"/>
              </a:ext>
            </a:extLst>
          </p:cNvPr>
          <p:cNvSpPr>
            <a:spLocks noGrp="1"/>
          </p:cNvSpPr>
          <p:nvPr>
            <p:ph idx="1"/>
          </p:nvPr>
        </p:nvSpPr>
        <p:spPr>
          <a:xfrm>
            <a:off x="644893" y="1845734"/>
            <a:ext cx="10510787" cy="4023360"/>
          </a:xfrm>
        </p:spPr>
        <p:style>
          <a:lnRef idx="2">
            <a:schemeClr val="accent1"/>
          </a:lnRef>
          <a:fillRef idx="1">
            <a:schemeClr val="lt1"/>
          </a:fillRef>
          <a:effectRef idx="0">
            <a:schemeClr val="accent1"/>
          </a:effectRef>
          <a:fontRef idx="minor">
            <a:schemeClr val="dk1"/>
          </a:fontRef>
        </p:style>
        <p:txBody>
          <a:bodyPr>
            <a:normAutofit fontScale="92500"/>
          </a:bodyPr>
          <a:lstStyle/>
          <a:p>
            <a:r>
              <a:rPr lang="en-US" sz="3200" dirty="0"/>
              <a:t>1- define Dynamics of Conflict.</a:t>
            </a:r>
          </a:p>
          <a:p>
            <a:r>
              <a:rPr lang="en-US" sz="3200" dirty="0"/>
              <a:t>2- list the types of conflict</a:t>
            </a:r>
          </a:p>
          <a:p>
            <a:r>
              <a:rPr lang="en-US" sz="3200" dirty="0"/>
              <a:t>3) what are the commonly used non-coercive methods of ADR:?</a:t>
            </a:r>
          </a:p>
          <a:p>
            <a:r>
              <a:rPr lang="en-US" sz="3200" dirty="0"/>
              <a:t>4) give example for commonly used non-coercive methods of ADR?</a:t>
            </a:r>
          </a:p>
          <a:p>
            <a:r>
              <a:rPr lang="en-US" sz="3200" dirty="0"/>
              <a:t>5) state the other way that we can  describe “Latent </a:t>
            </a:r>
            <a:r>
              <a:rPr lang="en-US" sz="3200" dirty="0" err="1"/>
              <a:t>Conflic</a:t>
            </a:r>
            <a:r>
              <a:rPr lang="en-US" sz="3200" dirty="0"/>
              <a:t>”</a:t>
            </a:r>
          </a:p>
          <a:p>
            <a:r>
              <a:rPr lang="en-US" sz="3200" dirty="0"/>
              <a:t>6) what does it mean “Post-Conflict Peacebuilding “</a:t>
            </a:r>
          </a:p>
          <a:p>
            <a:endParaRPr lang="en-US" dirty="0"/>
          </a:p>
        </p:txBody>
      </p:sp>
    </p:spTree>
    <p:extLst>
      <p:ext uri="{BB962C8B-B14F-4D97-AF65-F5344CB8AC3E}">
        <p14:creationId xmlns:p14="http://schemas.microsoft.com/office/powerpoint/2010/main" val="38183220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8B976A-4003-86A7-0FF6-913882AB83BD}"/>
              </a:ext>
            </a:extLst>
          </p:cNvPr>
          <p:cNvSpPr>
            <a:spLocks noGrp="1"/>
          </p:cNvSpPr>
          <p:nvPr>
            <p:ph idx="1"/>
          </p:nvPr>
        </p:nvSpPr>
        <p:spPr>
          <a:xfrm>
            <a:off x="1" y="138223"/>
            <a:ext cx="12014790" cy="5901069"/>
          </a:xfrm>
        </p:spPr>
        <p:style>
          <a:lnRef idx="1">
            <a:schemeClr val="accent5"/>
          </a:lnRef>
          <a:fillRef idx="2">
            <a:schemeClr val="accent5"/>
          </a:fillRef>
          <a:effectRef idx="1">
            <a:schemeClr val="accent5"/>
          </a:effectRef>
          <a:fontRef idx="minor">
            <a:schemeClr val="dk1"/>
          </a:fontRef>
        </p:style>
        <p:txBody>
          <a:bodyPr>
            <a:normAutofit/>
          </a:bodyPr>
          <a:lstStyle/>
          <a:p>
            <a:endParaRPr lang="en-US" sz="3600" dirty="0">
              <a:latin typeface="Bernard MT Condensed" panose="02050806060905020404" pitchFamily="18" charset="0"/>
            </a:endParaRPr>
          </a:p>
          <a:p>
            <a:pPr algn="ctr"/>
            <a:endParaRPr lang="en-US" sz="4000" dirty="0">
              <a:solidFill>
                <a:srgbClr val="7030A0"/>
              </a:solidFill>
              <a:latin typeface="Bernard MT Condensed" panose="02050806060905020404" pitchFamily="18" charset="0"/>
            </a:endParaRPr>
          </a:p>
          <a:p>
            <a:pPr algn="ctr"/>
            <a:endParaRPr lang="en-US" sz="4000" dirty="0">
              <a:solidFill>
                <a:srgbClr val="7030A0"/>
              </a:solidFill>
              <a:latin typeface="Bernard MT Condensed" panose="02050806060905020404" pitchFamily="18" charset="0"/>
            </a:endParaRPr>
          </a:p>
          <a:p>
            <a:pPr algn="ctr"/>
            <a:r>
              <a:rPr lang="en-US" sz="4000" dirty="0">
                <a:solidFill>
                  <a:srgbClr val="7030A0"/>
                </a:solidFill>
                <a:latin typeface="Bernard MT Condensed" panose="02050806060905020404" pitchFamily="18" charset="0"/>
              </a:rPr>
              <a:t>The END</a:t>
            </a:r>
          </a:p>
          <a:p>
            <a:pPr algn="ctr"/>
            <a:r>
              <a:rPr lang="en-US" sz="2800" b="1" dirty="0">
                <a:solidFill>
                  <a:srgbClr val="7030A0"/>
                </a:solidFill>
                <a:latin typeface="Bernard MT Condensed" panose="02050806060905020404" pitchFamily="18" charset="0"/>
                <a:cs typeface="Times New Roman" panose="02020603050405020304" pitchFamily="18" charset="0"/>
              </a:rPr>
              <a:t>Any Question?</a:t>
            </a:r>
            <a:endParaRPr lang="en-US" sz="18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00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5CD97-3518-12E3-5F94-E39673925D7D}"/>
              </a:ext>
            </a:extLst>
          </p:cNvPr>
          <p:cNvSpPr>
            <a:spLocks noGrp="1"/>
          </p:cNvSpPr>
          <p:nvPr>
            <p:ph type="title"/>
          </p:nvPr>
        </p:nvSpPr>
        <p:spPr>
          <a:xfrm>
            <a:off x="1097280" y="286604"/>
            <a:ext cx="10058400" cy="159964"/>
          </a:xfrm>
        </p:spPr>
        <p:txBody>
          <a:bodyPr>
            <a:normAutofit fontScale="90000"/>
          </a:bodyPr>
          <a:lstStyle/>
          <a:p>
            <a:endParaRPr lang="en-US" dirty="0"/>
          </a:p>
        </p:txBody>
      </p:sp>
      <p:pic>
        <p:nvPicPr>
          <p:cNvPr id="7" name="Picture 6">
            <a:extLst>
              <a:ext uri="{FF2B5EF4-FFF2-40B4-BE49-F238E27FC236}">
                <a16:creationId xmlns:a16="http://schemas.microsoft.com/office/drawing/2014/main" id="{A7DF71C2-2B10-5058-B906-1A927C427550}"/>
              </a:ext>
            </a:extLst>
          </p:cNvPr>
          <p:cNvPicPr>
            <a:picLocks noChangeAspect="1"/>
          </p:cNvPicPr>
          <p:nvPr/>
        </p:nvPicPr>
        <p:blipFill>
          <a:blip r:embed="rId2"/>
          <a:stretch>
            <a:fillRect/>
          </a:stretch>
        </p:blipFill>
        <p:spPr>
          <a:xfrm>
            <a:off x="2595562" y="1133475"/>
            <a:ext cx="7000875" cy="4591050"/>
          </a:xfrm>
          <a:prstGeom prst="rect">
            <a:avLst/>
          </a:prstGeom>
        </p:spPr>
      </p:pic>
      <p:sp>
        <p:nvSpPr>
          <p:cNvPr id="9" name="Content Placeholder 8">
            <a:extLst>
              <a:ext uri="{FF2B5EF4-FFF2-40B4-BE49-F238E27FC236}">
                <a16:creationId xmlns:a16="http://schemas.microsoft.com/office/drawing/2014/main" id="{7170997D-2C4C-1B84-3DDB-C76AE6D3A98C}"/>
              </a:ext>
            </a:extLst>
          </p:cNvPr>
          <p:cNvSpPr>
            <a:spLocks noGrp="1"/>
          </p:cNvSpPr>
          <p:nvPr>
            <p:ph idx="1"/>
          </p:nvPr>
        </p:nvSpPr>
        <p:spPr>
          <a:xfrm>
            <a:off x="635267" y="446568"/>
            <a:ext cx="10770669" cy="5422526"/>
          </a:xfrm>
        </p:spPr>
        <p:txBody>
          <a:bodyPr/>
          <a:lstStyle/>
          <a:p>
            <a:endParaRPr lang="en-US" dirty="0"/>
          </a:p>
        </p:txBody>
      </p:sp>
    </p:spTree>
    <p:extLst>
      <p:ext uri="{BB962C8B-B14F-4D97-AF65-F5344CB8AC3E}">
        <p14:creationId xmlns:p14="http://schemas.microsoft.com/office/powerpoint/2010/main" val="5486754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D1063-884E-8399-CA02-B001427389B6}"/>
              </a:ext>
            </a:extLst>
          </p:cNvPr>
          <p:cNvSpPr>
            <a:spLocks noGrp="1"/>
          </p:cNvSpPr>
          <p:nvPr>
            <p:ph type="title"/>
          </p:nvPr>
        </p:nvSpPr>
        <p:spPr>
          <a:xfrm>
            <a:off x="1097280" y="286603"/>
            <a:ext cx="10058400" cy="1361444"/>
          </a:xfrm>
        </p:spPr>
        <p:txBody>
          <a:bodyPr/>
          <a:lstStyle/>
          <a:p>
            <a:r>
              <a:rPr lang="en-US" b="1" dirty="0"/>
              <a:t>Introduction</a:t>
            </a:r>
          </a:p>
        </p:txBody>
      </p:sp>
      <p:sp>
        <p:nvSpPr>
          <p:cNvPr id="3" name="Content Placeholder 2">
            <a:extLst>
              <a:ext uri="{FF2B5EF4-FFF2-40B4-BE49-F238E27FC236}">
                <a16:creationId xmlns:a16="http://schemas.microsoft.com/office/drawing/2014/main" id="{1F69872F-D225-013C-911B-2942A88F6731}"/>
              </a:ext>
            </a:extLst>
          </p:cNvPr>
          <p:cNvSpPr>
            <a:spLocks noGrp="1"/>
          </p:cNvSpPr>
          <p:nvPr>
            <p:ph idx="1"/>
          </p:nvPr>
        </p:nvSpPr>
        <p:spPr>
          <a:xfrm>
            <a:off x="1097280" y="1786270"/>
            <a:ext cx="10058400" cy="4082824"/>
          </a:xfrm>
        </p:spPr>
        <p:txBody>
          <a:bodyPr>
            <a:normAutofit/>
          </a:bodyPr>
          <a:lstStyle/>
          <a:p>
            <a:pPr>
              <a:buFont typeface="Arial" panose="020B0604020202020204" pitchFamily="34" charset="0"/>
              <a:buChar char="•"/>
            </a:pPr>
            <a:r>
              <a:rPr lang="en-US" sz="2800" dirty="0"/>
              <a:t>Conflict is a universal phenomenon that can arise in any setting where people interact. </a:t>
            </a:r>
          </a:p>
          <a:p>
            <a:pPr>
              <a:buFont typeface="Arial" panose="020B0604020202020204" pitchFamily="34" charset="0"/>
              <a:buChar char="•"/>
            </a:pPr>
            <a:r>
              <a:rPr lang="en-US" sz="2800" dirty="0"/>
              <a:t>It can manifest in various forms, including interpersonal, intergroup, and organizational conflicts. </a:t>
            </a:r>
          </a:p>
          <a:p>
            <a:pPr>
              <a:buFont typeface="Arial" panose="020B0604020202020204" pitchFamily="34" charset="0"/>
              <a:buChar char="•"/>
            </a:pPr>
            <a:r>
              <a:rPr lang="en-US" sz="2800" dirty="0"/>
              <a:t>Understanding the dynamics of conflicts is essential for resolving them and preventing them from escalating into violence. </a:t>
            </a:r>
          </a:p>
        </p:txBody>
      </p:sp>
    </p:spTree>
    <p:extLst>
      <p:ext uri="{BB962C8B-B14F-4D97-AF65-F5344CB8AC3E}">
        <p14:creationId xmlns:p14="http://schemas.microsoft.com/office/powerpoint/2010/main" val="1909880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E8527-844E-8EFE-4FF7-83A7D30F5335}"/>
              </a:ext>
            </a:extLst>
          </p:cNvPr>
          <p:cNvSpPr>
            <a:spLocks noGrp="1"/>
          </p:cNvSpPr>
          <p:nvPr>
            <p:ph type="title"/>
          </p:nvPr>
        </p:nvSpPr>
        <p:spPr/>
        <p:txBody>
          <a:bodyPr/>
          <a:lstStyle/>
          <a:p>
            <a:r>
              <a:rPr lang="en-US" b="1" dirty="0"/>
              <a:t>Types of Conflict </a:t>
            </a:r>
          </a:p>
        </p:txBody>
      </p:sp>
      <p:sp>
        <p:nvSpPr>
          <p:cNvPr id="3" name="Content Placeholder 2">
            <a:extLst>
              <a:ext uri="{FF2B5EF4-FFF2-40B4-BE49-F238E27FC236}">
                <a16:creationId xmlns:a16="http://schemas.microsoft.com/office/drawing/2014/main" id="{2422139F-FBEE-34B3-926F-AE2D6B346DAF}"/>
              </a:ext>
            </a:extLst>
          </p:cNvPr>
          <p:cNvSpPr>
            <a:spLocks noGrp="1"/>
          </p:cNvSpPr>
          <p:nvPr>
            <p:ph idx="1"/>
          </p:nvPr>
        </p:nvSpPr>
        <p:spPr/>
        <p:txBody>
          <a:bodyPr>
            <a:normAutofit/>
          </a:bodyPr>
          <a:lstStyle/>
          <a:p>
            <a:pPr>
              <a:buFont typeface="Arial" panose="020B0604020202020204" pitchFamily="34" charset="0"/>
              <a:buChar char="•"/>
            </a:pPr>
            <a:r>
              <a:rPr lang="en-US" sz="2800" dirty="0"/>
              <a:t>Conflicts can arise in various forms and occur in different contexts. Here are some common types of conflicts and their dynamics: </a:t>
            </a:r>
          </a:p>
          <a:p>
            <a:pPr marL="806958" lvl="1" indent="-514350">
              <a:buFont typeface="+mj-lt"/>
              <a:buAutoNum type="arabicPeriod"/>
            </a:pPr>
            <a:r>
              <a:rPr lang="en-US" sz="2200" b="1" dirty="0"/>
              <a:t>Intrapersonal Conflict: </a:t>
            </a:r>
            <a:r>
              <a:rPr lang="en-US" sz="2200" dirty="0"/>
              <a:t>Intrapersonal conflicts occur within an individual's mind.</a:t>
            </a:r>
          </a:p>
          <a:p>
            <a:pPr marL="806958" lvl="1" indent="-514350">
              <a:buFont typeface="+mj-lt"/>
              <a:buAutoNum type="arabicPeriod"/>
            </a:pPr>
            <a:r>
              <a:rPr lang="en-US" sz="2200" b="1" dirty="0"/>
              <a:t>Interpersonal Conflict: </a:t>
            </a:r>
            <a:r>
              <a:rPr lang="en-US" sz="2200" dirty="0"/>
              <a:t>This type of conflict occurs between individuals. </a:t>
            </a:r>
          </a:p>
          <a:p>
            <a:pPr marL="806958" lvl="1" indent="-514350">
              <a:buFont typeface="+mj-lt"/>
              <a:buAutoNum type="arabicPeriod"/>
            </a:pPr>
            <a:r>
              <a:rPr lang="en-US" sz="2200" b="1" dirty="0"/>
              <a:t>Intra-organizational Conflict: </a:t>
            </a:r>
            <a:r>
              <a:rPr lang="en-US" sz="2200" dirty="0"/>
              <a:t>Intra-organizational conflicts occur within an organization, among its members or different departments. </a:t>
            </a:r>
          </a:p>
          <a:p>
            <a:pPr marL="806958" lvl="1" indent="-514350">
              <a:buFont typeface="+mj-lt"/>
              <a:buAutoNum type="arabicPeriod"/>
            </a:pPr>
            <a:r>
              <a:rPr lang="en-US" sz="2200" b="1" dirty="0"/>
              <a:t>Intergroup Conflict: </a:t>
            </a:r>
            <a:r>
              <a:rPr lang="en-US" sz="2200" dirty="0"/>
              <a:t>Intergroup conflicts occur between different groups or teams</a:t>
            </a:r>
          </a:p>
          <a:p>
            <a:pPr marL="806958" lvl="1" indent="-514350">
              <a:buFont typeface="+mj-lt"/>
              <a:buAutoNum type="arabicPeriod"/>
            </a:pPr>
            <a:r>
              <a:rPr lang="en-US" sz="2400" b="1" dirty="0"/>
              <a:t>International Conflict: </a:t>
            </a:r>
            <a:r>
              <a:rPr lang="en-US" sz="2400" dirty="0"/>
              <a:t>International conflicts occur between nations or states. </a:t>
            </a:r>
            <a:endParaRPr lang="en-US" sz="2600" dirty="0"/>
          </a:p>
        </p:txBody>
      </p:sp>
    </p:spTree>
    <p:extLst>
      <p:ext uri="{BB962C8B-B14F-4D97-AF65-F5344CB8AC3E}">
        <p14:creationId xmlns:p14="http://schemas.microsoft.com/office/powerpoint/2010/main" val="1090343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B208-4AD0-8514-592C-7976A7025C2F}"/>
              </a:ext>
            </a:extLst>
          </p:cNvPr>
          <p:cNvSpPr>
            <a:spLocks noGrp="1"/>
          </p:cNvSpPr>
          <p:nvPr>
            <p:ph type="title"/>
          </p:nvPr>
        </p:nvSpPr>
        <p:spPr/>
        <p:txBody>
          <a:bodyPr/>
          <a:lstStyle/>
          <a:p>
            <a:r>
              <a:rPr lang="en-US" b="1" dirty="0"/>
              <a:t>Dynamics of Conflict</a:t>
            </a:r>
          </a:p>
        </p:txBody>
      </p:sp>
      <p:sp>
        <p:nvSpPr>
          <p:cNvPr id="3" name="Content Placeholder 2">
            <a:extLst>
              <a:ext uri="{FF2B5EF4-FFF2-40B4-BE49-F238E27FC236}">
                <a16:creationId xmlns:a16="http://schemas.microsoft.com/office/drawing/2014/main" id="{F07F4CA8-A6D4-32B0-BECF-8A82B88B0FA4}"/>
              </a:ext>
            </a:extLst>
          </p:cNvPr>
          <p:cNvSpPr>
            <a:spLocks noGrp="1"/>
          </p:cNvSpPr>
          <p:nvPr>
            <p:ph idx="1"/>
          </p:nvPr>
        </p:nvSpPr>
        <p:spPr/>
        <p:txBody>
          <a:bodyPr>
            <a:normAutofit/>
          </a:bodyPr>
          <a:lstStyle/>
          <a:p>
            <a:pPr>
              <a:buFont typeface="Arial" panose="020B0604020202020204" pitchFamily="34" charset="0"/>
              <a:buChar char="•"/>
            </a:pPr>
            <a:r>
              <a:rPr lang="en-US" sz="2800" dirty="0"/>
              <a:t>The dynamics of conflict refer to the patterns, processes, and stages that conflicts go through as they develop and evolve.</a:t>
            </a:r>
          </a:p>
          <a:p>
            <a:pPr>
              <a:buFont typeface="Arial" panose="020B0604020202020204" pitchFamily="34" charset="0"/>
              <a:buChar char="•"/>
            </a:pPr>
            <a:r>
              <a:rPr lang="en-US" sz="2800" dirty="0"/>
              <a:t>Understanding these dynamics can provide insights into the underlying causes, behaviors, and potential resolutions of conflicts. </a:t>
            </a:r>
          </a:p>
          <a:p>
            <a:pPr>
              <a:buFont typeface="Arial" panose="020B0604020202020204" pitchFamily="34" charset="0"/>
              <a:buChar char="•"/>
            </a:pPr>
            <a:r>
              <a:rPr lang="en-US" sz="2800" dirty="0"/>
              <a:t>Authors and researchers have proposed several models that describe the stages a conflict typically goes through.</a:t>
            </a:r>
          </a:p>
        </p:txBody>
      </p:sp>
    </p:spTree>
    <p:extLst>
      <p:ext uri="{BB962C8B-B14F-4D97-AF65-F5344CB8AC3E}">
        <p14:creationId xmlns:p14="http://schemas.microsoft.com/office/powerpoint/2010/main" val="15461463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B208-4AD0-8514-592C-7976A7025C2F}"/>
              </a:ext>
            </a:extLst>
          </p:cNvPr>
          <p:cNvSpPr>
            <a:spLocks noGrp="1"/>
          </p:cNvSpPr>
          <p:nvPr>
            <p:ph type="title"/>
          </p:nvPr>
        </p:nvSpPr>
        <p:spPr/>
        <p:txBody>
          <a:bodyPr/>
          <a:lstStyle/>
          <a:p>
            <a:r>
              <a:rPr lang="en-US" b="1" dirty="0"/>
              <a:t>Dynamics of Conflict</a:t>
            </a:r>
          </a:p>
        </p:txBody>
      </p:sp>
      <p:pic>
        <p:nvPicPr>
          <p:cNvPr id="5" name="Content Placeholder 4">
            <a:extLst>
              <a:ext uri="{FF2B5EF4-FFF2-40B4-BE49-F238E27FC236}">
                <a16:creationId xmlns:a16="http://schemas.microsoft.com/office/drawing/2014/main" id="{8B8C3BA5-B1D3-34BD-A104-AE79536639E6}"/>
              </a:ext>
            </a:extLst>
          </p:cNvPr>
          <p:cNvPicPr>
            <a:picLocks noGrp="1" noChangeAspect="1"/>
          </p:cNvPicPr>
          <p:nvPr>
            <p:ph idx="1"/>
          </p:nvPr>
        </p:nvPicPr>
        <p:blipFill>
          <a:blip r:embed="rId2"/>
          <a:stretch>
            <a:fillRect/>
          </a:stretch>
        </p:blipFill>
        <p:spPr>
          <a:xfrm>
            <a:off x="1637415" y="1811788"/>
            <a:ext cx="8580474" cy="4184791"/>
          </a:xfrm>
        </p:spPr>
      </p:pic>
    </p:spTree>
    <p:extLst>
      <p:ext uri="{BB962C8B-B14F-4D97-AF65-F5344CB8AC3E}">
        <p14:creationId xmlns:p14="http://schemas.microsoft.com/office/powerpoint/2010/main" val="29029906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B208-4AD0-8514-592C-7976A7025C2F}"/>
              </a:ext>
            </a:extLst>
          </p:cNvPr>
          <p:cNvSpPr>
            <a:spLocks noGrp="1"/>
          </p:cNvSpPr>
          <p:nvPr>
            <p:ph type="title"/>
          </p:nvPr>
        </p:nvSpPr>
        <p:spPr/>
        <p:txBody>
          <a:bodyPr/>
          <a:lstStyle/>
          <a:p>
            <a:r>
              <a:rPr lang="en-US" b="1" dirty="0"/>
              <a:t>Dynamics of Conflict</a:t>
            </a:r>
          </a:p>
        </p:txBody>
      </p:sp>
      <p:sp>
        <p:nvSpPr>
          <p:cNvPr id="4" name="Content Placeholder 3">
            <a:extLst>
              <a:ext uri="{FF2B5EF4-FFF2-40B4-BE49-F238E27FC236}">
                <a16:creationId xmlns:a16="http://schemas.microsoft.com/office/drawing/2014/main" id="{711541BD-6AE8-FF62-76D4-F251897DFBC6}"/>
              </a:ext>
            </a:extLst>
          </p:cNvPr>
          <p:cNvSpPr>
            <a:spLocks noGrp="1"/>
          </p:cNvSpPr>
          <p:nvPr>
            <p:ph idx="1"/>
          </p:nvPr>
        </p:nvSpPr>
        <p:spPr/>
        <p:txBody>
          <a:bodyPr>
            <a:normAutofit/>
          </a:bodyPr>
          <a:lstStyle/>
          <a:p>
            <a:pPr>
              <a:buFont typeface="Wingdings" panose="05000000000000000000" pitchFamily="2" charset="2"/>
              <a:buChar char="Ø"/>
            </a:pPr>
            <a:r>
              <a:rPr lang="en-US" sz="2800" b="1" dirty="0"/>
              <a:t>Latent Conflict: </a:t>
            </a:r>
            <a:r>
              <a:rPr lang="en-US" sz="2800" dirty="0"/>
              <a:t>This is a situation where there are differences of viewpoint and things that bother individuals or parts of a group. This stage can also be described as “unstable peace”. </a:t>
            </a:r>
          </a:p>
          <a:p>
            <a:pPr>
              <a:buFont typeface="Wingdings" panose="05000000000000000000" pitchFamily="2" charset="2"/>
              <a:buChar char="Ø"/>
            </a:pPr>
            <a:r>
              <a:rPr lang="en-US" sz="2800" b="1" dirty="0"/>
              <a:t>Conflict Emergence: </a:t>
            </a:r>
            <a:r>
              <a:rPr lang="en-US" sz="2800" dirty="0"/>
              <a:t>Where a conflict has remained latent for a period, this stage marks the point that it emerges.</a:t>
            </a:r>
          </a:p>
          <a:p>
            <a:pPr>
              <a:buFont typeface="Wingdings" panose="05000000000000000000" pitchFamily="2" charset="2"/>
              <a:buChar char="Ø"/>
            </a:pPr>
            <a:r>
              <a:rPr lang="en-US" sz="2800" b="1" dirty="0"/>
              <a:t>Conflict Escalation: </a:t>
            </a:r>
            <a:r>
              <a:rPr lang="en-US" sz="2800" dirty="0"/>
              <a:t>During the escalation stage the intensity of a conflict increases and how individuals and groups interact begins to divide them. </a:t>
            </a:r>
            <a:r>
              <a:rPr lang="en-US" sz="3200" b="1" dirty="0"/>
              <a:t> </a:t>
            </a:r>
            <a:endParaRPr lang="en-US" sz="2800" b="1" dirty="0"/>
          </a:p>
        </p:txBody>
      </p:sp>
    </p:spTree>
    <p:extLst>
      <p:ext uri="{BB962C8B-B14F-4D97-AF65-F5344CB8AC3E}">
        <p14:creationId xmlns:p14="http://schemas.microsoft.com/office/powerpoint/2010/main" val="1273969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BB208-4AD0-8514-592C-7976A7025C2F}"/>
              </a:ext>
            </a:extLst>
          </p:cNvPr>
          <p:cNvSpPr>
            <a:spLocks noGrp="1"/>
          </p:cNvSpPr>
          <p:nvPr>
            <p:ph type="title"/>
          </p:nvPr>
        </p:nvSpPr>
        <p:spPr/>
        <p:txBody>
          <a:bodyPr/>
          <a:lstStyle/>
          <a:p>
            <a:r>
              <a:rPr lang="en-US" b="1" dirty="0"/>
              <a:t>Dynamics of Conflict</a:t>
            </a:r>
          </a:p>
        </p:txBody>
      </p:sp>
      <p:sp>
        <p:nvSpPr>
          <p:cNvPr id="4" name="Content Placeholder 3">
            <a:extLst>
              <a:ext uri="{FF2B5EF4-FFF2-40B4-BE49-F238E27FC236}">
                <a16:creationId xmlns:a16="http://schemas.microsoft.com/office/drawing/2014/main" id="{711541BD-6AE8-FF62-76D4-F251897DFBC6}"/>
              </a:ext>
            </a:extLst>
          </p:cNvPr>
          <p:cNvSpPr>
            <a:spLocks noGrp="1"/>
          </p:cNvSpPr>
          <p:nvPr>
            <p:ph idx="1"/>
          </p:nvPr>
        </p:nvSpPr>
        <p:spPr/>
        <p:txBody>
          <a:bodyPr>
            <a:normAutofit/>
          </a:bodyPr>
          <a:lstStyle/>
          <a:p>
            <a:pPr>
              <a:buFont typeface="Wingdings" panose="05000000000000000000" pitchFamily="2" charset="2"/>
              <a:buChar char="Ø"/>
            </a:pPr>
            <a:r>
              <a:rPr lang="en-US" sz="2400" b="1" dirty="0"/>
              <a:t>Hurting/Stalemate: </a:t>
            </a:r>
            <a:r>
              <a:rPr lang="en-US" sz="2400" dirty="0"/>
              <a:t>Once conflicts escalate for a while, they often reach a stalemate: a situation in which neither side can win, but neither side wants to back down or accept loss either. </a:t>
            </a:r>
          </a:p>
          <a:p>
            <a:pPr>
              <a:buFont typeface="Wingdings" panose="05000000000000000000" pitchFamily="2" charset="2"/>
              <a:buChar char="Ø"/>
            </a:pPr>
            <a:r>
              <a:rPr lang="en-US" sz="2400" b="1" dirty="0"/>
              <a:t>De-escalation / Negotiation: </a:t>
            </a:r>
            <a:r>
              <a:rPr lang="en-US" sz="2400" dirty="0"/>
              <a:t>Having arrived at a stalemate and a situation that neither side can win, a shift of emphasis can occur that cools the tension and a willingness to move in a different direction emerges.</a:t>
            </a:r>
          </a:p>
          <a:p>
            <a:pPr>
              <a:buFont typeface="Wingdings" panose="05000000000000000000" pitchFamily="2" charset="2"/>
              <a:buChar char="Ø"/>
            </a:pPr>
            <a:r>
              <a:rPr lang="en-US" sz="2400" b="1" dirty="0"/>
              <a:t>Dispute Settlement:  </a:t>
            </a:r>
            <a:r>
              <a:rPr lang="en-US" sz="2400" dirty="0"/>
              <a:t>New or greatly changed collective identities become dominant. Grievances underlying the conflict are often reduced for one side, but to resolve the conflict, the other side's grievances must be minimized. </a:t>
            </a:r>
            <a:endParaRPr lang="en-US" sz="2800" b="1" dirty="0"/>
          </a:p>
        </p:txBody>
      </p:sp>
    </p:spTree>
    <p:extLst>
      <p:ext uri="{BB962C8B-B14F-4D97-AF65-F5344CB8AC3E}">
        <p14:creationId xmlns:p14="http://schemas.microsoft.com/office/powerpoint/2010/main" val="35597702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34A056-DC84-2540-44ED-E79E216425DB}"/>
              </a:ext>
            </a:extLst>
          </p:cNvPr>
          <p:cNvSpPr>
            <a:spLocks noGrp="1"/>
          </p:cNvSpPr>
          <p:nvPr>
            <p:ph type="title"/>
          </p:nvPr>
        </p:nvSpPr>
        <p:spPr/>
        <p:txBody>
          <a:bodyPr/>
          <a:lstStyle/>
          <a:p>
            <a:r>
              <a:rPr lang="en-US" b="1" dirty="0"/>
              <a:t>Post-Conflict Peacebuilding </a:t>
            </a:r>
          </a:p>
        </p:txBody>
      </p:sp>
      <p:sp>
        <p:nvSpPr>
          <p:cNvPr id="3" name="Content Placeholder 2">
            <a:extLst>
              <a:ext uri="{FF2B5EF4-FFF2-40B4-BE49-F238E27FC236}">
                <a16:creationId xmlns:a16="http://schemas.microsoft.com/office/drawing/2014/main" id="{62967984-7B29-C7E5-16E7-8E709E6F4B8D}"/>
              </a:ext>
            </a:extLst>
          </p:cNvPr>
          <p:cNvSpPr>
            <a:spLocks noGrp="1"/>
          </p:cNvSpPr>
          <p:nvPr>
            <p:ph idx="1"/>
          </p:nvPr>
        </p:nvSpPr>
        <p:spPr>
          <a:xfrm>
            <a:off x="1097280" y="1845734"/>
            <a:ext cx="7525512" cy="4023360"/>
          </a:xfrm>
        </p:spPr>
        <p:txBody>
          <a:bodyPr>
            <a:normAutofit fontScale="92500" lnSpcReduction="20000"/>
          </a:bodyPr>
          <a:lstStyle/>
          <a:p>
            <a:pPr>
              <a:buFont typeface="Arial" panose="020B0604020202020204" pitchFamily="34" charset="0"/>
              <a:buChar char="•"/>
            </a:pPr>
            <a:r>
              <a:rPr lang="en-US" sz="2800" dirty="0"/>
              <a:t>Even after a settlement is reached, this is by no means the end of the conflict. The settlement must be implemented. </a:t>
            </a:r>
          </a:p>
          <a:p>
            <a:pPr>
              <a:buFont typeface="Arial" panose="020B0604020202020204" pitchFamily="34" charset="0"/>
              <a:buChar char="•"/>
            </a:pPr>
            <a:r>
              <a:rPr lang="en-US" sz="2800" dirty="0"/>
              <a:t>The key to transforming conflict is to build strong equitable relations.</a:t>
            </a:r>
          </a:p>
          <a:p>
            <a:pPr>
              <a:buFont typeface="Arial" panose="020B0604020202020204" pitchFamily="34" charset="0"/>
              <a:buChar char="•"/>
            </a:pPr>
            <a:r>
              <a:rPr lang="en-US" sz="2800" dirty="0"/>
              <a:t>Overall, understanding the dynamics of conflict can help individuals, groups, and societies navigate conflicts more effectively and work towards sustainable resolutions.  </a:t>
            </a:r>
          </a:p>
          <a:p>
            <a:pPr>
              <a:buFont typeface="Arial" panose="020B0604020202020204" pitchFamily="34" charset="0"/>
              <a:buChar char="•"/>
            </a:pPr>
            <a:r>
              <a:rPr lang="en-US" sz="2800" dirty="0"/>
              <a:t>It allows for the identification of key stages, behaviors, and intervention points to manage conflict construction. </a:t>
            </a:r>
          </a:p>
        </p:txBody>
      </p:sp>
      <p:pic>
        <p:nvPicPr>
          <p:cNvPr id="5" name="Picture 4">
            <a:extLst>
              <a:ext uri="{FF2B5EF4-FFF2-40B4-BE49-F238E27FC236}">
                <a16:creationId xmlns:a16="http://schemas.microsoft.com/office/drawing/2014/main" id="{194CD0B1-1C90-4CB0-CFFE-8348E87EB026}"/>
              </a:ext>
            </a:extLst>
          </p:cNvPr>
          <p:cNvPicPr>
            <a:picLocks noChangeAspect="1"/>
          </p:cNvPicPr>
          <p:nvPr/>
        </p:nvPicPr>
        <p:blipFill>
          <a:blip r:embed="rId2"/>
          <a:stretch>
            <a:fillRect/>
          </a:stretch>
        </p:blipFill>
        <p:spPr>
          <a:xfrm>
            <a:off x="8705087" y="1737361"/>
            <a:ext cx="3392425" cy="413173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03283997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619</TotalTime>
  <Words>1078</Words>
  <Application>Microsoft Office PowerPoint</Application>
  <PresentationFormat>Widescreen</PresentationFormat>
  <Paragraphs>72</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Bernard MT Condensed</vt:lpstr>
      <vt:lpstr>Calibri</vt:lpstr>
      <vt:lpstr>Calibri Light</vt:lpstr>
      <vt:lpstr>Times New Roman</vt:lpstr>
      <vt:lpstr>Wingdings</vt:lpstr>
      <vt:lpstr>Retrospect</vt:lpstr>
      <vt:lpstr>PowerPoint Presentation</vt:lpstr>
      <vt:lpstr>PowerPoint Presentation</vt:lpstr>
      <vt:lpstr>Introduction</vt:lpstr>
      <vt:lpstr>Types of Conflict </vt:lpstr>
      <vt:lpstr>Dynamics of Conflict</vt:lpstr>
      <vt:lpstr>Dynamics of Conflict</vt:lpstr>
      <vt:lpstr>Dynamics of Conflict</vt:lpstr>
      <vt:lpstr>Dynamics of Conflict</vt:lpstr>
      <vt:lpstr>Post-Conflict Peacebuilding </vt:lpstr>
      <vt:lpstr>Conflict Management Approaches </vt:lpstr>
      <vt:lpstr>Conflict Management Approaches </vt:lpstr>
      <vt:lpstr>Conflict Management Approaches </vt:lpstr>
      <vt:lpstr>Conflict Management Approaches </vt:lpstr>
      <vt:lpstr>Conflict Management Approaches </vt:lpstr>
      <vt:lpstr>Conflict Management Approaches </vt:lpstr>
      <vt:lpstr>Conflict Management Approaches </vt:lpstr>
      <vt:lpstr>.</vt:lpstr>
      <vt:lpstr>Chapter assessment( questions)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Ibrahim Omar Mohamed</dc:creator>
  <cp:lastModifiedBy>real computers</cp:lastModifiedBy>
  <cp:revision>218</cp:revision>
  <dcterms:created xsi:type="dcterms:W3CDTF">2024-05-01T14:04:25Z</dcterms:created>
  <dcterms:modified xsi:type="dcterms:W3CDTF">2024-05-10T18:36:35Z</dcterms:modified>
</cp:coreProperties>
</file>