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1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82234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2960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566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44F1B-578A-449E-8286-4975117C5F49}"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44F1B-578A-449E-8286-4975117C5F49}"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32841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44F1B-578A-449E-8286-4975117C5F49}"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0128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44F1B-578A-449E-8286-4975117C5F49}"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99005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44F1B-578A-449E-8286-4975117C5F49}" type="datetimeFigureOut">
              <a:rPr lang="en-US" smtClean="0"/>
              <a:t>5/1/2024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4440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644F1B-578A-449E-8286-4975117C5F49}" type="datetimeFigureOut">
              <a:rPr lang="en-US" smtClean="0"/>
              <a:t>5/1/2024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3D955-AA3B-452F-814B-FA08BBD245EB}" type="slidenum">
              <a:rPr lang="en-US" smtClean="0"/>
              <a:t>‹#›</a:t>
            </a:fld>
            <a:endParaRPr lang="en-US"/>
          </a:p>
        </p:txBody>
      </p:sp>
    </p:spTree>
    <p:extLst>
      <p:ext uri="{BB962C8B-B14F-4D97-AF65-F5344CB8AC3E}">
        <p14:creationId xmlns:p14="http://schemas.microsoft.com/office/powerpoint/2010/main" val="379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44F1B-578A-449E-8286-4975117C5F49}"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9513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44F1B-578A-449E-8286-4975117C5F49}" type="datetimeFigureOut">
              <a:rPr lang="en-US" smtClean="0"/>
              <a:t>5/1/2024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23D955-AA3B-452F-814B-FA08BBD245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6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AB86F-6EC3-B823-83C8-B705B582B107}"/>
              </a:ext>
            </a:extLst>
          </p:cNvPr>
          <p:cNvSpPr>
            <a:spLocks noGrp="1"/>
          </p:cNvSpPr>
          <p:nvPr>
            <p:ph idx="1"/>
          </p:nvPr>
        </p:nvSpPr>
        <p:spPr>
          <a:xfrm>
            <a:off x="85060" y="2860158"/>
            <a:ext cx="7198241" cy="3008936"/>
          </a:xfrm>
        </p:spPr>
        <p:txBody>
          <a:bodyPr>
            <a:normAutofit/>
          </a:bodyPr>
          <a:lstStyle/>
          <a:p>
            <a:r>
              <a:rPr lang="en-US" sz="3200" b="1" dirty="0">
                <a:solidFill>
                  <a:srgbClr val="0070C0"/>
                </a:solidFill>
              </a:rPr>
              <a:t>Chapter One: Understanding of Conflict Resolution</a:t>
            </a:r>
          </a:p>
        </p:txBody>
      </p:sp>
      <p:pic>
        <p:nvPicPr>
          <p:cNvPr id="5" name="Picture 4">
            <a:extLst>
              <a:ext uri="{FF2B5EF4-FFF2-40B4-BE49-F238E27FC236}">
                <a16:creationId xmlns:a16="http://schemas.microsoft.com/office/drawing/2014/main" id="{63B403F6-DD8F-D89E-B867-EAB5D881A24B}"/>
              </a:ext>
            </a:extLst>
          </p:cNvPr>
          <p:cNvPicPr>
            <a:picLocks noChangeAspect="1"/>
          </p:cNvPicPr>
          <p:nvPr/>
        </p:nvPicPr>
        <p:blipFill>
          <a:blip r:embed="rId2"/>
          <a:stretch>
            <a:fillRect/>
          </a:stretch>
        </p:blipFill>
        <p:spPr>
          <a:xfrm>
            <a:off x="7283301" y="170121"/>
            <a:ext cx="4908699" cy="5778241"/>
          </a:xfrm>
          <a:prstGeom prst="rect">
            <a:avLst/>
          </a:prstGeom>
        </p:spPr>
      </p:pic>
      <p:pic>
        <p:nvPicPr>
          <p:cNvPr id="7" name="Picture 6">
            <a:extLst>
              <a:ext uri="{FF2B5EF4-FFF2-40B4-BE49-F238E27FC236}">
                <a16:creationId xmlns:a16="http://schemas.microsoft.com/office/drawing/2014/main" id="{83B7B0DC-BA6F-C934-44A2-6F9C8ADC2A2F}"/>
              </a:ext>
            </a:extLst>
          </p:cNvPr>
          <p:cNvPicPr>
            <a:picLocks noChangeAspect="1"/>
          </p:cNvPicPr>
          <p:nvPr/>
        </p:nvPicPr>
        <p:blipFill>
          <a:blip r:embed="rId3"/>
          <a:stretch>
            <a:fillRect/>
          </a:stretch>
        </p:blipFill>
        <p:spPr>
          <a:xfrm>
            <a:off x="85060" y="723767"/>
            <a:ext cx="7198241" cy="1855614"/>
          </a:xfrm>
          <a:prstGeom prst="rect">
            <a:avLst/>
          </a:prstGeom>
        </p:spPr>
      </p:pic>
    </p:spTree>
    <p:extLst>
      <p:ext uri="{BB962C8B-B14F-4D97-AF65-F5344CB8AC3E}">
        <p14:creationId xmlns:p14="http://schemas.microsoft.com/office/powerpoint/2010/main" val="40255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AB04-D06A-8240-7E9D-59155FA33EAB}"/>
              </a:ext>
            </a:extLst>
          </p:cNvPr>
          <p:cNvSpPr>
            <a:spLocks noGrp="1"/>
          </p:cNvSpPr>
          <p:nvPr>
            <p:ph type="title"/>
          </p:nvPr>
        </p:nvSpPr>
        <p:spPr/>
        <p:txBody>
          <a:bodyPr/>
          <a:lstStyle/>
          <a:p>
            <a:r>
              <a:rPr lang="en-US" b="1" dirty="0"/>
              <a:t>Definition of Conflict Resolution</a:t>
            </a:r>
          </a:p>
        </p:txBody>
      </p:sp>
      <p:sp>
        <p:nvSpPr>
          <p:cNvPr id="3" name="Content Placeholder 2">
            <a:extLst>
              <a:ext uri="{FF2B5EF4-FFF2-40B4-BE49-F238E27FC236}">
                <a16:creationId xmlns:a16="http://schemas.microsoft.com/office/drawing/2014/main" id="{DAEDB2FC-F0C8-DE44-50CB-83458075FC1D}"/>
              </a:ext>
            </a:extLst>
          </p:cNvPr>
          <p:cNvSpPr>
            <a:spLocks noGrp="1"/>
          </p:cNvSpPr>
          <p:nvPr>
            <p:ph idx="1"/>
          </p:nvPr>
        </p:nvSpPr>
        <p:spPr/>
        <p:txBody>
          <a:bodyPr>
            <a:normAutofit/>
          </a:bodyPr>
          <a:lstStyle/>
          <a:p>
            <a:pPr>
              <a:buFont typeface="Wingdings" panose="05000000000000000000" pitchFamily="2" charset="2"/>
              <a:buChar char="§"/>
            </a:pPr>
            <a:r>
              <a:rPr lang="en-US" sz="2800" dirty="0"/>
              <a:t>In addition to understanding the nature of conflicts, effective conflict resolution requires developing essential skills and include:</a:t>
            </a:r>
          </a:p>
          <a:p>
            <a:pPr>
              <a:buFont typeface="Wingdings" panose="05000000000000000000" pitchFamily="2" charset="2"/>
              <a:buChar char="Ø"/>
            </a:pPr>
            <a:r>
              <a:rPr lang="en-US" sz="2800" dirty="0"/>
              <a:t>Communication</a:t>
            </a:r>
          </a:p>
          <a:p>
            <a:pPr>
              <a:buFont typeface="Wingdings" panose="05000000000000000000" pitchFamily="2" charset="2"/>
              <a:buChar char="Ø"/>
            </a:pPr>
            <a:r>
              <a:rPr lang="en-US" sz="2800" dirty="0"/>
              <a:t>Active listening</a:t>
            </a:r>
          </a:p>
          <a:p>
            <a:pPr>
              <a:buFont typeface="Wingdings" panose="05000000000000000000" pitchFamily="2" charset="2"/>
              <a:buChar char="Ø"/>
            </a:pPr>
            <a:r>
              <a:rPr lang="it-IT" sz="2800" dirty="0"/>
              <a:t>Emotional intelligence</a:t>
            </a:r>
          </a:p>
          <a:p>
            <a:pPr>
              <a:buFont typeface="Wingdings" panose="05000000000000000000" pitchFamily="2" charset="2"/>
              <a:buChar char="Ø"/>
            </a:pPr>
            <a:r>
              <a:rPr lang="en-US" sz="2800" dirty="0"/>
              <a:t>Problem-solving skills</a:t>
            </a:r>
          </a:p>
          <a:p>
            <a:pPr>
              <a:buFont typeface="Wingdings" panose="05000000000000000000" pitchFamily="2" charset="2"/>
              <a:buChar char="Ø"/>
            </a:pPr>
            <a:r>
              <a:rPr lang="en-US" sz="2800" dirty="0"/>
              <a:t>Cultural competence</a:t>
            </a:r>
          </a:p>
        </p:txBody>
      </p:sp>
    </p:spTree>
    <p:extLst>
      <p:ext uri="{BB962C8B-B14F-4D97-AF65-F5344CB8AC3E}">
        <p14:creationId xmlns:p14="http://schemas.microsoft.com/office/powerpoint/2010/main" val="246522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846-4C4A-6838-CBC8-81721FA013EF}"/>
              </a:ext>
            </a:extLst>
          </p:cNvPr>
          <p:cNvSpPr>
            <a:spLocks noGrp="1"/>
          </p:cNvSpPr>
          <p:nvPr>
            <p:ph type="title"/>
          </p:nvPr>
        </p:nvSpPr>
        <p:spPr>
          <a:xfrm>
            <a:off x="1097279" y="286603"/>
            <a:ext cx="10215763" cy="1450757"/>
          </a:xfrm>
        </p:spPr>
        <p:txBody>
          <a:bodyPr>
            <a:normAutofit/>
          </a:bodyPr>
          <a:lstStyle/>
          <a:p>
            <a:r>
              <a:rPr lang="en-US" b="1" dirty="0"/>
              <a:t>THE PRINCIPLES OF CONFLICT RESOLUTION</a:t>
            </a:r>
          </a:p>
        </p:txBody>
      </p:sp>
      <p:sp>
        <p:nvSpPr>
          <p:cNvPr id="3" name="Content Placeholder 2">
            <a:extLst>
              <a:ext uri="{FF2B5EF4-FFF2-40B4-BE49-F238E27FC236}">
                <a16:creationId xmlns:a16="http://schemas.microsoft.com/office/drawing/2014/main" id="{42316055-29A5-1771-341E-E237ECF870E3}"/>
              </a:ext>
            </a:extLst>
          </p:cNvPr>
          <p:cNvSpPr>
            <a:spLocks noGrp="1"/>
          </p:cNvSpPr>
          <p:nvPr>
            <p:ph idx="1"/>
          </p:nvPr>
        </p:nvSpPr>
        <p:spPr/>
        <p:txBody>
          <a:bodyPr>
            <a:normAutofit/>
          </a:bodyPr>
          <a:lstStyle/>
          <a:p>
            <a:r>
              <a:rPr lang="en-US" sz="2800" dirty="0"/>
              <a:t>Four basic principles underlie most approaches to conflict resolution:</a:t>
            </a:r>
          </a:p>
        </p:txBody>
      </p:sp>
      <p:pic>
        <p:nvPicPr>
          <p:cNvPr id="5" name="Picture 4">
            <a:extLst>
              <a:ext uri="{FF2B5EF4-FFF2-40B4-BE49-F238E27FC236}">
                <a16:creationId xmlns:a16="http://schemas.microsoft.com/office/drawing/2014/main" id="{B52E4C0B-882C-CEE5-44FA-B5E15AC8997A}"/>
              </a:ext>
            </a:extLst>
          </p:cNvPr>
          <p:cNvPicPr>
            <a:picLocks noChangeAspect="1"/>
          </p:cNvPicPr>
          <p:nvPr/>
        </p:nvPicPr>
        <p:blipFill>
          <a:blip r:embed="rId2"/>
          <a:stretch>
            <a:fillRect/>
          </a:stretch>
        </p:blipFill>
        <p:spPr>
          <a:xfrm>
            <a:off x="1036320" y="2514599"/>
            <a:ext cx="10276722" cy="2993065"/>
          </a:xfrm>
          <a:prstGeom prst="rect">
            <a:avLst/>
          </a:prstGeom>
        </p:spPr>
      </p:pic>
    </p:spTree>
    <p:extLst>
      <p:ext uri="{BB962C8B-B14F-4D97-AF65-F5344CB8AC3E}">
        <p14:creationId xmlns:p14="http://schemas.microsoft.com/office/powerpoint/2010/main" val="46046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846-4C4A-6838-CBC8-81721FA013EF}"/>
              </a:ext>
            </a:extLst>
          </p:cNvPr>
          <p:cNvSpPr>
            <a:spLocks noGrp="1"/>
          </p:cNvSpPr>
          <p:nvPr>
            <p:ph type="title"/>
          </p:nvPr>
        </p:nvSpPr>
        <p:spPr>
          <a:xfrm>
            <a:off x="1097279" y="286603"/>
            <a:ext cx="10215763" cy="1450757"/>
          </a:xfrm>
        </p:spPr>
        <p:txBody>
          <a:bodyPr>
            <a:normAutofit/>
          </a:bodyPr>
          <a:lstStyle/>
          <a:p>
            <a:r>
              <a:rPr lang="en-US" b="1" dirty="0"/>
              <a:t>THE PRINCIPLES OF CONFLICT RESOLUTION</a:t>
            </a:r>
          </a:p>
        </p:txBody>
      </p:sp>
      <p:sp>
        <p:nvSpPr>
          <p:cNvPr id="3" name="Content Placeholder 2">
            <a:extLst>
              <a:ext uri="{FF2B5EF4-FFF2-40B4-BE49-F238E27FC236}">
                <a16:creationId xmlns:a16="http://schemas.microsoft.com/office/drawing/2014/main" id="{42316055-29A5-1771-341E-E237ECF870E3}"/>
              </a:ext>
            </a:extLst>
          </p:cNvPr>
          <p:cNvSpPr>
            <a:spLocks noGrp="1"/>
          </p:cNvSpPr>
          <p:nvPr>
            <p:ph idx="1"/>
          </p:nvPr>
        </p:nvSpPr>
        <p:spPr/>
        <p:txBody>
          <a:bodyPr>
            <a:normAutofit/>
          </a:bodyPr>
          <a:lstStyle/>
          <a:p>
            <a:pPr marL="514350" indent="-514350">
              <a:buFont typeface="+mj-lt"/>
              <a:buAutoNum type="arabicPeriod"/>
            </a:pPr>
            <a:r>
              <a:rPr lang="en-US" sz="2800" b="1" dirty="0">
                <a:solidFill>
                  <a:srgbClr val="7030A0"/>
                </a:solidFill>
              </a:rPr>
              <a:t>Cooperation</a:t>
            </a:r>
          </a:p>
          <a:p>
            <a:pPr>
              <a:buFont typeface="Wingdings" panose="05000000000000000000" pitchFamily="2" charset="2"/>
              <a:buChar char="§"/>
            </a:pPr>
            <a:r>
              <a:rPr lang="en-US" sz="2800" dirty="0"/>
              <a:t>A key feature of conflict resolution is the focus on cooperation rather than competition.</a:t>
            </a:r>
          </a:p>
          <a:p>
            <a:pPr>
              <a:buFont typeface="Wingdings" panose="05000000000000000000" pitchFamily="2" charset="2"/>
              <a:buChar char="§"/>
            </a:pPr>
            <a:r>
              <a:rPr lang="en-US" sz="2800" dirty="0"/>
              <a:t>The parties see the problem facing them as one on which they can collaborate to find a solution that suits them both.</a:t>
            </a:r>
            <a:endParaRPr lang="en-US" sz="2800" b="1" dirty="0">
              <a:solidFill>
                <a:srgbClr val="7030A0"/>
              </a:solidFill>
            </a:endParaRPr>
          </a:p>
          <a:p>
            <a:endParaRPr lang="en-US" sz="2800" b="1" dirty="0">
              <a:solidFill>
                <a:srgbClr val="7030A0"/>
              </a:solidFill>
            </a:endParaRPr>
          </a:p>
        </p:txBody>
      </p:sp>
    </p:spTree>
    <p:extLst>
      <p:ext uri="{BB962C8B-B14F-4D97-AF65-F5344CB8AC3E}">
        <p14:creationId xmlns:p14="http://schemas.microsoft.com/office/powerpoint/2010/main" val="233989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846-4C4A-6838-CBC8-81721FA013EF}"/>
              </a:ext>
            </a:extLst>
          </p:cNvPr>
          <p:cNvSpPr>
            <a:spLocks noGrp="1"/>
          </p:cNvSpPr>
          <p:nvPr>
            <p:ph type="title"/>
          </p:nvPr>
        </p:nvSpPr>
        <p:spPr>
          <a:xfrm>
            <a:off x="1097279" y="286603"/>
            <a:ext cx="10215763" cy="1450757"/>
          </a:xfrm>
        </p:spPr>
        <p:txBody>
          <a:bodyPr>
            <a:normAutofit/>
          </a:bodyPr>
          <a:lstStyle/>
          <a:p>
            <a:r>
              <a:rPr lang="en-US" b="1" dirty="0"/>
              <a:t>THE PRINCIPLES OF CONFLICT RESOLUTION</a:t>
            </a:r>
          </a:p>
        </p:txBody>
      </p:sp>
      <p:sp>
        <p:nvSpPr>
          <p:cNvPr id="3" name="Content Placeholder 2">
            <a:extLst>
              <a:ext uri="{FF2B5EF4-FFF2-40B4-BE49-F238E27FC236}">
                <a16:creationId xmlns:a16="http://schemas.microsoft.com/office/drawing/2014/main" id="{42316055-29A5-1771-341E-E237ECF870E3}"/>
              </a:ext>
            </a:extLst>
          </p:cNvPr>
          <p:cNvSpPr>
            <a:spLocks noGrp="1"/>
          </p:cNvSpPr>
          <p:nvPr>
            <p:ph idx="1"/>
          </p:nvPr>
        </p:nvSpPr>
        <p:spPr/>
        <p:txBody>
          <a:bodyPr>
            <a:normAutofit lnSpcReduction="10000"/>
          </a:bodyPr>
          <a:lstStyle/>
          <a:p>
            <a:pPr marL="514350" indent="-514350">
              <a:buFont typeface="+mj-lt"/>
              <a:buAutoNum type="arabicPeriod" startAt="2"/>
            </a:pPr>
            <a:r>
              <a:rPr lang="en-US" sz="2800" b="1" dirty="0">
                <a:solidFill>
                  <a:srgbClr val="7030A0"/>
                </a:solidFill>
              </a:rPr>
              <a:t>Integrative Solutions</a:t>
            </a:r>
          </a:p>
          <a:p>
            <a:pPr>
              <a:buFont typeface="Wingdings" panose="05000000000000000000" pitchFamily="2" charset="2"/>
              <a:buChar char="§"/>
            </a:pPr>
            <a:r>
              <a:rPr lang="en-US" sz="2800" dirty="0"/>
              <a:t>Follett (1940) first referred to the search for integrative solutions, that is, solutions that meet the interests and needs of all parties</a:t>
            </a:r>
          </a:p>
          <a:p>
            <a:pPr>
              <a:buFont typeface="Wingdings" panose="05000000000000000000" pitchFamily="2" charset="2"/>
              <a:buChar char="§"/>
            </a:pPr>
            <a:r>
              <a:rPr lang="en-US" sz="2800" dirty="0"/>
              <a:t>She and another woman disagreed about whether to open or close a window. </a:t>
            </a:r>
          </a:p>
          <a:p>
            <a:pPr>
              <a:buFont typeface="Wingdings" panose="05000000000000000000" pitchFamily="2" charset="2"/>
              <a:buChar char="§"/>
            </a:pPr>
            <a:r>
              <a:rPr lang="en-US" sz="2800" dirty="0"/>
              <a:t>The compromise solution, that is, having it half open, would satisfy neither of them. </a:t>
            </a:r>
          </a:p>
          <a:p>
            <a:pPr>
              <a:buFont typeface="Wingdings" panose="05000000000000000000" pitchFamily="2" charset="2"/>
              <a:buChar char="§"/>
            </a:pPr>
            <a:r>
              <a:rPr lang="en-US" sz="2800" dirty="0"/>
              <a:t>Eventually they came up with “win-win” solution of opening a window in an adjoining room.</a:t>
            </a:r>
            <a:endParaRPr lang="en-US" sz="3200" b="1" dirty="0">
              <a:solidFill>
                <a:srgbClr val="7030A0"/>
              </a:solidFill>
            </a:endParaRPr>
          </a:p>
        </p:txBody>
      </p:sp>
    </p:spTree>
    <p:extLst>
      <p:ext uri="{BB962C8B-B14F-4D97-AF65-F5344CB8AC3E}">
        <p14:creationId xmlns:p14="http://schemas.microsoft.com/office/powerpoint/2010/main" val="332225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846-4C4A-6838-CBC8-81721FA013EF}"/>
              </a:ext>
            </a:extLst>
          </p:cNvPr>
          <p:cNvSpPr>
            <a:spLocks noGrp="1"/>
          </p:cNvSpPr>
          <p:nvPr>
            <p:ph type="title"/>
          </p:nvPr>
        </p:nvSpPr>
        <p:spPr>
          <a:xfrm>
            <a:off x="1097279" y="286603"/>
            <a:ext cx="10215763" cy="1450757"/>
          </a:xfrm>
        </p:spPr>
        <p:txBody>
          <a:bodyPr>
            <a:normAutofit/>
          </a:bodyPr>
          <a:lstStyle/>
          <a:p>
            <a:r>
              <a:rPr lang="en-US" b="1" dirty="0"/>
              <a:t>THE PRINCIPLES OF CONFLICT RESOLUTION</a:t>
            </a:r>
          </a:p>
        </p:txBody>
      </p:sp>
      <p:sp>
        <p:nvSpPr>
          <p:cNvPr id="3" name="Content Placeholder 2">
            <a:extLst>
              <a:ext uri="{FF2B5EF4-FFF2-40B4-BE49-F238E27FC236}">
                <a16:creationId xmlns:a16="http://schemas.microsoft.com/office/drawing/2014/main" id="{42316055-29A5-1771-341E-E237ECF870E3}"/>
              </a:ext>
            </a:extLst>
          </p:cNvPr>
          <p:cNvSpPr>
            <a:spLocks noGrp="1"/>
          </p:cNvSpPr>
          <p:nvPr>
            <p:ph idx="1"/>
          </p:nvPr>
        </p:nvSpPr>
        <p:spPr/>
        <p:txBody>
          <a:bodyPr>
            <a:normAutofit/>
          </a:bodyPr>
          <a:lstStyle/>
          <a:p>
            <a:pPr marL="514350" indent="-514350">
              <a:buFont typeface="+mj-lt"/>
              <a:buAutoNum type="arabicPeriod" startAt="3"/>
            </a:pPr>
            <a:r>
              <a:rPr lang="en-US" sz="2800" b="1" dirty="0">
                <a:solidFill>
                  <a:srgbClr val="7030A0"/>
                </a:solidFill>
              </a:rPr>
              <a:t>An Interest-based Approach </a:t>
            </a:r>
          </a:p>
          <a:p>
            <a:pPr>
              <a:buFont typeface="Wingdings" panose="05000000000000000000" pitchFamily="2" charset="2"/>
              <a:buChar char="§"/>
            </a:pPr>
            <a:r>
              <a:rPr lang="en-US" sz="2800" dirty="0"/>
              <a:t>Conflict resolution approaches focus on the deeper issues or interests underlying the conflict, pursuing a new and creative solution that is better than either of the parties’ initial positions. This is known as an interest-based approach.</a:t>
            </a:r>
          </a:p>
          <a:p>
            <a:pPr>
              <a:buFont typeface="Wingdings" panose="05000000000000000000" pitchFamily="2" charset="2"/>
              <a:buChar char="§"/>
            </a:pPr>
            <a:r>
              <a:rPr lang="en-US" sz="2800" dirty="0"/>
              <a:t>The underlying interests behind a conflict can include needs, wants, fears, and concerns and emerge through “unpacking” the competition and each party’s initial positions.</a:t>
            </a:r>
            <a:endParaRPr lang="en-US" sz="3200" dirty="0">
              <a:solidFill>
                <a:srgbClr val="7030A0"/>
              </a:solidFill>
            </a:endParaRPr>
          </a:p>
        </p:txBody>
      </p:sp>
    </p:spTree>
    <p:extLst>
      <p:ext uri="{BB962C8B-B14F-4D97-AF65-F5344CB8AC3E}">
        <p14:creationId xmlns:p14="http://schemas.microsoft.com/office/powerpoint/2010/main" val="3416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846-4C4A-6838-CBC8-81721FA013EF}"/>
              </a:ext>
            </a:extLst>
          </p:cNvPr>
          <p:cNvSpPr>
            <a:spLocks noGrp="1"/>
          </p:cNvSpPr>
          <p:nvPr>
            <p:ph type="title"/>
          </p:nvPr>
        </p:nvSpPr>
        <p:spPr>
          <a:xfrm>
            <a:off x="1097279" y="286603"/>
            <a:ext cx="10215763" cy="1450757"/>
          </a:xfrm>
        </p:spPr>
        <p:txBody>
          <a:bodyPr>
            <a:normAutofit/>
          </a:bodyPr>
          <a:lstStyle/>
          <a:p>
            <a:r>
              <a:rPr lang="en-US" b="1" dirty="0"/>
              <a:t>THE PRINCIPLES OF CONFLICT RESOLUTION</a:t>
            </a:r>
          </a:p>
        </p:txBody>
      </p:sp>
      <p:sp>
        <p:nvSpPr>
          <p:cNvPr id="3" name="Content Placeholder 2">
            <a:extLst>
              <a:ext uri="{FF2B5EF4-FFF2-40B4-BE49-F238E27FC236}">
                <a16:creationId xmlns:a16="http://schemas.microsoft.com/office/drawing/2014/main" id="{42316055-29A5-1771-341E-E237ECF870E3}"/>
              </a:ext>
            </a:extLst>
          </p:cNvPr>
          <p:cNvSpPr>
            <a:spLocks noGrp="1"/>
          </p:cNvSpPr>
          <p:nvPr>
            <p:ph idx="1"/>
          </p:nvPr>
        </p:nvSpPr>
        <p:spPr/>
        <p:txBody>
          <a:bodyPr>
            <a:normAutofit/>
          </a:bodyPr>
          <a:lstStyle/>
          <a:p>
            <a:pPr marL="514350" indent="-514350">
              <a:buFont typeface="+mj-lt"/>
              <a:buAutoNum type="arabicPeriod" startAt="4"/>
            </a:pPr>
            <a:r>
              <a:rPr lang="en-US" sz="2800" b="1" dirty="0">
                <a:solidFill>
                  <a:srgbClr val="7030A0"/>
                </a:solidFill>
              </a:rPr>
              <a:t>Nonviolence</a:t>
            </a:r>
          </a:p>
          <a:p>
            <a:pPr>
              <a:buFont typeface="Wingdings" panose="05000000000000000000" pitchFamily="2" charset="2"/>
              <a:buChar char="§"/>
            </a:pPr>
            <a:r>
              <a:rPr lang="en-US" sz="2800" dirty="0"/>
              <a:t>Non-violence is another key principle underlying conflict resolution: a commitment to the values of peace and nonviolence.</a:t>
            </a:r>
          </a:p>
          <a:p>
            <a:pPr>
              <a:buFont typeface="Wingdings" panose="05000000000000000000" pitchFamily="2" charset="2"/>
              <a:buChar char="§"/>
            </a:pPr>
            <a:r>
              <a:rPr lang="en-US" sz="2800" dirty="0"/>
              <a:t>Although one commonly talks about “conflict resolution,” what is usually implicit is more fully expressed as “nonviolent conflict resolution.”</a:t>
            </a:r>
          </a:p>
          <a:p>
            <a:pPr>
              <a:buFont typeface="Wingdings" panose="05000000000000000000" pitchFamily="2" charset="2"/>
              <a:buChar char="§"/>
            </a:pPr>
            <a:r>
              <a:rPr lang="en-US" sz="2800" dirty="0"/>
              <a:t>“Resolving” a conflict using arms, for example, is not considered a form of conflict resolution.</a:t>
            </a:r>
            <a:endParaRPr lang="en-US" sz="3200" b="1" dirty="0">
              <a:solidFill>
                <a:srgbClr val="7030A0"/>
              </a:solidFill>
            </a:endParaRPr>
          </a:p>
        </p:txBody>
      </p:sp>
    </p:spTree>
    <p:extLst>
      <p:ext uri="{BB962C8B-B14F-4D97-AF65-F5344CB8AC3E}">
        <p14:creationId xmlns:p14="http://schemas.microsoft.com/office/powerpoint/2010/main" val="29389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5BA-B4C9-CCC2-28E3-08EEE0094006}"/>
              </a:ext>
            </a:extLst>
          </p:cNvPr>
          <p:cNvSpPr>
            <a:spLocks noGrp="1"/>
          </p:cNvSpPr>
          <p:nvPr>
            <p:ph type="title"/>
          </p:nvPr>
        </p:nvSpPr>
        <p:spPr/>
        <p:txBody>
          <a:bodyPr/>
          <a:lstStyle/>
          <a:p>
            <a:r>
              <a:rPr lang="en-US" b="1" dirty="0"/>
              <a:t>Importance of Conflict Resolution</a:t>
            </a:r>
          </a:p>
        </p:txBody>
      </p:sp>
      <p:sp>
        <p:nvSpPr>
          <p:cNvPr id="7" name="Content Placeholder 6">
            <a:extLst>
              <a:ext uri="{FF2B5EF4-FFF2-40B4-BE49-F238E27FC236}">
                <a16:creationId xmlns:a16="http://schemas.microsoft.com/office/drawing/2014/main" id="{B893AB81-FA35-8055-9086-F7E7471E15EA}"/>
              </a:ext>
            </a:extLst>
          </p:cNvPr>
          <p:cNvSpPr>
            <a:spLocks noGrp="1"/>
          </p:cNvSpPr>
          <p:nvPr>
            <p:ph idx="1"/>
          </p:nvPr>
        </p:nvSpPr>
        <p:spPr>
          <a:xfrm>
            <a:off x="1097280" y="1845734"/>
            <a:ext cx="3995715" cy="4023360"/>
          </a:xfrm>
        </p:spPr>
        <p:txBody>
          <a:bodyPr>
            <a:normAutofit/>
          </a:bodyPr>
          <a:lstStyle/>
          <a:p>
            <a:pPr>
              <a:buFont typeface="Wingdings" panose="05000000000000000000" pitchFamily="2" charset="2"/>
              <a:buChar char="§"/>
            </a:pPr>
            <a:r>
              <a:rPr lang="en-US" sz="2800" dirty="0"/>
              <a:t>Conflict resolution skills are crucial in various aspects of life</a:t>
            </a:r>
          </a:p>
          <a:p>
            <a:pPr>
              <a:buFont typeface="Wingdings" panose="05000000000000000000" pitchFamily="2" charset="2"/>
              <a:buChar char="§"/>
            </a:pPr>
            <a:r>
              <a:rPr lang="en-US" sz="2800" dirty="0"/>
              <a:t>Here are some key reasons why conflict resolution skills are essential:</a:t>
            </a:r>
            <a:endParaRPr lang="en-US" sz="3200" dirty="0"/>
          </a:p>
        </p:txBody>
      </p:sp>
      <p:pic>
        <p:nvPicPr>
          <p:cNvPr id="8" name="Content Placeholder 4">
            <a:extLst>
              <a:ext uri="{FF2B5EF4-FFF2-40B4-BE49-F238E27FC236}">
                <a16:creationId xmlns:a16="http://schemas.microsoft.com/office/drawing/2014/main" id="{F98A132E-623D-EC48-D694-FB5C2BCDDBF0}"/>
              </a:ext>
            </a:extLst>
          </p:cNvPr>
          <p:cNvPicPr>
            <a:picLocks noChangeAspect="1"/>
          </p:cNvPicPr>
          <p:nvPr/>
        </p:nvPicPr>
        <p:blipFill>
          <a:blip r:embed="rId2"/>
          <a:stretch>
            <a:fillRect/>
          </a:stretch>
        </p:blipFill>
        <p:spPr>
          <a:xfrm>
            <a:off x="6312195" y="1878161"/>
            <a:ext cx="5879805" cy="4533272"/>
          </a:xfrm>
          <a:prstGeom prst="rect">
            <a:avLst/>
          </a:prstGeom>
        </p:spPr>
      </p:pic>
    </p:spTree>
    <p:extLst>
      <p:ext uri="{BB962C8B-B14F-4D97-AF65-F5344CB8AC3E}">
        <p14:creationId xmlns:p14="http://schemas.microsoft.com/office/powerpoint/2010/main" val="405730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5BA-B4C9-CCC2-28E3-08EEE0094006}"/>
              </a:ext>
            </a:extLst>
          </p:cNvPr>
          <p:cNvSpPr>
            <a:spLocks noGrp="1"/>
          </p:cNvSpPr>
          <p:nvPr>
            <p:ph type="title"/>
          </p:nvPr>
        </p:nvSpPr>
        <p:spPr/>
        <p:txBody>
          <a:bodyPr/>
          <a:lstStyle/>
          <a:p>
            <a:r>
              <a:rPr lang="en-US" b="1" dirty="0"/>
              <a:t>Importance of Conflict Resolution</a:t>
            </a:r>
          </a:p>
        </p:txBody>
      </p:sp>
      <p:sp>
        <p:nvSpPr>
          <p:cNvPr id="7" name="Content Placeholder 6">
            <a:extLst>
              <a:ext uri="{FF2B5EF4-FFF2-40B4-BE49-F238E27FC236}">
                <a16:creationId xmlns:a16="http://schemas.microsoft.com/office/drawing/2014/main" id="{B893AB81-FA35-8055-9086-F7E7471E15EA}"/>
              </a:ext>
            </a:extLst>
          </p:cNvPr>
          <p:cNvSpPr>
            <a:spLocks noGrp="1"/>
          </p:cNvSpPr>
          <p:nvPr>
            <p:ph idx="1"/>
          </p:nvPr>
        </p:nvSpPr>
        <p:spPr>
          <a:xfrm>
            <a:off x="1097280" y="1845734"/>
            <a:ext cx="10524106" cy="4023360"/>
          </a:xfrm>
        </p:spPr>
        <p:txBody>
          <a:bodyPr>
            <a:normAutofit/>
          </a:bodyPr>
          <a:lstStyle/>
          <a:p>
            <a:pPr>
              <a:buFont typeface="Wingdings" panose="05000000000000000000" pitchFamily="2" charset="2"/>
              <a:buChar char="Ø"/>
            </a:pPr>
            <a:r>
              <a:rPr lang="en-US" sz="2800" dirty="0"/>
              <a:t>Improved Relationships</a:t>
            </a:r>
          </a:p>
          <a:p>
            <a:pPr>
              <a:buFont typeface="Wingdings" panose="05000000000000000000" pitchFamily="2" charset="2"/>
              <a:buChar char="Ø"/>
            </a:pPr>
            <a:r>
              <a:rPr lang="en-US" sz="2800" dirty="0"/>
              <a:t>Enhanced Workplace Productivity</a:t>
            </a:r>
          </a:p>
          <a:p>
            <a:pPr>
              <a:buFont typeface="Wingdings" panose="05000000000000000000" pitchFamily="2" charset="2"/>
              <a:buChar char="Ø"/>
            </a:pPr>
            <a:r>
              <a:rPr lang="en-US" sz="2800" dirty="0"/>
              <a:t>Effective Problem-Solving</a:t>
            </a:r>
          </a:p>
          <a:p>
            <a:pPr>
              <a:buFont typeface="Wingdings" panose="05000000000000000000" pitchFamily="2" charset="2"/>
              <a:buChar char="Ø"/>
            </a:pPr>
            <a:r>
              <a:rPr lang="en-US" sz="2800" dirty="0"/>
              <a:t>Reduced Stress and Improved Well-being</a:t>
            </a:r>
          </a:p>
          <a:p>
            <a:pPr>
              <a:buFont typeface="Wingdings" panose="05000000000000000000" pitchFamily="2" charset="2"/>
              <a:buChar char="Ø"/>
            </a:pPr>
            <a:r>
              <a:rPr lang="en-US" sz="2800" dirty="0"/>
              <a:t>Positive Organizational Culture</a:t>
            </a:r>
          </a:p>
          <a:p>
            <a:pPr>
              <a:buFont typeface="Wingdings" panose="05000000000000000000" pitchFamily="2" charset="2"/>
              <a:buChar char="Ø"/>
            </a:pPr>
            <a:r>
              <a:rPr lang="en-US" sz="2800" dirty="0"/>
              <a:t>Peaceful Coexistence</a:t>
            </a:r>
          </a:p>
          <a:p>
            <a:pPr>
              <a:buFont typeface="Wingdings" panose="05000000000000000000" pitchFamily="2" charset="2"/>
              <a:buChar char="Ø"/>
            </a:pPr>
            <a:r>
              <a:rPr lang="en-US" sz="2800" dirty="0"/>
              <a:t>Personal Growth and Development</a:t>
            </a:r>
            <a:endParaRPr lang="en-US" sz="3200" dirty="0"/>
          </a:p>
        </p:txBody>
      </p:sp>
    </p:spTree>
    <p:extLst>
      <p:ext uri="{BB962C8B-B14F-4D97-AF65-F5344CB8AC3E}">
        <p14:creationId xmlns:p14="http://schemas.microsoft.com/office/powerpoint/2010/main" val="65587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pPr algn="ctr"/>
            <a:r>
              <a:rPr lang="en-US" b="1" dirty="0">
                <a:solidFill>
                  <a:schemeClr val="accent1"/>
                </a:solidFill>
              </a:rPr>
              <a:t>CAUSES AND CONSEQUENCES OF CONFLICT</a:t>
            </a:r>
          </a:p>
        </p:txBody>
      </p:sp>
      <p:pic>
        <p:nvPicPr>
          <p:cNvPr id="5" name="Content Placeholder 4">
            <a:extLst>
              <a:ext uri="{FF2B5EF4-FFF2-40B4-BE49-F238E27FC236}">
                <a16:creationId xmlns:a16="http://schemas.microsoft.com/office/drawing/2014/main" id="{FACD223C-5A25-CFCD-BA87-2E81646DC0A0}"/>
              </a:ext>
            </a:extLst>
          </p:cNvPr>
          <p:cNvPicPr>
            <a:picLocks noGrp="1" noChangeAspect="1"/>
          </p:cNvPicPr>
          <p:nvPr>
            <p:ph idx="1"/>
          </p:nvPr>
        </p:nvPicPr>
        <p:blipFill>
          <a:blip r:embed="rId2"/>
          <a:stretch>
            <a:fillRect/>
          </a:stretch>
        </p:blipFill>
        <p:spPr>
          <a:xfrm>
            <a:off x="2232837" y="1807536"/>
            <a:ext cx="7315199" cy="4401878"/>
          </a:xfrm>
        </p:spPr>
      </p:pic>
    </p:spTree>
    <p:extLst>
      <p:ext uri="{BB962C8B-B14F-4D97-AF65-F5344CB8AC3E}">
        <p14:creationId xmlns:p14="http://schemas.microsoft.com/office/powerpoint/2010/main" val="307827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C8E56B60-20FC-F942-D021-4CCF2C6F91BA}"/>
              </a:ext>
            </a:extLst>
          </p:cNvPr>
          <p:cNvSpPr>
            <a:spLocks noGrp="1"/>
          </p:cNvSpPr>
          <p:nvPr>
            <p:ph idx="1"/>
          </p:nvPr>
        </p:nvSpPr>
        <p:spPr/>
        <p:txBody>
          <a:bodyPr>
            <a:normAutofit/>
          </a:bodyPr>
          <a:lstStyle/>
          <a:p>
            <a:r>
              <a:rPr lang="en-US" sz="2800" b="1" dirty="0">
                <a:solidFill>
                  <a:srgbClr val="7030A0"/>
                </a:solidFill>
              </a:rPr>
              <a:t>Causes of conflict</a:t>
            </a:r>
          </a:p>
          <a:p>
            <a:pPr>
              <a:buFont typeface="Wingdings" panose="05000000000000000000" pitchFamily="2" charset="2"/>
              <a:buChar char="§"/>
            </a:pPr>
            <a:r>
              <a:rPr lang="en-US" sz="2800" dirty="0"/>
              <a:t>Conflict is an ever-present aspect of human interactions, permeating our personal lives, workplaces, communities, and global affairs. </a:t>
            </a:r>
          </a:p>
          <a:p>
            <a:pPr>
              <a:buFont typeface="Wingdings" panose="05000000000000000000" pitchFamily="2" charset="2"/>
              <a:buChar char="§"/>
            </a:pPr>
            <a:r>
              <a:rPr lang="en-US" sz="2800" dirty="0"/>
              <a:t>There are five common causes of conflict:</a:t>
            </a:r>
          </a:p>
          <a:p>
            <a:pPr marL="514350" indent="-514350">
              <a:buFont typeface="+mj-lt"/>
              <a:buAutoNum type="arabicPeriod"/>
            </a:pPr>
            <a:r>
              <a:rPr lang="en-US" sz="2800" b="1" dirty="0"/>
              <a:t>Relationship Conflict: </a:t>
            </a:r>
            <a:r>
              <a:rPr lang="en-US" sz="2800" dirty="0"/>
              <a:t>Relationship conflict refers to conflicts arising from interpersonal issues, tensions, or individual disagreements.</a:t>
            </a:r>
            <a:endParaRPr lang="en-US" sz="3200" b="1" dirty="0">
              <a:solidFill>
                <a:srgbClr val="7030A0"/>
              </a:solidFill>
            </a:endParaRPr>
          </a:p>
        </p:txBody>
      </p:sp>
    </p:spTree>
    <p:extLst>
      <p:ext uri="{BB962C8B-B14F-4D97-AF65-F5344CB8AC3E}">
        <p14:creationId xmlns:p14="http://schemas.microsoft.com/office/powerpoint/2010/main" val="305072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CB19-BEE2-3CA3-207D-C65F40D44F06}"/>
              </a:ext>
            </a:extLst>
          </p:cNvPr>
          <p:cNvSpPr>
            <a:spLocks noGrp="1"/>
          </p:cNvSpPr>
          <p:nvPr>
            <p:ph type="title"/>
          </p:nvPr>
        </p:nvSpPr>
        <p:spPr/>
        <p:txBody>
          <a:bodyPr/>
          <a:lstStyle/>
          <a:p>
            <a:r>
              <a:rPr lang="en-US" b="1" dirty="0"/>
              <a:t>Chapter Objectives</a:t>
            </a:r>
          </a:p>
        </p:txBody>
      </p:sp>
      <p:sp>
        <p:nvSpPr>
          <p:cNvPr id="3" name="Content Placeholder 2">
            <a:extLst>
              <a:ext uri="{FF2B5EF4-FFF2-40B4-BE49-F238E27FC236}">
                <a16:creationId xmlns:a16="http://schemas.microsoft.com/office/drawing/2014/main" id="{10D6C24F-C320-8FC0-54A1-30AC3C5F97F8}"/>
              </a:ext>
            </a:extLst>
          </p:cNvPr>
          <p:cNvSpPr>
            <a:spLocks noGrp="1"/>
          </p:cNvSpPr>
          <p:nvPr>
            <p:ph idx="1"/>
          </p:nvPr>
        </p:nvSpPr>
        <p:spPr>
          <a:xfrm>
            <a:off x="1097280" y="2254102"/>
            <a:ext cx="10058400" cy="3614992"/>
          </a:xfrm>
        </p:spPr>
        <p:txBody>
          <a:bodyPr>
            <a:normAutofit/>
          </a:bodyPr>
          <a:lstStyle/>
          <a:p>
            <a:pPr>
              <a:buFont typeface="Wingdings" panose="05000000000000000000" pitchFamily="2" charset="2"/>
              <a:buChar char="Ø"/>
            </a:pPr>
            <a:r>
              <a:rPr lang="en-US" sz="2800" b="1" dirty="0">
                <a:solidFill>
                  <a:srgbClr val="0D0D0D"/>
                </a:solidFill>
                <a:effectLst/>
                <a:highlight>
                  <a:srgbClr val="FFFFFF"/>
                </a:highlight>
                <a:latin typeface="Arial Narrow" panose="020B0606020202030204" pitchFamily="34" charset="0"/>
              </a:rPr>
              <a:t>Define Conflict and Conflict Resolution</a:t>
            </a:r>
          </a:p>
          <a:p>
            <a:pPr>
              <a:buFont typeface="Wingdings" panose="05000000000000000000" pitchFamily="2" charset="2"/>
              <a:buChar char="Ø"/>
            </a:pPr>
            <a:r>
              <a:rPr lang="en-US" sz="2800" b="1" dirty="0">
                <a:solidFill>
                  <a:srgbClr val="0D0D0D"/>
                </a:solidFill>
                <a:effectLst/>
                <a:highlight>
                  <a:srgbClr val="FFFFFF"/>
                </a:highlight>
                <a:latin typeface="Arial Narrow" panose="020B0606020202030204" pitchFamily="34" charset="0"/>
              </a:rPr>
              <a:t>Understand principles of Conflict Resolution</a:t>
            </a:r>
          </a:p>
          <a:p>
            <a:pPr>
              <a:buFont typeface="Wingdings" panose="05000000000000000000" pitchFamily="2" charset="2"/>
              <a:buChar char="Ø"/>
            </a:pPr>
            <a:r>
              <a:rPr lang="en-US" sz="2800" b="1" dirty="0">
                <a:solidFill>
                  <a:srgbClr val="0D0D0D"/>
                </a:solidFill>
                <a:highlight>
                  <a:srgbClr val="FFFFFF"/>
                </a:highlight>
                <a:latin typeface="Arial Narrow" panose="020B0606020202030204" pitchFamily="34" charset="0"/>
              </a:rPr>
              <a:t>Identify Importance of Conflict Resolution</a:t>
            </a:r>
          </a:p>
          <a:p>
            <a:pPr>
              <a:buFont typeface="Wingdings" panose="05000000000000000000" pitchFamily="2" charset="2"/>
              <a:buChar char="Ø"/>
            </a:pPr>
            <a:r>
              <a:rPr lang="en-US" sz="2800" b="1" dirty="0">
                <a:solidFill>
                  <a:srgbClr val="0D0D0D"/>
                </a:solidFill>
                <a:highlight>
                  <a:srgbClr val="FFFFFF"/>
                </a:highlight>
                <a:latin typeface="Arial Narrow" panose="020B0606020202030204" pitchFamily="34" charset="0"/>
              </a:rPr>
              <a:t>Understand Causes and Consequence of Conflict</a:t>
            </a:r>
            <a:endParaRPr lang="en-US" sz="2800" dirty="0">
              <a:solidFill>
                <a:srgbClr val="0D0D0D"/>
              </a:solidFill>
              <a:highlight>
                <a:srgbClr val="FFFFFF"/>
              </a:highlight>
              <a:latin typeface="Söhne"/>
            </a:endParaRP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37800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C8E56B60-20FC-F942-D021-4CCF2C6F91BA}"/>
              </a:ext>
            </a:extLst>
          </p:cNvPr>
          <p:cNvSpPr>
            <a:spLocks noGrp="1"/>
          </p:cNvSpPr>
          <p:nvPr>
            <p:ph idx="1"/>
          </p:nvPr>
        </p:nvSpPr>
        <p:spPr/>
        <p:txBody>
          <a:bodyPr>
            <a:normAutofit/>
          </a:bodyPr>
          <a:lstStyle/>
          <a:p>
            <a:pPr marL="514350" indent="-514350">
              <a:buFont typeface="+mj-lt"/>
              <a:buAutoNum type="arabicPeriod" startAt="2"/>
            </a:pPr>
            <a:r>
              <a:rPr lang="en-US" sz="2800" b="1" dirty="0"/>
              <a:t>Data Conflict: </a:t>
            </a:r>
            <a:r>
              <a:rPr lang="en-US" sz="2800" dirty="0"/>
              <a:t>The source of this kind of conflict is the lack of information, misinformation, different views of the relevance of the data, or interpretations of what the data means.</a:t>
            </a:r>
          </a:p>
          <a:p>
            <a:pPr marL="514350" indent="-514350">
              <a:buFont typeface="+mj-lt"/>
              <a:buAutoNum type="arabicPeriod" startAt="2"/>
            </a:pPr>
            <a:r>
              <a:rPr lang="en-US" sz="2800" b="1" dirty="0"/>
              <a:t>Structural Conflict: </a:t>
            </a:r>
            <a:r>
              <a:rPr lang="en-US" sz="2800" dirty="0"/>
              <a:t>The source of this kind of conflict is unequal power, authority, influence/voice, control of resources, or time constraints. </a:t>
            </a:r>
          </a:p>
          <a:p>
            <a:pPr marL="514350" indent="-514350">
              <a:buFont typeface="+mj-lt"/>
              <a:buAutoNum type="arabicPeriod" startAt="2"/>
            </a:pPr>
            <a:r>
              <a:rPr lang="en-US" sz="2800" b="1" dirty="0"/>
              <a:t>Value Conflict: </a:t>
            </a:r>
            <a:r>
              <a:rPr lang="en-US" sz="2800" dirty="0"/>
              <a:t>These conflicts are caused by differing world views or criteria for evaluating ideas.</a:t>
            </a:r>
            <a:endParaRPr lang="en-US" sz="3200" b="1" dirty="0">
              <a:solidFill>
                <a:srgbClr val="7030A0"/>
              </a:solidFill>
            </a:endParaRPr>
          </a:p>
        </p:txBody>
      </p:sp>
    </p:spTree>
    <p:extLst>
      <p:ext uri="{BB962C8B-B14F-4D97-AF65-F5344CB8AC3E}">
        <p14:creationId xmlns:p14="http://schemas.microsoft.com/office/powerpoint/2010/main" val="167435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C8E56B60-20FC-F942-D021-4CCF2C6F91BA}"/>
              </a:ext>
            </a:extLst>
          </p:cNvPr>
          <p:cNvSpPr>
            <a:spLocks noGrp="1"/>
          </p:cNvSpPr>
          <p:nvPr>
            <p:ph idx="1"/>
          </p:nvPr>
        </p:nvSpPr>
        <p:spPr>
          <a:xfrm>
            <a:off x="1097280" y="1845734"/>
            <a:ext cx="6430571" cy="4023360"/>
          </a:xfrm>
        </p:spPr>
        <p:txBody>
          <a:bodyPr>
            <a:normAutofit/>
          </a:bodyPr>
          <a:lstStyle/>
          <a:p>
            <a:pPr marL="514350" indent="-514350">
              <a:buFont typeface="+mj-lt"/>
              <a:buAutoNum type="arabicPeriod" startAt="5"/>
            </a:pPr>
            <a:r>
              <a:rPr lang="en-US" sz="2800" b="1" dirty="0"/>
              <a:t>Interest Conflict: </a:t>
            </a:r>
            <a:r>
              <a:rPr lang="en-US" sz="2800" dirty="0"/>
              <a:t>The source of this kind of conflict is based on competing or conflicting interests, interests around the procedure for deciding or negotiating an outcome, or psychological interests (status, power, identity, autonomy, etc.)</a:t>
            </a:r>
            <a:endParaRPr lang="en-US" sz="3200" b="1" dirty="0">
              <a:solidFill>
                <a:srgbClr val="7030A0"/>
              </a:solidFill>
            </a:endParaRPr>
          </a:p>
        </p:txBody>
      </p:sp>
      <p:pic>
        <p:nvPicPr>
          <p:cNvPr id="5" name="Picture 4">
            <a:extLst>
              <a:ext uri="{FF2B5EF4-FFF2-40B4-BE49-F238E27FC236}">
                <a16:creationId xmlns:a16="http://schemas.microsoft.com/office/drawing/2014/main" id="{482C5CDA-439F-6A1C-28CB-3D551DB6A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791" y="1733106"/>
            <a:ext cx="4749209" cy="3636335"/>
          </a:xfrm>
          <a:prstGeom prst="rect">
            <a:avLst/>
          </a:prstGeom>
        </p:spPr>
      </p:pic>
    </p:spTree>
    <p:extLst>
      <p:ext uri="{BB962C8B-B14F-4D97-AF65-F5344CB8AC3E}">
        <p14:creationId xmlns:p14="http://schemas.microsoft.com/office/powerpoint/2010/main" val="156926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C8E56B60-20FC-F942-D021-4CCF2C6F91BA}"/>
              </a:ext>
            </a:extLst>
          </p:cNvPr>
          <p:cNvSpPr>
            <a:spLocks noGrp="1"/>
          </p:cNvSpPr>
          <p:nvPr>
            <p:ph idx="1"/>
          </p:nvPr>
        </p:nvSpPr>
        <p:spPr>
          <a:xfrm>
            <a:off x="1097280" y="1845734"/>
            <a:ext cx="10058400" cy="4023360"/>
          </a:xfrm>
        </p:spPr>
        <p:txBody>
          <a:bodyPr>
            <a:normAutofit/>
          </a:bodyPr>
          <a:lstStyle/>
          <a:p>
            <a:pPr marL="0" indent="0">
              <a:buNone/>
            </a:pPr>
            <a:r>
              <a:rPr lang="en-US" sz="3200" b="1" dirty="0">
                <a:solidFill>
                  <a:srgbClr val="7030A0"/>
                </a:solidFill>
              </a:rPr>
              <a:t>The Consequences of Conflict</a:t>
            </a:r>
          </a:p>
          <a:p>
            <a:pPr>
              <a:buFont typeface="Wingdings" panose="05000000000000000000" pitchFamily="2" charset="2"/>
              <a:buChar char="§"/>
            </a:pPr>
            <a:r>
              <a:rPr lang="en-US" sz="2800" dirty="0"/>
              <a:t>While conflict is often associated with negative connotations, it is essential to recognize that its consequences can be multifaceted, encompassing both positive and negative outcomes. </a:t>
            </a:r>
          </a:p>
          <a:p>
            <a:pPr>
              <a:buFont typeface="Wingdings" panose="05000000000000000000" pitchFamily="2" charset="2"/>
              <a:buChar char="§"/>
            </a:pPr>
            <a:r>
              <a:rPr lang="en-US" sz="2800" dirty="0"/>
              <a:t>Conflict has the potential to bring about profound changes, catalyzing growth, innovation, and resolution.</a:t>
            </a:r>
            <a:endParaRPr lang="en-US" sz="3200" b="1" dirty="0">
              <a:solidFill>
                <a:srgbClr val="7030A0"/>
              </a:solidFill>
            </a:endParaRPr>
          </a:p>
        </p:txBody>
      </p:sp>
    </p:spTree>
    <p:extLst>
      <p:ext uri="{BB962C8B-B14F-4D97-AF65-F5344CB8AC3E}">
        <p14:creationId xmlns:p14="http://schemas.microsoft.com/office/powerpoint/2010/main" val="1018090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C8E56B60-20FC-F942-D021-4CCF2C6F91BA}"/>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en-US" sz="2800" dirty="0">
                <a:solidFill>
                  <a:schemeClr val="tx1"/>
                </a:solidFill>
              </a:rPr>
              <a:t>The below shows </a:t>
            </a:r>
            <a:r>
              <a:rPr lang="en-US" sz="2800" b="1" dirty="0">
                <a:solidFill>
                  <a:srgbClr val="FF0000"/>
                </a:solidFill>
              </a:rPr>
              <a:t>Negative </a:t>
            </a:r>
            <a:r>
              <a:rPr lang="en-US" sz="2800" dirty="0"/>
              <a:t>consequences of conflict:</a:t>
            </a:r>
            <a:r>
              <a:rPr lang="en-US" sz="2800" dirty="0">
                <a:solidFill>
                  <a:schemeClr val="tx1"/>
                </a:solidFill>
              </a:rPr>
              <a:t> </a:t>
            </a:r>
          </a:p>
        </p:txBody>
      </p:sp>
      <p:pic>
        <p:nvPicPr>
          <p:cNvPr id="5" name="Picture 4">
            <a:extLst>
              <a:ext uri="{FF2B5EF4-FFF2-40B4-BE49-F238E27FC236}">
                <a16:creationId xmlns:a16="http://schemas.microsoft.com/office/drawing/2014/main" id="{9E96C898-BB1E-7DFD-2321-2AF2C2BC0CDC}"/>
              </a:ext>
            </a:extLst>
          </p:cNvPr>
          <p:cNvPicPr>
            <a:picLocks noChangeAspect="1"/>
          </p:cNvPicPr>
          <p:nvPr/>
        </p:nvPicPr>
        <p:blipFill>
          <a:blip r:embed="rId2"/>
          <a:stretch>
            <a:fillRect/>
          </a:stretch>
        </p:blipFill>
        <p:spPr>
          <a:xfrm>
            <a:off x="1036321" y="2498651"/>
            <a:ext cx="9255220" cy="3619167"/>
          </a:xfrm>
          <a:prstGeom prst="rect">
            <a:avLst/>
          </a:prstGeom>
        </p:spPr>
      </p:pic>
    </p:spTree>
    <p:extLst>
      <p:ext uri="{BB962C8B-B14F-4D97-AF65-F5344CB8AC3E}">
        <p14:creationId xmlns:p14="http://schemas.microsoft.com/office/powerpoint/2010/main" val="326980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pic>
        <p:nvPicPr>
          <p:cNvPr id="6" name="Content Placeholder 5">
            <a:extLst>
              <a:ext uri="{FF2B5EF4-FFF2-40B4-BE49-F238E27FC236}">
                <a16:creationId xmlns:a16="http://schemas.microsoft.com/office/drawing/2014/main" id="{1A70560D-C1A7-9691-61D7-DA096B205B5C}"/>
              </a:ext>
            </a:extLst>
          </p:cNvPr>
          <p:cNvPicPr>
            <a:picLocks noGrp="1" noChangeAspect="1"/>
          </p:cNvPicPr>
          <p:nvPr>
            <p:ph idx="1"/>
          </p:nvPr>
        </p:nvPicPr>
        <p:blipFill>
          <a:blip r:embed="rId2"/>
          <a:stretch>
            <a:fillRect/>
          </a:stretch>
        </p:blipFill>
        <p:spPr>
          <a:xfrm>
            <a:off x="729679" y="1807536"/>
            <a:ext cx="6011363" cy="3880883"/>
          </a:xfrm>
        </p:spPr>
      </p:pic>
      <p:pic>
        <p:nvPicPr>
          <p:cNvPr id="8" name="Picture 7">
            <a:extLst>
              <a:ext uri="{FF2B5EF4-FFF2-40B4-BE49-F238E27FC236}">
                <a16:creationId xmlns:a16="http://schemas.microsoft.com/office/drawing/2014/main" id="{03B10691-0FA7-78CD-7842-4F1808C5D9F9}"/>
              </a:ext>
            </a:extLst>
          </p:cNvPr>
          <p:cNvPicPr>
            <a:picLocks noChangeAspect="1"/>
          </p:cNvPicPr>
          <p:nvPr/>
        </p:nvPicPr>
        <p:blipFill>
          <a:blip r:embed="rId3"/>
          <a:stretch>
            <a:fillRect/>
          </a:stretch>
        </p:blipFill>
        <p:spPr>
          <a:xfrm>
            <a:off x="7134447" y="1807535"/>
            <a:ext cx="4863509" cy="3402417"/>
          </a:xfrm>
          <a:prstGeom prst="rect">
            <a:avLst/>
          </a:prstGeom>
        </p:spPr>
      </p:pic>
    </p:spTree>
    <p:extLst>
      <p:ext uri="{BB962C8B-B14F-4D97-AF65-F5344CB8AC3E}">
        <p14:creationId xmlns:p14="http://schemas.microsoft.com/office/powerpoint/2010/main" val="2347566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21E-F86C-2C63-81B0-C3C1BAFD0B61}"/>
              </a:ext>
            </a:extLst>
          </p:cNvPr>
          <p:cNvSpPr>
            <a:spLocks noGrp="1"/>
          </p:cNvSpPr>
          <p:nvPr>
            <p:ph type="title"/>
          </p:nvPr>
        </p:nvSpPr>
        <p:spPr>
          <a:xfrm>
            <a:off x="1097280" y="286604"/>
            <a:ext cx="10058400" cy="1520932"/>
          </a:xfrm>
        </p:spPr>
        <p:txBody>
          <a:bodyPr/>
          <a:lstStyle/>
          <a:p>
            <a:r>
              <a:rPr lang="en-US" b="1" dirty="0">
                <a:solidFill>
                  <a:schemeClr val="tx1"/>
                </a:solidFill>
              </a:rPr>
              <a:t>CAUSES AND CONSEQUENCES OF CONFLICT</a:t>
            </a:r>
          </a:p>
        </p:txBody>
      </p:sp>
      <p:sp>
        <p:nvSpPr>
          <p:cNvPr id="4" name="Content Placeholder 3">
            <a:extLst>
              <a:ext uri="{FF2B5EF4-FFF2-40B4-BE49-F238E27FC236}">
                <a16:creationId xmlns:a16="http://schemas.microsoft.com/office/drawing/2014/main" id="{DE25D270-2BA1-BD61-C7D7-18D3FAE04268}"/>
              </a:ext>
            </a:extLst>
          </p:cNvPr>
          <p:cNvSpPr>
            <a:spLocks noGrp="1"/>
          </p:cNvSpPr>
          <p:nvPr>
            <p:ph idx="1"/>
          </p:nvPr>
        </p:nvSpPr>
        <p:spPr/>
        <p:txBody>
          <a:bodyPr>
            <a:normAutofit/>
          </a:bodyPr>
          <a:lstStyle/>
          <a:p>
            <a:r>
              <a:rPr lang="en-US" sz="2800" dirty="0"/>
              <a:t>This figure shows the </a:t>
            </a:r>
            <a:r>
              <a:rPr lang="en-US" sz="2800" b="1" dirty="0">
                <a:solidFill>
                  <a:srgbClr val="00B050"/>
                </a:solidFill>
              </a:rPr>
              <a:t>positive</a:t>
            </a:r>
            <a:r>
              <a:rPr lang="en-US" sz="2800" dirty="0"/>
              <a:t> Consequences of Conflict:</a:t>
            </a:r>
          </a:p>
        </p:txBody>
      </p:sp>
      <p:pic>
        <p:nvPicPr>
          <p:cNvPr id="7" name="Picture 6">
            <a:extLst>
              <a:ext uri="{FF2B5EF4-FFF2-40B4-BE49-F238E27FC236}">
                <a16:creationId xmlns:a16="http://schemas.microsoft.com/office/drawing/2014/main" id="{C6D0A5F8-5DD1-BB61-58F8-ABA2F8E124CF}"/>
              </a:ext>
            </a:extLst>
          </p:cNvPr>
          <p:cNvPicPr>
            <a:picLocks noChangeAspect="1"/>
          </p:cNvPicPr>
          <p:nvPr/>
        </p:nvPicPr>
        <p:blipFill>
          <a:blip r:embed="rId2"/>
          <a:stretch>
            <a:fillRect/>
          </a:stretch>
        </p:blipFill>
        <p:spPr>
          <a:xfrm>
            <a:off x="1679943" y="2349795"/>
            <a:ext cx="8208335" cy="3846217"/>
          </a:xfrm>
          <a:prstGeom prst="rect">
            <a:avLst/>
          </a:prstGeom>
        </p:spPr>
      </p:pic>
    </p:spTree>
    <p:extLst>
      <p:ext uri="{BB962C8B-B14F-4D97-AF65-F5344CB8AC3E}">
        <p14:creationId xmlns:p14="http://schemas.microsoft.com/office/powerpoint/2010/main" val="3259104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B976A-4003-86A7-0FF6-913882AB83BD}"/>
              </a:ext>
            </a:extLst>
          </p:cNvPr>
          <p:cNvSpPr>
            <a:spLocks noGrp="1"/>
          </p:cNvSpPr>
          <p:nvPr>
            <p:ph idx="1"/>
          </p:nvPr>
        </p:nvSpPr>
        <p:spPr>
          <a:xfrm>
            <a:off x="1097280" y="350874"/>
            <a:ext cx="10058400" cy="5518220"/>
          </a:xfrm>
        </p:spPr>
        <p:txBody>
          <a:bodyPr>
            <a:normAutofit/>
          </a:bodyPr>
          <a:lstStyle/>
          <a:p>
            <a:endParaRPr lang="en-US" sz="3600" dirty="0">
              <a:latin typeface="Bernard MT Condensed" panose="02050806060905020404" pitchFamily="18" charset="0"/>
            </a:endParaRPr>
          </a:p>
          <a:p>
            <a:endParaRPr lang="en-US" sz="3600" dirty="0">
              <a:latin typeface="Bernard MT Condensed" panose="02050806060905020404" pitchFamily="18" charset="0"/>
            </a:endParaRPr>
          </a:p>
          <a:p>
            <a:pPr marL="0" indent="0" algn="ctr">
              <a:buNone/>
            </a:pPr>
            <a:endParaRPr lang="en-US" sz="3600" b="1" dirty="0">
              <a:latin typeface="Bernard MT Condensed" panose="02050806060905020404" pitchFamily="18" charset="0"/>
            </a:endParaRPr>
          </a:p>
          <a:p>
            <a:pPr algn="ctr"/>
            <a:r>
              <a:rPr lang="en-US" sz="13800" b="1" dirty="0">
                <a:latin typeface="Bernard MT Condensed" panose="02050806060905020404" pitchFamily="18" charset="0"/>
              </a:rPr>
              <a:t>THE END</a:t>
            </a:r>
          </a:p>
        </p:txBody>
      </p:sp>
    </p:spTree>
    <p:extLst>
      <p:ext uri="{BB962C8B-B14F-4D97-AF65-F5344CB8AC3E}">
        <p14:creationId xmlns:p14="http://schemas.microsoft.com/office/powerpoint/2010/main" val="356930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52A-47E8-905A-EB9D-83903E7279E2}"/>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1588F39-F845-F53B-4EC1-D36DE226B35E}"/>
              </a:ext>
            </a:extLst>
          </p:cNvPr>
          <p:cNvSpPr>
            <a:spLocks noGrp="1"/>
          </p:cNvSpPr>
          <p:nvPr>
            <p:ph idx="1"/>
          </p:nvPr>
        </p:nvSpPr>
        <p:spPr/>
        <p:txBody>
          <a:bodyPr>
            <a:normAutofit/>
          </a:bodyPr>
          <a:lstStyle/>
          <a:p>
            <a:pPr>
              <a:buFont typeface="Wingdings" panose="05000000000000000000" pitchFamily="2" charset="2"/>
              <a:buChar char="§"/>
            </a:pPr>
            <a:r>
              <a:rPr lang="en-US" sz="2800" dirty="0"/>
              <a:t>Conflict is a natural part of human interaction, arising from differences in perspectives, needs, and interests.</a:t>
            </a:r>
          </a:p>
          <a:p>
            <a:pPr>
              <a:buFont typeface="Wingdings" panose="05000000000000000000" pitchFamily="2" charset="2"/>
              <a:buChar char="§"/>
            </a:pPr>
            <a:r>
              <a:rPr lang="en-US" sz="2800" dirty="0"/>
              <a:t> Whether it occurs in personal relationships, workplaces, or within communities, conflict can be disruptive and damaging if left unresolved.</a:t>
            </a:r>
          </a:p>
          <a:p>
            <a:pPr>
              <a:buFont typeface="Wingdings" panose="05000000000000000000" pitchFamily="2" charset="2"/>
              <a:buChar char="§"/>
            </a:pPr>
            <a:r>
              <a:rPr lang="en-US" sz="2800" dirty="0"/>
              <a:t>Conflict resolution is the process of addressing and resolving these conflicts in a constructive and mutually beneficial manner.</a:t>
            </a:r>
          </a:p>
        </p:txBody>
      </p:sp>
    </p:spTree>
    <p:extLst>
      <p:ext uri="{BB962C8B-B14F-4D97-AF65-F5344CB8AC3E}">
        <p14:creationId xmlns:p14="http://schemas.microsoft.com/office/powerpoint/2010/main" val="413525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52A-47E8-905A-EB9D-83903E7279E2}"/>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1588F39-F845-F53B-4EC1-D36DE226B35E}"/>
              </a:ext>
            </a:extLst>
          </p:cNvPr>
          <p:cNvSpPr>
            <a:spLocks noGrp="1"/>
          </p:cNvSpPr>
          <p:nvPr>
            <p:ph idx="1"/>
          </p:nvPr>
        </p:nvSpPr>
        <p:spPr/>
        <p:txBody>
          <a:bodyPr>
            <a:normAutofit/>
          </a:bodyPr>
          <a:lstStyle/>
          <a:p>
            <a:pPr>
              <a:buFont typeface="Wingdings" panose="05000000000000000000" pitchFamily="2" charset="2"/>
              <a:buChar char="§"/>
            </a:pPr>
            <a:r>
              <a:rPr lang="en-US" sz="2800" dirty="0"/>
              <a:t>Conflict resolution involves more than simply "winning" or "losing" a dispute. It emphasizes effective communication, active listening, empathy, and negotiation skills to facilitate a productive dialogue between conflicting parties.</a:t>
            </a:r>
          </a:p>
          <a:p>
            <a:pPr>
              <a:buFont typeface="Wingdings" panose="05000000000000000000" pitchFamily="2" charset="2"/>
              <a:buChar char="§"/>
            </a:pPr>
            <a:r>
              <a:rPr lang="en-US" sz="2800" dirty="0"/>
              <a:t> Conflict resolution seeks to find creative and sustainable solutions that address the underlying issues and prevent future conflicts by focusing on common ground, generating options, and encouraging compromise.</a:t>
            </a:r>
          </a:p>
        </p:txBody>
      </p:sp>
    </p:spTree>
    <p:extLst>
      <p:ext uri="{BB962C8B-B14F-4D97-AF65-F5344CB8AC3E}">
        <p14:creationId xmlns:p14="http://schemas.microsoft.com/office/powerpoint/2010/main" val="83558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52A-47E8-905A-EB9D-83903E7279E2}"/>
              </a:ext>
            </a:extLst>
          </p:cNvPr>
          <p:cNvSpPr>
            <a:spLocks noGrp="1"/>
          </p:cNvSpPr>
          <p:nvPr>
            <p:ph type="title"/>
          </p:nvPr>
        </p:nvSpPr>
        <p:spPr/>
        <p:txBody>
          <a:bodyPr/>
          <a:lstStyle/>
          <a:p>
            <a:r>
              <a:rPr lang="en-US" b="1" dirty="0"/>
              <a:t>Definition of Conflict</a:t>
            </a:r>
          </a:p>
        </p:txBody>
      </p:sp>
      <p:sp>
        <p:nvSpPr>
          <p:cNvPr id="3" name="Content Placeholder 2">
            <a:extLst>
              <a:ext uri="{FF2B5EF4-FFF2-40B4-BE49-F238E27FC236}">
                <a16:creationId xmlns:a16="http://schemas.microsoft.com/office/drawing/2014/main" id="{C1588F39-F845-F53B-4EC1-D36DE226B35E}"/>
              </a:ext>
            </a:extLst>
          </p:cNvPr>
          <p:cNvSpPr>
            <a:spLocks noGrp="1"/>
          </p:cNvSpPr>
          <p:nvPr>
            <p:ph idx="1"/>
          </p:nvPr>
        </p:nvSpPr>
        <p:spPr/>
        <p:txBody>
          <a:bodyPr>
            <a:normAutofit/>
          </a:bodyPr>
          <a:lstStyle/>
          <a:p>
            <a:pPr>
              <a:buFont typeface="Wingdings" panose="05000000000000000000" pitchFamily="2" charset="2"/>
              <a:buChar char="§"/>
            </a:pPr>
            <a:r>
              <a:rPr lang="en-US" sz="2800" dirty="0"/>
              <a:t>Conflict (noun): conflicts (plural noun) is a serious disagreement or argument</a:t>
            </a:r>
          </a:p>
          <a:p>
            <a:pPr>
              <a:buFont typeface="Wingdings" panose="05000000000000000000" pitchFamily="2" charset="2"/>
              <a:buChar char="§"/>
            </a:pPr>
            <a:r>
              <a:rPr lang="en-US" sz="2800" dirty="0"/>
              <a:t>Conflict comes From the Latin word for ‘to clash or engage in a fight,’ a confrontation between one or more parties aspiring towards incompatible or competitive means or ends.</a:t>
            </a:r>
          </a:p>
          <a:p>
            <a:pPr>
              <a:buFont typeface="Wingdings" panose="05000000000000000000" pitchFamily="2" charset="2"/>
              <a:buChar char="§"/>
            </a:pPr>
            <a:r>
              <a:rPr lang="en-US" sz="2800" dirty="0"/>
              <a:t>Conflicts are primarily an expression of opposing interests.</a:t>
            </a:r>
          </a:p>
        </p:txBody>
      </p:sp>
    </p:spTree>
    <p:extLst>
      <p:ext uri="{BB962C8B-B14F-4D97-AF65-F5344CB8AC3E}">
        <p14:creationId xmlns:p14="http://schemas.microsoft.com/office/powerpoint/2010/main" val="122937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52A-47E8-905A-EB9D-83903E7279E2}"/>
              </a:ext>
            </a:extLst>
          </p:cNvPr>
          <p:cNvSpPr>
            <a:spLocks noGrp="1"/>
          </p:cNvSpPr>
          <p:nvPr>
            <p:ph type="title"/>
          </p:nvPr>
        </p:nvSpPr>
        <p:spPr/>
        <p:txBody>
          <a:bodyPr/>
          <a:lstStyle/>
          <a:p>
            <a:r>
              <a:rPr lang="en-US" b="1" dirty="0"/>
              <a:t>Definition of Conflict</a:t>
            </a:r>
          </a:p>
        </p:txBody>
      </p:sp>
      <p:sp>
        <p:nvSpPr>
          <p:cNvPr id="3" name="Content Placeholder 2">
            <a:extLst>
              <a:ext uri="{FF2B5EF4-FFF2-40B4-BE49-F238E27FC236}">
                <a16:creationId xmlns:a16="http://schemas.microsoft.com/office/drawing/2014/main" id="{C1588F39-F845-F53B-4EC1-D36DE226B35E}"/>
              </a:ext>
            </a:extLst>
          </p:cNvPr>
          <p:cNvSpPr>
            <a:spLocks noGrp="1"/>
          </p:cNvSpPr>
          <p:nvPr>
            <p:ph idx="1"/>
          </p:nvPr>
        </p:nvSpPr>
        <p:spPr>
          <a:xfrm>
            <a:off x="1097280" y="1845734"/>
            <a:ext cx="9301362" cy="4023360"/>
          </a:xfrm>
        </p:spPr>
        <p:txBody>
          <a:bodyPr>
            <a:normAutofit/>
          </a:bodyPr>
          <a:lstStyle/>
          <a:p>
            <a:pPr>
              <a:buFont typeface="Wingdings" panose="05000000000000000000" pitchFamily="2" charset="2"/>
              <a:buChar char="§"/>
            </a:pPr>
            <a:r>
              <a:rPr lang="en-US" sz="2800" dirty="0"/>
              <a:t>Conflict is a state of disagreement; disharmony intra and interstate conflicts have become common in the contemporary world.</a:t>
            </a:r>
          </a:p>
          <a:p>
            <a:pPr>
              <a:buFont typeface="Wingdings" panose="05000000000000000000" pitchFamily="2" charset="2"/>
              <a:buChar char="§"/>
            </a:pPr>
            <a:r>
              <a:rPr lang="en-US" sz="2800" dirty="0"/>
              <a:t>These conflicts do not confine themselves within the locus of their origin; rather, they spread across other sovereign states, thereby constituting a threat to international peace and security.</a:t>
            </a: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64935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AB04-D06A-8240-7E9D-59155FA33EAB}"/>
              </a:ext>
            </a:extLst>
          </p:cNvPr>
          <p:cNvSpPr>
            <a:spLocks noGrp="1"/>
          </p:cNvSpPr>
          <p:nvPr>
            <p:ph type="title"/>
          </p:nvPr>
        </p:nvSpPr>
        <p:spPr/>
        <p:txBody>
          <a:bodyPr/>
          <a:lstStyle/>
          <a:p>
            <a:r>
              <a:rPr lang="en-US" b="1" dirty="0"/>
              <a:t>Definition of Conflict Resolution</a:t>
            </a:r>
          </a:p>
        </p:txBody>
      </p:sp>
      <p:sp>
        <p:nvSpPr>
          <p:cNvPr id="3" name="Content Placeholder 2">
            <a:extLst>
              <a:ext uri="{FF2B5EF4-FFF2-40B4-BE49-F238E27FC236}">
                <a16:creationId xmlns:a16="http://schemas.microsoft.com/office/drawing/2014/main" id="{DAEDB2FC-F0C8-DE44-50CB-83458075FC1D}"/>
              </a:ext>
            </a:extLst>
          </p:cNvPr>
          <p:cNvSpPr>
            <a:spLocks noGrp="1"/>
          </p:cNvSpPr>
          <p:nvPr>
            <p:ph idx="1"/>
          </p:nvPr>
        </p:nvSpPr>
        <p:spPr>
          <a:xfrm>
            <a:off x="1097280" y="1845734"/>
            <a:ext cx="6781446" cy="4023360"/>
          </a:xfrm>
        </p:spPr>
        <p:txBody>
          <a:bodyPr>
            <a:normAutofit/>
          </a:bodyPr>
          <a:lstStyle/>
          <a:p>
            <a:pPr>
              <a:buFont typeface="Wingdings" panose="05000000000000000000" pitchFamily="2" charset="2"/>
              <a:buChar char="§"/>
            </a:pPr>
            <a:r>
              <a:rPr lang="en-US" sz="2800" dirty="0"/>
              <a:t>Conflict resolution is the process of addressing disputes and finding mutually acceptable solutions.</a:t>
            </a:r>
          </a:p>
          <a:p>
            <a:pPr>
              <a:buFont typeface="Wingdings" panose="05000000000000000000" pitchFamily="2" charset="2"/>
              <a:buChar char="§"/>
            </a:pPr>
            <a:r>
              <a:rPr lang="en-US" sz="2800" dirty="0"/>
              <a:t>It involves managing and mitigating the negative consequences of conflicts while promoting positive outcomes. </a:t>
            </a:r>
          </a:p>
          <a:p>
            <a:pPr>
              <a:buFont typeface="Wingdings" panose="05000000000000000000" pitchFamily="2" charset="2"/>
              <a:buChar char="§"/>
            </a:pPr>
            <a:r>
              <a:rPr lang="en-US" sz="2800" dirty="0"/>
              <a:t>Understanding the nature of conflict is the first step toward effective resolution. </a:t>
            </a:r>
          </a:p>
        </p:txBody>
      </p:sp>
      <p:pic>
        <p:nvPicPr>
          <p:cNvPr id="5" name="Picture 4">
            <a:extLst>
              <a:ext uri="{FF2B5EF4-FFF2-40B4-BE49-F238E27FC236}">
                <a16:creationId xmlns:a16="http://schemas.microsoft.com/office/drawing/2014/main" id="{65DA5645-0414-6016-D767-BFC047FDD186}"/>
              </a:ext>
            </a:extLst>
          </p:cNvPr>
          <p:cNvPicPr>
            <a:picLocks noChangeAspect="1"/>
          </p:cNvPicPr>
          <p:nvPr/>
        </p:nvPicPr>
        <p:blipFill>
          <a:blip r:embed="rId2"/>
          <a:stretch>
            <a:fillRect/>
          </a:stretch>
        </p:blipFill>
        <p:spPr>
          <a:xfrm>
            <a:off x="7474688" y="1584251"/>
            <a:ext cx="4717312" cy="3912782"/>
          </a:xfrm>
          <a:prstGeom prst="rect">
            <a:avLst/>
          </a:prstGeom>
        </p:spPr>
      </p:pic>
    </p:spTree>
    <p:extLst>
      <p:ext uri="{BB962C8B-B14F-4D97-AF65-F5344CB8AC3E}">
        <p14:creationId xmlns:p14="http://schemas.microsoft.com/office/powerpoint/2010/main" val="107467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AB04-D06A-8240-7E9D-59155FA33EAB}"/>
              </a:ext>
            </a:extLst>
          </p:cNvPr>
          <p:cNvSpPr>
            <a:spLocks noGrp="1"/>
          </p:cNvSpPr>
          <p:nvPr>
            <p:ph type="title"/>
          </p:nvPr>
        </p:nvSpPr>
        <p:spPr/>
        <p:txBody>
          <a:bodyPr/>
          <a:lstStyle/>
          <a:p>
            <a:r>
              <a:rPr lang="en-US" b="1" dirty="0"/>
              <a:t>Definition of Conflict Resolution</a:t>
            </a:r>
          </a:p>
        </p:txBody>
      </p:sp>
      <p:sp>
        <p:nvSpPr>
          <p:cNvPr id="3" name="Content Placeholder 2">
            <a:extLst>
              <a:ext uri="{FF2B5EF4-FFF2-40B4-BE49-F238E27FC236}">
                <a16:creationId xmlns:a16="http://schemas.microsoft.com/office/drawing/2014/main" id="{DAEDB2FC-F0C8-DE44-50CB-83458075FC1D}"/>
              </a:ext>
            </a:extLst>
          </p:cNvPr>
          <p:cNvSpPr>
            <a:spLocks noGrp="1"/>
          </p:cNvSpPr>
          <p:nvPr>
            <p:ph idx="1"/>
          </p:nvPr>
        </p:nvSpPr>
        <p:spPr/>
        <p:txBody>
          <a:bodyPr>
            <a:normAutofit/>
          </a:bodyPr>
          <a:lstStyle/>
          <a:p>
            <a:pPr>
              <a:buFont typeface="Wingdings" panose="05000000000000000000" pitchFamily="2" charset="2"/>
              <a:buChar char="§"/>
            </a:pPr>
            <a:r>
              <a:rPr lang="en-US" sz="2800" dirty="0"/>
              <a:t>Conflicts can be classified into different types, including interpersonal conflicts, organizational conflicts, and societal conflicts.</a:t>
            </a:r>
          </a:p>
          <a:p>
            <a:pPr>
              <a:buFont typeface="Wingdings" panose="05000000000000000000" pitchFamily="2" charset="2"/>
              <a:buChar char="§"/>
            </a:pPr>
            <a:r>
              <a:rPr lang="en-US" sz="2800" dirty="0"/>
              <a:t>Interpersonal conflicts often arise from personal differences, miscommunications, or incompatible goals</a:t>
            </a:r>
          </a:p>
          <a:p>
            <a:pPr>
              <a:buFont typeface="Wingdings" panose="05000000000000000000" pitchFamily="2" charset="2"/>
              <a:buChar char="§"/>
            </a:pPr>
            <a:r>
              <a:rPr lang="en-US" sz="2800" dirty="0"/>
              <a:t>Organizational conflicts can stem from power struggles, resource allocation issues, or differences in corporate culture.</a:t>
            </a:r>
          </a:p>
          <a:p>
            <a:pPr>
              <a:buFont typeface="Wingdings" panose="05000000000000000000" pitchFamily="2" charset="2"/>
              <a:buChar char="§"/>
            </a:pPr>
            <a:r>
              <a:rPr lang="en-US" sz="2800" dirty="0"/>
              <a:t>Societal conflicts, on the other hand, involve broader issues like political, economic, or cultural disparities.</a:t>
            </a:r>
          </a:p>
        </p:txBody>
      </p:sp>
    </p:spTree>
    <p:extLst>
      <p:ext uri="{BB962C8B-B14F-4D97-AF65-F5344CB8AC3E}">
        <p14:creationId xmlns:p14="http://schemas.microsoft.com/office/powerpoint/2010/main" val="346556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AB04-D06A-8240-7E9D-59155FA33EAB}"/>
              </a:ext>
            </a:extLst>
          </p:cNvPr>
          <p:cNvSpPr>
            <a:spLocks noGrp="1"/>
          </p:cNvSpPr>
          <p:nvPr>
            <p:ph type="title"/>
          </p:nvPr>
        </p:nvSpPr>
        <p:spPr/>
        <p:txBody>
          <a:bodyPr/>
          <a:lstStyle/>
          <a:p>
            <a:r>
              <a:rPr lang="en-US" b="1" dirty="0"/>
              <a:t>Definition of Conflict Resolution</a:t>
            </a:r>
          </a:p>
        </p:txBody>
      </p:sp>
      <p:sp>
        <p:nvSpPr>
          <p:cNvPr id="3" name="Content Placeholder 2">
            <a:extLst>
              <a:ext uri="{FF2B5EF4-FFF2-40B4-BE49-F238E27FC236}">
                <a16:creationId xmlns:a16="http://schemas.microsoft.com/office/drawing/2014/main" id="{DAEDB2FC-F0C8-DE44-50CB-83458075FC1D}"/>
              </a:ext>
            </a:extLst>
          </p:cNvPr>
          <p:cNvSpPr>
            <a:spLocks noGrp="1"/>
          </p:cNvSpPr>
          <p:nvPr>
            <p:ph idx="1"/>
          </p:nvPr>
        </p:nvSpPr>
        <p:spPr/>
        <p:txBody>
          <a:bodyPr>
            <a:normAutofit/>
          </a:bodyPr>
          <a:lstStyle/>
          <a:p>
            <a:pPr>
              <a:buFont typeface="Wingdings" panose="05000000000000000000" pitchFamily="2" charset="2"/>
              <a:buChar char="§"/>
            </a:pPr>
            <a:r>
              <a:rPr lang="en-US" sz="2800" dirty="0"/>
              <a:t>One key aspect of conflict resolution is recognizing that not all conflicts are inherently negative. </a:t>
            </a:r>
          </a:p>
          <a:p>
            <a:pPr>
              <a:buFont typeface="Wingdings" panose="05000000000000000000" pitchFamily="2" charset="2"/>
              <a:buChar char="§"/>
            </a:pPr>
            <a:r>
              <a:rPr lang="en-US" sz="2800" dirty="0"/>
              <a:t>Constructive conflicts can stimulate creativity, innovation, and positive change.</a:t>
            </a:r>
          </a:p>
          <a:p>
            <a:pPr>
              <a:buFont typeface="Wingdings" panose="05000000000000000000" pitchFamily="2" charset="2"/>
              <a:buChar char="§"/>
            </a:pPr>
            <a:r>
              <a:rPr lang="en-US" sz="2800" dirty="0"/>
              <a:t>However, when conflicts escalate or become destructive, they can lead to strained relationships, reduced productivity, and long-lasting negative consequences</a:t>
            </a:r>
          </a:p>
        </p:txBody>
      </p:sp>
    </p:spTree>
    <p:extLst>
      <p:ext uri="{BB962C8B-B14F-4D97-AF65-F5344CB8AC3E}">
        <p14:creationId xmlns:p14="http://schemas.microsoft.com/office/powerpoint/2010/main" val="38888040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TotalTime>
  <Words>1109</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Narrow</vt:lpstr>
      <vt:lpstr>Bernard MT Condensed</vt:lpstr>
      <vt:lpstr>Calibri</vt:lpstr>
      <vt:lpstr>Calibri Light</vt:lpstr>
      <vt:lpstr>Söhne</vt:lpstr>
      <vt:lpstr>Wingdings</vt:lpstr>
      <vt:lpstr>Retrospect</vt:lpstr>
      <vt:lpstr>PowerPoint Presentation</vt:lpstr>
      <vt:lpstr>Chapter Objectives</vt:lpstr>
      <vt:lpstr>Introduction</vt:lpstr>
      <vt:lpstr>Introduction</vt:lpstr>
      <vt:lpstr>Definition of Conflict</vt:lpstr>
      <vt:lpstr>Definition of Conflict</vt:lpstr>
      <vt:lpstr>Definition of Conflict Resolution</vt:lpstr>
      <vt:lpstr>Definition of Conflict Resolution</vt:lpstr>
      <vt:lpstr>Definition of Conflict Resolution</vt:lpstr>
      <vt:lpstr>Definition of Conflict Resolution</vt:lpstr>
      <vt:lpstr>THE PRINCIPLES OF CONFLICT RESOLUTION</vt:lpstr>
      <vt:lpstr>THE PRINCIPLES OF CONFLICT RESOLUTION</vt:lpstr>
      <vt:lpstr>THE PRINCIPLES OF CONFLICT RESOLUTION</vt:lpstr>
      <vt:lpstr>THE PRINCIPLES OF CONFLICT RESOLUTION</vt:lpstr>
      <vt:lpstr>THE PRINCIPLES OF CONFLICT RESOLUTION</vt:lpstr>
      <vt:lpstr>Importance of Conflict Resolution</vt:lpstr>
      <vt:lpstr>Importance of Conflict Resolution</vt:lpstr>
      <vt:lpstr>CAUSES AND CONSEQUENCES OF CONFLICT</vt:lpstr>
      <vt:lpstr>CAUSES AND CONSEQUENCES OF CONFLICT</vt:lpstr>
      <vt:lpstr>CAUSES AND CONSEQUENCES OF CONFLICT</vt:lpstr>
      <vt:lpstr>CAUSES AND CONSEQUENCES OF CONFLICT</vt:lpstr>
      <vt:lpstr>CAUSES AND CONSEQUENCES OF CONFLICT</vt:lpstr>
      <vt:lpstr>CAUSES AND CONSEQUENCES OF CONFLICT</vt:lpstr>
      <vt:lpstr>CAUSES AND CONSEQUENCES OF CONFLICT</vt:lpstr>
      <vt:lpstr>CAUSES AND CONSEQUENCES OF CONFLICT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Omar Mohamed</dc:creator>
  <cp:lastModifiedBy>Ibrahim Omar Mohamed</cp:lastModifiedBy>
  <cp:revision>84</cp:revision>
  <dcterms:created xsi:type="dcterms:W3CDTF">2024-05-01T14:04:25Z</dcterms:created>
  <dcterms:modified xsi:type="dcterms:W3CDTF">2024-05-01T16:05:24Z</dcterms:modified>
</cp:coreProperties>
</file>